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49" r:id="rId3"/>
  </p:sldMasterIdLst>
  <p:notesMasterIdLst>
    <p:notesMasterId r:id="rId20"/>
  </p:notesMasterIdLst>
  <p:sldIdLst>
    <p:sldId id="421" r:id="rId4"/>
    <p:sldId id="260" r:id="rId5"/>
    <p:sldId id="420" r:id="rId6"/>
    <p:sldId id="281" r:id="rId7"/>
    <p:sldId id="275" r:id="rId8"/>
    <p:sldId id="417" r:id="rId9"/>
    <p:sldId id="271" r:id="rId10"/>
    <p:sldId id="298" r:id="rId11"/>
    <p:sldId id="295" r:id="rId12"/>
    <p:sldId id="302" r:id="rId13"/>
    <p:sldId id="419" r:id="rId14"/>
    <p:sldId id="418" r:id="rId15"/>
    <p:sldId id="409" r:id="rId16"/>
    <p:sldId id="410" r:id="rId17"/>
    <p:sldId id="256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00" autoAdjust="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6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7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: 35 + 7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bước</a:t>
            </a:r>
            <a:r>
              <a:rPr lang="en-US" altLang="zh-CN" baseline="0" dirty="0"/>
              <a:t> ?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? </a:t>
            </a:r>
          </a:p>
          <a:p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điểm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?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cộng</a:t>
            </a:r>
            <a:r>
              <a:rPr lang="en-US" altLang="zh-CN" baseline="0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r>
              <a:rPr lang="en-US" altLang="zh-CN" baseline="0" dirty="0"/>
              <a:t>? </a:t>
            </a:r>
            <a:r>
              <a:rPr lang="en-US" altLang="zh-CN" baseline="0" dirty="0" err="1"/>
              <a:t>Cần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?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6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openxmlformats.org/officeDocument/2006/relationships/audio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23" Type="http://schemas.openxmlformats.org/officeDocument/2006/relationships/image" Target="../media/image43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Relationship Id="rId14" Type="http://schemas.openxmlformats.org/officeDocument/2006/relationships/image" Target="../media/image18.png"/><Relationship Id="rId2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microsoft.com/office/2007/relationships/media" Target="../media/media1.mp4"/><Relationship Id="rId16" Type="http://schemas.openxmlformats.org/officeDocument/2006/relationships/image" Target="../media/image20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640" y="5008843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9" y="20203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429" y="3808443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29687" y="5201825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463" y="186339"/>
            <a:ext cx="1454115" cy="4668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966485" y="1357944"/>
            <a:ext cx="1456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CHÀO MỪNG QUÝ THẦY CÔ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73300" y="2033301"/>
            <a:ext cx="785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ĐẾN DỰ GIỜ TIẾT HỌC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11916" y="3110587"/>
            <a:ext cx="83378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2"/>
                </a:solidFill>
              </a:rPr>
              <a:t>Môn</a:t>
            </a:r>
            <a:r>
              <a:rPr lang="en-US" sz="4000" b="1" dirty="0">
                <a:ln/>
                <a:solidFill>
                  <a:schemeClr val="accent2"/>
                </a:solidFill>
              </a:rPr>
              <a:t>: </a:t>
            </a:r>
            <a:r>
              <a:rPr lang="en-US" sz="4000" b="1" dirty="0" err="1">
                <a:ln/>
                <a:solidFill>
                  <a:schemeClr val="accent2"/>
                </a:solidFill>
              </a:rPr>
              <a:t>Toán</a:t>
            </a:r>
            <a:r>
              <a:rPr lang="en-US" sz="4000" b="1" dirty="0">
                <a:ln/>
                <a:solidFill>
                  <a:schemeClr val="accent2"/>
                </a:solidFill>
              </a:rPr>
              <a:t>             </a:t>
            </a:r>
            <a:r>
              <a:rPr lang="en-US" sz="4000" b="1" dirty="0" err="1">
                <a:ln/>
                <a:solidFill>
                  <a:srgbClr val="7030A0"/>
                </a:solidFill>
              </a:rPr>
              <a:t>Lớp</a:t>
            </a:r>
            <a:r>
              <a:rPr lang="en-US" sz="4000" b="1" dirty="0">
                <a:ln/>
                <a:solidFill>
                  <a:srgbClr val="7030A0"/>
                </a:solidFill>
              </a:rPr>
              <a:t>: 2C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8821" y="4380377"/>
            <a:ext cx="4740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i="1" dirty="0" err="1">
                <a:ln/>
                <a:latin typeface="HP001 4 hàng" panose="020B0603050302020204"/>
              </a:rPr>
              <a:t>Giáo</a:t>
            </a:r>
            <a:r>
              <a:rPr lang="en-US" sz="3200" b="1" i="1" dirty="0">
                <a:ln/>
                <a:latin typeface="HP001 4 hàng" panose="020B0603050302020204"/>
              </a:rPr>
              <a:t> </a:t>
            </a:r>
            <a:r>
              <a:rPr lang="en-US" sz="3200" b="1" i="1" dirty="0" err="1">
                <a:ln/>
                <a:latin typeface="HP001 4 hàng" panose="020B0603050302020204"/>
              </a:rPr>
              <a:t>viên</a:t>
            </a:r>
            <a:r>
              <a:rPr lang="en-US" sz="3200" b="1" i="1" dirty="0">
                <a:ln/>
                <a:latin typeface="HP001 4 hàng" panose="020B0603050302020204"/>
              </a:rPr>
              <a:t>: </a:t>
            </a:r>
            <a:r>
              <a:rPr lang="en-US" sz="3200" b="1" i="1" dirty="0" err="1">
                <a:ln/>
                <a:latin typeface="HP001 4 hàng" panose="020B0603050302020204"/>
              </a:rPr>
              <a:t>Trần</a:t>
            </a:r>
            <a:r>
              <a:rPr lang="en-US" sz="3200" b="1" i="1" dirty="0">
                <a:ln/>
                <a:latin typeface="HP001 4 hàng" panose="020B0603050302020204"/>
              </a:rPr>
              <a:t> </a:t>
            </a:r>
            <a:r>
              <a:rPr lang="en-US" sz="3200" b="1" i="1" dirty="0" err="1">
                <a:ln/>
                <a:latin typeface="HP001 4 hàng" panose="020B0603050302020204"/>
              </a:rPr>
              <a:t>Quỳnh</a:t>
            </a:r>
            <a:r>
              <a:rPr lang="en-US" sz="3200" b="1" i="1" dirty="0">
                <a:ln/>
                <a:latin typeface="HP001 4 hàng" panose="020B0603050302020204"/>
              </a:rPr>
              <a:t> </a:t>
            </a:r>
            <a:r>
              <a:rPr lang="en-US" sz="3200" b="1" i="1" dirty="0" err="1">
                <a:ln/>
                <a:latin typeface="HP001 4 hàng" panose="020B0603050302020204"/>
              </a:rPr>
              <a:t>Anh</a:t>
            </a:r>
            <a:endParaRPr lang="en-US" sz="3200" b="1" i="1" dirty="0">
              <a:ln/>
              <a:latin typeface="HP001 4 hàng" panose="020B06030503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4250915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5274E5F-7DD1-E557-8751-69A3663448D0}"/>
              </a:ext>
            </a:extLst>
          </p:cNvPr>
          <p:cNvSpPr txBox="1"/>
          <p:nvPr/>
        </p:nvSpPr>
        <p:spPr>
          <a:xfrm>
            <a:off x="576308" y="318999"/>
            <a:ext cx="201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46490" cy="1846293"/>
              <a:chOff x="2528383" y="1602691"/>
              <a:chExt cx="1046490" cy="18462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19538" y="344898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0671E56-E1ED-D1A1-F717-3471AE25C88F}"/>
              </a:ext>
            </a:extLst>
          </p:cNvPr>
          <p:cNvSpPr txBox="1"/>
          <p:nvPr/>
        </p:nvSpPr>
        <p:spPr>
          <a:xfrm>
            <a:off x="2429501" y="3424270"/>
            <a:ext cx="75533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31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71E56-E1ED-D1A1-F717-3471AE25C88F}"/>
              </a:ext>
            </a:extLst>
          </p:cNvPr>
          <p:cNvSpPr txBox="1"/>
          <p:nvPr/>
        </p:nvSpPr>
        <p:spPr>
          <a:xfrm>
            <a:off x="9125940" y="3391329"/>
            <a:ext cx="75533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20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671E56-E1ED-D1A1-F717-3471AE25C88F}"/>
              </a:ext>
            </a:extLst>
          </p:cNvPr>
          <p:cNvSpPr txBox="1"/>
          <p:nvPr/>
        </p:nvSpPr>
        <p:spPr>
          <a:xfrm>
            <a:off x="6867058" y="3433873"/>
            <a:ext cx="75533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64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671E56-E1ED-D1A1-F717-3471AE25C88F}"/>
              </a:ext>
            </a:extLst>
          </p:cNvPr>
          <p:cNvSpPr txBox="1"/>
          <p:nvPr/>
        </p:nvSpPr>
        <p:spPr>
          <a:xfrm>
            <a:off x="4670493" y="3424270"/>
            <a:ext cx="75533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87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5274E5F-7DD1-E557-8751-69A3663448D0}"/>
              </a:ext>
            </a:extLst>
          </p:cNvPr>
          <p:cNvSpPr txBox="1"/>
          <p:nvPr/>
        </p:nvSpPr>
        <p:spPr>
          <a:xfrm>
            <a:off x="391751" y="417204"/>
            <a:ext cx="4895461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 </a:t>
            </a:r>
            <a:r>
              <a:rPr 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rồi</a:t>
            </a:r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255183" y="1551261"/>
            <a:ext cx="9727044" cy="4340492"/>
            <a:chOff x="2478157" y="1382506"/>
            <a:chExt cx="8410953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410953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3077585" y="1571124"/>
              <a:ext cx="2292466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36 + 6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85D11E-24FD-F30D-0EDF-A9D0C571184B}"/>
                </a:ext>
              </a:extLst>
            </p:cNvPr>
            <p:cNvSpPr txBox="1"/>
            <p:nvPr/>
          </p:nvSpPr>
          <p:spPr>
            <a:xfrm>
              <a:off x="5071359" y="1575198"/>
              <a:ext cx="16257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47 + 8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9A5446-4901-4475-9254-1CE58FD68453}"/>
                </a:ext>
              </a:extLst>
            </p:cNvPr>
            <p:cNvSpPr txBox="1"/>
            <p:nvPr/>
          </p:nvSpPr>
          <p:spPr>
            <a:xfrm>
              <a:off x="7277247" y="1571124"/>
              <a:ext cx="16257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89 + 2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8B7D1-4BE0-D2CD-6CAB-F42E3629789C}"/>
                </a:ext>
              </a:extLst>
            </p:cNvPr>
            <p:cNvSpPr txBox="1"/>
            <p:nvPr/>
          </p:nvSpPr>
          <p:spPr>
            <a:xfrm>
              <a:off x="9184443" y="1575198"/>
              <a:ext cx="16257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63 + 9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63004" y="2767857"/>
            <a:ext cx="1302950" cy="2627273"/>
            <a:chOff x="2063004" y="2767857"/>
            <a:chExt cx="1302950" cy="26272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2467951" y="2767857"/>
              <a:ext cx="89800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</a:rPr>
                <a:t>36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20180B-4D04-42F2-0838-75F214323EC2}"/>
                </a:ext>
              </a:extLst>
            </p:cNvPr>
            <p:cNvSpPr txBox="1"/>
            <p:nvPr/>
          </p:nvSpPr>
          <p:spPr>
            <a:xfrm>
              <a:off x="2063004" y="3348654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3AB5D9-1756-09C5-C619-7ADDF3DF83B3}"/>
                </a:ext>
              </a:extLst>
            </p:cNvPr>
            <p:cNvCxnSpPr/>
            <p:nvPr/>
          </p:nvCxnSpPr>
          <p:spPr>
            <a:xfrm>
              <a:off x="2547432" y="4612048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2482254" y="4493537"/>
              <a:ext cx="755335" cy="901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FF0000"/>
                  </a:solidFill>
                  <a:latin typeface="Arial"/>
                </a:rPr>
                <a:t>42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34893" y="2767857"/>
            <a:ext cx="1136685" cy="2672160"/>
            <a:chOff x="4434893" y="2767857"/>
            <a:chExt cx="1136685" cy="26721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4787949" y="2767857"/>
              <a:ext cx="75533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</a:rPr>
                <a:t>47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20180B-4D04-42F2-0838-75F214323EC2}"/>
                </a:ext>
              </a:extLst>
            </p:cNvPr>
            <p:cNvSpPr txBox="1"/>
            <p:nvPr/>
          </p:nvSpPr>
          <p:spPr>
            <a:xfrm>
              <a:off x="4434893" y="3364525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3AB5D9-1756-09C5-C619-7ADDF3DF83B3}"/>
                </a:ext>
              </a:extLst>
            </p:cNvPr>
            <p:cNvCxnSpPr/>
            <p:nvPr/>
          </p:nvCxnSpPr>
          <p:spPr>
            <a:xfrm>
              <a:off x="4797298" y="4612048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4816243" y="4538424"/>
              <a:ext cx="755335" cy="901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FF0000"/>
                  </a:solidFill>
                  <a:latin typeface="Arial"/>
                </a:rPr>
                <a:t>55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26935" y="2767857"/>
            <a:ext cx="1162283" cy="2676848"/>
            <a:chOff x="7026935" y="2767857"/>
            <a:chExt cx="1162283" cy="26768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7367612" y="2767857"/>
              <a:ext cx="75533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</a:rPr>
                <a:t>89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20180B-4D04-42F2-0838-75F214323EC2}"/>
                </a:ext>
              </a:extLst>
            </p:cNvPr>
            <p:cNvSpPr txBox="1"/>
            <p:nvPr/>
          </p:nvSpPr>
          <p:spPr>
            <a:xfrm>
              <a:off x="7026935" y="3348654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3AB5D9-1756-09C5-C619-7ADDF3DF83B3}"/>
                </a:ext>
              </a:extLst>
            </p:cNvPr>
            <p:cNvCxnSpPr/>
            <p:nvPr/>
          </p:nvCxnSpPr>
          <p:spPr>
            <a:xfrm>
              <a:off x="7376961" y="4612048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7433883" y="4543112"/>
              <a:ext cx="755335" cy="901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FF0000"/>
                  </a:solidFill>
                  <a:latin typeface="Arial"/>
                </a:rPr>
                <a:t>91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70007" y="2767857"/>
            <a:ext cx="1067913" cy="2672159"/>
            <a:chOff x="9270007" y="2767857"/>
            <a:chExt cx="1067913" cy="26721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9573236" y="2767857"/>
              <a:ext cx="75533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</a:rPr>
                <a:t>63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20180B-4D04-42F2-0838-75F214323EC2}"/>
                </a:ext>
              </a:extLst>
            </p:cNvPr>
            <p:cNvSpPr txBox="1"/>
            <p:nvPr/>
          </p:nvSpPr>
          <p:spPr>
            <a:xfrm>
              <a:off x="9270007" y="3278251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3AB5D9-1756-09C5-C619-7ADDF3DF83B3}"/>
                </a:ext>
              </a:extLst>
            </p:cNvPr>
            <p:cNvCxnSpPr/>
            <p:nvPr/>
          </p:nvCxnSpPr>
          <p:spPr>
            <a:xfrm>
              <a:off x="9582585" y="4612048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671E56-E1ED-D1A1-F717-3471AE25C88F}"/>
                </a:ext>
              </a:extLst>
            </p:cNvPr>
            <p:cNvSpPr txBox="1"/>
            <p:nvPr/>
          </p:nvSpPr>
          <p:spPr>
            <a:xfrm>
              <a:off x="9582585" y="4538423"/>
              <a:ext cx="755335" cy="901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FF0000"/>
                  </a:solidFill>
                  <a:latin typeface="Arial"/>
                </a:rPr>
                <a:t>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6853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2" name="Scene_11__202511101721_s63x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95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201168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23213" y="2448639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Minute timer (Đồng hồ đếm ngược 1 phút) - YouTube">
            <a:hlinkClick r:id="" action="ppaction://media"/>
            <a:extLst>
              <a:ext uri="{FF2B5EF4-FFF2-40B4-BE49-F238E27FC236}">
                <a16:creationId xmlns:a16="http://schemas.microsoft.com/office/drawing/2014/main" id="{14B6E053-B29A-63C9-BA33-2F085CF61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3952" y="5675835"/>
            <a:ext cx="1948048" cy="10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0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9871" y="0"/>
            <a:ext cx="8879982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156382" y="2601798"/>
            <a:ext cx="3886200" cy="331064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1" name="Cộng Có Nh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2206" y="244676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567" y="892018"/>
            <a:ext cx="42991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41367" y="3033877"/>
            <a:ext cx="8677828" cy="4951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291"/>
              </a:avLst>
            </a:prstTxWarp>
            <a:spAutoFit/>
          </a:bodyPr>
          <a:lstStyle/>
          <a:p>
            <a:pPr algn="ctr"/>
            <a:r>
              <a:rPr lang="en-US" sz="8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r>
              <a:rPr lang="en-US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đây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là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3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! </a:t>
            </a:r>
            <a:endParaRPr lang="en-US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9" name="Ve sầu và kiến - Chun Chin - Nhạc thiếu nhi vui nhộn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36" end="109652.671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948" y="0"/>
            <a:ext cx="12213896" cy="70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22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45668" y="1149901"/>
            <a:ext cx="1877731" cy="10729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08157" y="2397341"/>
            <a:ext cx="87345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</a:rPr>
              <a:t>Bài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19: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cộng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(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có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nhớ</a:t>
            </a:r>
            <a:r>
              <a:rPr lang="en-US" sz="4000" b="1" dirty="0">
                <a:ln/>
                <a:solidFill>
                  <a:schemeClr val="accent4"/>
                </a:solidFill>
              </a:rPr>
              <a:t>)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số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có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hai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chữ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số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với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số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có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một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chữ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số</a:t>
            </a:r>
            <a:endParaRPr lang="en-US" sz="4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69303" y="569913"/>
            <a:ext cx="10462247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53395" y="588507"/>
              <a:ext cx="6085209" cy="769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C00000"/>
                  </a:solidFill>
                  <a:latin typeface="+mj-lt"/>
                  <a:cs typeface="Arial" charset="0"/>
                </a:rPr>
                <a:t>YÊU CẦU CẦN  ĐẠT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 bwMode="auto">
          <a:xfrm>
            <a:off x="1744662" y="2460175"/>
            <a:ext cx="9255125" cy="1219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cộng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(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nhớ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/>
                <a:cs typeface="Arial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/>
                <a:cs typeface="Arial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74713" y="2054225"/>
            <a:ext cx="10256837" cy="406876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874713" y="2677212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874713" y="4478756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 bwMode="auto">
          <a:xfrm>
            <a:off x="1744661" y="4319809"/>
            <a:ext cx="9255125" cy="1219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Vận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dụng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vào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giải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bài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toán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thực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tế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,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kết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hợp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phép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tính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với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so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sánh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Arial"/>
                <a:cs typeface="Arial" charset="0"/>
              </a:rPr>
              <a:t>số</a:t>
            </a:r>
            <a:r>
              <a:rPr lang="en-US" sz="3200" noProof="0" dirty="0">
                <a:solidFill>
                  <a:srgbClr val="0070C0"/>
                </a:solidFill>
                <a:latin typeface="Arial"/>
                <a:cs typeface="Arial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  <p:pic>
        <p:nvPicPr>
          <p:cNvPr id="23" name="71975582851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" y="0"/>
            <a:ext cx="12192001" cy="82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9"/>
                <p:tgtEl>
                  <p:sldTgt/>
                </p:tgtEl>
              </p:cBhvr>
            </p:cmd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7030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8534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957424" y="1944235"/>
            <a:ext cx="1075705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hạng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hạng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bên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trái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78" y="2066288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1013647" y="4340717"/>
            <a:ext cx="107570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3200" b="1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ính</a:t>
            </a:r>
            <a:r>
              <a:rPr lang="en-US" sz="3200" b="1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b="1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b="1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78" y="4389925"/>
            <a:ext cx="316196" cy="3940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424019" y="2080736"/>
              <a:ext cx="223654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957424" y="1258860"/>
            <a:ext cx="2815899" cy="714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957423" y="3483473"/>
            <a:ext cx="2180084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72" y="5263685"/>
            <a:ext cx="316196" cy="3940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1030839" y="5188003"/>
            <a:ext cx="1075705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sang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5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528</Words>
  <Application>Microsoft Office PowerPoint</Application>
  <PresentationFormat>Widescreen</PresentationFormat>
  <Paragraphs>109</Paragraphs>
  <Slides>16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#9Slide02 Noi dung dai</vt:lpstr>
      <vt:lpstr>Arial</vt:lpstr>
      <vt:lpstr>Calibri</vt:lpstr>
      <vt:lpstr>Corbel</vt:lpstr>
      <vt:lpstr>HP001 4 hàng</vt:lpstr>
      <vt:lpstr>Times New Roman</vt:lpstr>
      <vt:lpstr>UTM Cookies</vt:lpstr>
      <vt:lpstr>UTM Duepuntozero</vt:lpstr>
      <vt:lpstr>字魂59号-创粗黑</vt:lpstr>
      <vt:lpstr>包图主题2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67</cp:revision>
  <dcterms:created xsi:type="dcterms:W3CDTF">2024-05-07T04:43:01Z</dcterms:created>
  <dcterms:modified xsi:type="dcterms:W3CDTF">2025-11-12T15:42:06Z</dcterms:modified>
</cp:coreProperties>
</file>