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30" r:id="rId2"/>
    <p:sldMasterId id="2147483768" r:id="rId3"/>
    <p:sldMasterId id="2147483791" r:id="rId4"/>
    <p:sldMasterId id="2147483803" r:id="rId5"/>
    <p:sldMasterId id="2147483815" r:id="rId6"/>
    <p:sldMasterId id="2147483828" r:id="rId7"/>
    <p:sldMasterId id="2147483835" r:id="rId8"/>
    <p:sldMasterId id="2147483846" r:id="rId9"/>
  </p:sldMasterIdLst>
  <p:notesMasterIdLst>
    <p:notesMasterId r:id="rId27"/>
  </p:notesMasterIdLst>
  <p:sldIdLst>
    <p:sldId id="256" r:id="rId10"/>
    <p:sldId id="380" r:id="rId11"/>
    <p:sldId id="2007577192" r:id="rId12"/>
    <p:sldId id="262" r:id="rId13"/>
    <p:sldId id="2007577194" r:id="rId14"/>
    <p:sldId id="2007577193" r:id="rId15"/>
    <p:sldId id="5150" r:id="rId16"/>
    <p:sldId id="2007577152" r:id="rId17"/>
    <p:sldId id="261" r:id="rId18"/>
    <p:sldId id="264" r:id="rId19"/>
    <p:sldId id="2007577150" r:id="rId20"/>
    <p:sldId id="2007577151" r:id="rId21"/>
    <p:sldId id="263" r:id="rId22"/>
    <p:sldId id="288" r:id="rId23"/>
    <p:sldId id="289" r:id="rId24"/>
    <p:sldId id="340" r:id="rId25"/>
    <p:sldId id="20075771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71" autoAdjust="0"/>
    <p:restoredTop sz="94660"/>
  </p:normalViewPr>
  <p:slideViewPr>
    <p:cSldViewPr snapToGrid="0">
      <p:cViewPr varScale="1">
        <p:scale>
          <a:sx n="89" d="100"/>
          <a:sy n="89"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C08C0-32C7-4F52-BD88-7F249A28EC96}"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292FC-D15F-46EF-A1C0-AE53D9AC38CE}" type="slidenum">
              <a:rPr lang="en-US" smtClean="0"/>
              <a:t>‹#›</a:t>
            </a:fld>
            <a:endParaRPr lang="en-US"/>
          </a:p>
        </p:txBody>
      </p:sp>
    </p:spTree>
    <p:extLst>
      <p:ext uri="{BB962C8B-B14F-4D97-AF65-F5344CB8AC3E}">
        <p14:creationId xmlns:p14="http://schemas.microsoft.com/office/powerpoint/2010/main" val="24615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6193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6336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145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774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0709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885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2670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0066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02582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09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5293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2026/4/9</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2147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76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615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232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3312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2026/4/9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380874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50398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16601673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6204666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7024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86359875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2026/4/9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190814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18665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2026/4/9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3215575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893158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711440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7554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978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344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2329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469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3523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2026/4/9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6023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26914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7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186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54966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861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12" name="图片 4" descr="22 (3)"/>
          <p:cNvPicPr>
            <a:picLocks noChangeAspect="1"/>
          </p:cNvPicPr>
          <p:nvPr userDrawn="1"/>
        </p:nvPicPr>
        <p:blipFill>
          <a:blip r:embed="rId2"/>
          <a:stretch>
            <a:fillRect/>
          </a:stretch>
        </p:blipFill>
        <p:spPr>
          <a:xfrm>
            <a:off x="0" y="160169"/>
            <a:ext cx="12192000" cy="6858000"/>
          </a:xfrm>
          <a:prstGeom prst="rect">
            <a:avLst/>
          </a:prstGeom>
        </p:spPr>
      </p:pic>
      <p:sp>
        <p:nvSpPr>
          <p:cNvPr id="4" name="Chỗ dành sẵn cho Ngày tháng 3"/>
          <p:cNvSpPr>
            <a:spLocks noGrp="1"/>
          </p:cNvSpPr>
          <p:nvPr>
            <p:ph type="dt" sz="half" idx="10"/>
          </p:nvPr>
        </p:nvSpPr>
        <p:spPr/>
        <p:txBody>
          <a:body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099249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
        <p:nvSpPr>
          <p:cNvPr id="7" name="圆角矩形 1"/>
          <p:cNvSpPr/>
          <p:nvPr userDrawn="1"/>
        </p:nvSpPr>
        <p:spPr>
          <a:xfrm>
            <a:off x="457200" y="381000"/>
            <a:ext cx="11277600" cy="6096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7149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121884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09/04/2026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27717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FEF2974C-67A7-4B58-A219-6816C3AEFC73}" type="datetimeFigureOut">
              <a:rPr lang="vi-VN" smtClean="0"/>
              <a:t>09/04/2026</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873986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2026/4/9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6668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FEF2974C-67A7-4B58-A219-6816C3AEFC73}" type="datetimeFigureOut">
              <a:rPr lang="vi-VN" smtClean="0"/>
              <a:t>09/04/2026</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73284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EF2974C-67A7-4B58-A219-6816C3AEFC73}" type="datetimeFigureOut">
              <a:rPr lang="vi-VN" smtClean="0"/>
              <a:t>09/04/2026</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38744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09/04/2026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92189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09/04/2026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006667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312841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745480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6"/>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009594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005473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773820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95940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2026/4/9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4575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6060196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81530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73140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676630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1939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55255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294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88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57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66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2026/4/9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12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032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55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1"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60883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142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614930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86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985423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76693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0408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9987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2026/4/9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428683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46469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500693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2294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69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75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08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4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632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1"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741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32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92152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7.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6.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70.xml"/><Relationship Id="rId7"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24.png"/><Relationship Id="rId5" Type="http://schemas.openxmlformats.org/officeDocument/2006/relationships/slideLayout" Target="../slideLayouts/slideLayout72.xml"/><Relationship Id="rId10" Type="http://schemas.openxmlformats.org/officeDocument/2006/relationships/image" Target="../media/image23.png"/><Relationship Id="rId4" Type="http://schemas.openxmlformats.org/officeDocument/2006/relationships/slideLayout" Target="../slideLayouts/slideLayout71.xml"/><Relationship Id="rId9" Type="http://schemas.openxmlformats.org/officeDocument/2006/relationships/image" Target="../media/image2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7.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26.jp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8.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86.xml"/><Relationship Id="rId7" Type="http://schemas.openxmlformats.org/officeDocument/2006/relationships/theme" Target="../theme/theme9.xml"/><Relationship Id="rId12" Type="http://schemas.openxmlformats.org/officeDocument/2006/relationships/image" Target="../media/image27.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4.png"/><Relationship Id="rId5" Type="http://schemas.openxmlformats.org/officeDocument/2006/relationships/slideLayout" Target="../slideLayouts/slideLayout88.xml"/><Relationship Id="rId10" Type="http://schemas.openxmlformats.org/officeDocument/2006/relationships/image" Target="../media/image23.png"/><Relationship Id="rId4" Type="http://schemas.openxmlformats.org/officeDocument/2006/relationships/slideLayout" Target="../slideLayouts/slideLayout87.xml"/><Relationship Id="rId9"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2026/4/9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06996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2026/4/9</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00910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6781077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4/9/2026</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spTree>
    <p:extLst>
      <p:ext uri="{BB962C8B-B14F-4D97-AF65-F5344CB8AC3E}">
        <p14:creationId xmlns:p14="http://schemas.microsoft.com/office/powerpoint/2010/main" val="456859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974C-67A7-4B58-A219-6816C3AEFC73}" type="datetimeFigureOut">
              <a:rPr lang="vi-VN" smtClean="0"/>
              <a:t>09/04/2026</a:t>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8F8-07F3-4698-A740-C517FF2D6BBA}" type="slidenum">
              <a:rPr lang="vi-VN" smtClean="0"/>
              <a:t>‹#›</a:t>
            </a:fld>
            <a:endParaRPr lang="vi-VN"/>
          </a:p>
        </p:txBody>
      </p:sp>
      <p:pic>
        <p:nvPicPr>
          <p:cNvPr id="8" name="Hình ảnh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圆角矩形 9"/>
          <p:cNvSpPr/>
          <p:nvPr userDrawn="1"/>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4" descr="22 (3)"/>
          <p:cNvPicPr>
            <a:picLocks noChangeAspect="1"/>
          </p:cNvPicPr>
          <p:nvPr userDrawn="1"/>
        </p:nvPicPr>
        <p:blipFill>
          <a:blip r:embed="rId14"/>
          <a:stretch>
            <a:fillRect/>
          </a:stretch>
        </p:blipFill>
        <p:spPr>
          <a:xfrm>
            <a:off x="0" y="160169"/>
            <a:ext cx="12192000" cy="6858000"/>
          </a:xfrm>
          <a:prstGeom prst="rect">
            <a:avLst/>
          </a:prstGeom>
        </p:spPr>
      </p:pic>
    </p:spTree>
    <p:extLst>
      <p:ext uri="{BB962C8B-B14F-4D97-AF65-F5344CB8AC3E}">
        <p14:creationId xmlns:p14="http://schemas.microsoft.com/office/powerpoint/2010/main" val="423118669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13157794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236035313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BCE4193-A7E6-5DAF-5369-E7F8D2D73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0899" y="0"/>
            <a:ext cx="1651000" cy="1651000"/>
          </a:xfrm>
          <a:prstGeom prst="rect">
            <a:avLst/>
          </a:prstGeom>
        </p:spPr>
      </p:pic>
    </p:spTree>
    <p:extLst>
      <p:ext uri="{BB962C8B-B14F-4D97-AF65-F5344CB8AC3E}">
        <p14:creationId xmlns:p14="http://schemas.microsoft.com/office/powerpoint/2010/main" val="3290646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15A3017D-C238-8C30-6E03-44392BDD8E9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90899" y="0"/>
            <a:ext cx="1651000" cy="1651000"/>
          </a:xfrm>
          <a:prstGeom prst="rect">
            <a:avLst/>
          </a:prstGeom>
        </p:spPr>
      </p:pic>
    </p:spTree>
    <p:extLst>
      <p:ext uri="{BB962C8B-B14F-4D97-AF65-F5344CB8AC3E}">
        <p14:creationId xmlns:p14="http://schemas.microsoft.com/office/powerpoint/2010/main" val="255629702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6.xml"/><Relationship Id="rId1" Type="http://schemas.openxmlformats.org/officeDocument/2006/relationships/tags" Target="../tags/tag6.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6.xml"/><Relationship Id="rId1" Type="http://schemas.openxmlformats.org/officeDocument/2006/relationships/tags" Target="../tags/tag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6.xml"/><Relationship Id="rId1" Type="http://schemas.openxmlformats.org/officeDocument/2006/relationships/tags" Target="../tags/tag8.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6.xml"/><Relationship Id="rId1" Type="http://schemas.openxmlformats.org/officeDocument/2006/relationships/tags" Target="../tags/tag9.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5.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4.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0.gif"/><Relationship Id="rId5" Type="http://schemas.openxmlformats.org/officeDocument/2006/relationships/image" Target="../media/image39.gi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4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6.xml"/><Relationship Id="rId1" Type="http://schemas.openxmlformats.org/officeDocument/2006/relationships/tags" Target="../tags/tag5.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8000"/>
            <a:lum/>
          </a:blip>
          <a:srcRect/>
          <a:stretch>
            <a:fillRect l="-2000" r="-2000"/>
          </a:stretch>
        </a:blipFill>
        <a:effectLst/>
      </p:bgPr>
    </p:bg>
    <p:spTree>
      <p:nvGrpSpPr>
        <p:cNvPr id="1" name=""/>
        <p:cNvGrpSpPr/>
        <p:nvPr/>
      </p:nvGrpSpPr>
      <p:grpSpPr>
        <a:xfrm>
          <a:off x="0" y="0"/>
          <a:ext cx="0" cy="0"/>
          <a:chOff x="0" y="0"/>
          <a:chExt cx="0" cy="0"/>
        </a:xfrm>
      </p:grpSpPr>
      <p:sp>
        <p:nvSpPr>
          <p:cNvPr id="3" name="Freeform 3"/>
          <p:cNvSpPr/>
          <p:nvPr/>
        </p:nvSpPr>
        <p:spPr>
          <a:xfrm rot="1890403">
            <a:off x="9187705" y="664329"/>
            <a:ext cx="3155619" cy="883573"/>
          </a:xfrm>
          <a:custGeom>
            <a:avLst/>
            <a:gdLst/>
            <a:ahLst/>
            <a:cxnLst/>
            <a:rect l="l" t="t" r="r" b="b"/>
            <a:pathLst>
              <a:path w="4733429" h="1325360">
                <a:moveTo>
                  <a:pt x="0" y="0"/>
                </a:moveTo>
                <a:lnTo>
                  <a:pt x="4733429" y="0"/>
                </a:lnTo>
                <a:lnTo>
                  <a:pt x="4733429" y="1325360"/>
                </a:lnTo>
                <a:lnTo>
                  <a:pt x="0" y="1325360"/>
                </a:lnTo>
                <a:lnTo>
                  <a:pt x="0" y="0"/>
                </a:lnTo>
                <a:close/>
              </a:path>
            </a:pathLst>
          </a:custGeom>
          <a:blipFill>
            <a:blip r:embed="rId3"/>
            <a:stretch>
              <a:fillRect/>
            </a:stretch>
          </a:blipFill>
        </p:spPr>
      </p:sp>
      <p:sp>
        <p:nvSpPr>
          <p:cNvPr id="4" name="Freeform 4"/>
          <p:cNvSpPr/>
          <p:nvPr/>
        </p:nvSpPr>
        <p:spPr>
          <a:xfrm>
            <a:off x="7206736" y="-95104"/>
            <a:ext cx="4299465" cy="1203850"/>
          </a:xfrm>
          <a:custGeom>
            <a:avLst/>
            <a:gdLst/>
            <a:ahLst/>
            <a:cxnLst/>
            <a:rect l="l" t="t" r="r" b="b"/>
            <a:pathLst>
              <a:path w="6449197" h="1805775">
                <a:moveTo>
                  <a:pt x="0" y="0"/>
                </a:moveTo>
                <a:lnTo>
                  <a:pt x="6449197" y="0"/>
                </a:lnTo>
                <a:lnTo>
                  <a:pt x="6449197" y="1805775"/>
                </a:lnTo>
                <a:lnTo>
                  <a:pt x="0" y="1805775"/>
                </a:lnTo>
                <a:lnTo>
                  <a:pt x="0" y="0"/>
                </a:lnTo>
                <a:close/>
              </a:path>
            </a:pathLst>
          </a:custGeom>
          <a:blipFill>
            <a:blip r:embed="rId3"/>
            <a:stretch>
              <a:fillRect/>
            </a:stretch>
          </a:blipFill>
        </p:spPr>
      </p:sp>
      <p:sp>
        <p:nvSpPr>
          <p:cNvPr id="5" name="Freeform 5"/>
          <p:cNvSpPr/>
          <p:nvPr/>
        </p:nvSpPr>
        <p:spPr>
          <a:xfrm rot="-1318542">
            <a:off x="50683" y="558339"/>
            <a:ext cx="3155619" cy="883573"/>
          </a:xfrm>
          <a:custGeom>
            <a:avLst/>
            <a:gdLst/>
            <a:ahLst/>
            <a:cxnLst/>
            <a:rect l="l" t="t" r="r" b="b"/>
            <a:pathLst>
              <a:path w="4733429" h="1325360">
                <a:moveTo>
                  <a:pt x="0" y="0"/>
                </a:moveTo>
                <a:lnTo>
                  <a:pt x="4733429" y="0"/>
                </a:lnTo>
                <a:lnTo>
                  <a:pt x="4733429" y="1325360"/>
                </a:lnTo>
                <a:lnTo>
                  <a:pt x="0" y="1325360"/>
                </a:lnTo>
                <a:lnTo>
                  <a:pt x="0" y="0"/>
                </a:lnTo>
                <a:close/>
              </a:path>
            </a:pathLst>
          </a:custGeom>
          <a:blipFill>
            <a:blip r:embed="rId3"/>
            <a:stretch>
              <a:fillRect/>
            </a:stretch>
          </a:blipFill>
        </p:spPr>
      </p:sp>
      <p:sp>
        <p:nvSpPr>
          <p:cNvPr id="6" name="Freeform 6"/>
          <p:cNvSpPr/>
          <p:nvPr/>
        </p:nvSpPr>
        <p:spPr>
          <a:xfrm>
            <a:off x="1015782" y="-97735"/>
            <a:ext cx="4299465" cy="1203850"/>
          </a:xfrm>
          <a:custGeom>
            <a:avLst/>
            <a:gdLst/>
            <a:ahLst/>
            <a:cxnLst/>
            <a:rect l="l" t="t" r="r" b="b"/>
            <a:pathLst>
              <a:path w="6449197" h="1805775">
                <a:moveTo>
                  <a:pt x="0" y="0"/>
                </a:moveTo>
                <a:lnTo>
                  <a:pt x="6449197" y="0"/>
                </a:lnTo>
                <a:lnTo>
                  <a:pt x="6449197" y="1805776"/>
                </a:lnTo>
                <a:lnTo>
                  <a:pt x="0" y="1805776"/>
                </a:lnTo>
                <a:lnTo>
                  <a:pt x="0" y="0"/>
                </a:lnTo>
                <a:close/>
              </a:path>
            </a:pathLst>
          </a:custGeom>
          <a:blipFill>
            <a:blip r:embed="rId3"/>
            <a:stretch>
              <a:fillRect/>
            </a:stretch>
          </a:blipFill>
        </p:spPr>
      </p:sp>
      <p:sp>
        <p:nvSpPr>
          <p:cNvPr id="8" name="Freeform 8"/>
          <p:cNvSpPr/>
          <p:nvPr/>
        </p:nvSpPr>
        <p:spPr>
          <a:xfrm>
            <a:off x="1628493" y="5427935"/>
            <a:ext cx="3259409" cy="1430065"/>
          </a:xfrm>
          <a:custGeom>
            <a:avLst/>
            <a:gdLst/>
            <a:ahLst/>
            <a:cxnLst/>
            <a:rect l="l" t="t" r="r" b="b"/>
            <a:pathLst>
              <a:path w="4889113" h="2145098">
                <a:moveTo>
                  <a:pt x="0" y="0"/>
                </a:moveTo>
                <a:lnTo>
                  <a:pt x="4889112" y="0"/>
                </a:lnTo>
                <a:lnTo>
                  <a:pt x="4889112" y="2145098"/>
                </a:lnTo>
                <a:lnTo>
                  <a:pt x="0" y="2145098"/>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9" name="Freeform 9"/>
          <p:cNvSpPr/>
          <p:nvPr/>
        </p:nvSpPr>
        <p:spPr>
          <a:xfrm>
            <a:off x="7559726" y="5411618"/>
            <a:ext cx="3259409" cy="1430065"/>
          </a:xfrm>
          <a:custGeom>
            <a:avLst/>
            <a:gdLst/>
            <a:ahLst/>
            <a:cxnLst/>
            <a:rect l="l" t="t" r="r" b="b"/>
            <a:pathLst>
              <a:path w="4889113" h="2145098">
                <a:moveTo>
                  <a:pt x="0" y="0"/>
                </a:moveTo>
                <a:lnTo>
                  <a:pt x="4889113" y="0"/>
                </a:lnTo>
                <a:lnTo>
                  <a:pt x="4889113" y="2145099"/>
                </a:lnTo>
                <a:lnTo>
                  <a:pt x="0" y="214509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Freeform 10"/>
          <p:cNvSpPr/>
          <p:nvPr/>
        </p:nvSpPr>
        <p:spPr>
          <a:xfrm>
            <a:off x="51602" y="5006422"/>
            <a:ext cx="1928359" cy="1795785"/>
          </a:xfrm>
          <a:custGeom>
            <a:avLst/>
            <a:gdLst/>
            <a:ahLst/>
            <a:cxnLst/>
            <a:rect l="l" t="t" r="r" b="b"/>
            <a:pathLst>
              <a:path w="2892539" h="2693677">
                <a:moveTo>
                  <a:pt x="0" y="0"/>
                </a:moveTo>
                <a:lnTo>
                  <a:pt x="2892539" y="0"/>
                </a:lnTo>
                <a:lnTo>
                  <a:pt x="2892539" y="2693677"/>
                </a:lnTo>
                <a:lnTo>
                  <a:pt x="0" y="269367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1" name="Freeform 11"/>
          <p:cNvSpPr/>
          <p:nvPr/>
        </p:nvSpPr>
        <p:spPr>
          <a:xfrm>
            <a:off x="3657600" y="6047232"/>
            <a:ext cx="4876800" cy="810768"/>
          </a:xfrm>
          <a:custGeom>
            <a:avLst/>
            <a:gdLst/>
            <a:ahLst/>
            <a:cxnLst/>
            <a:rect l="l" t="t" r="r" b="b"/>
            <a:pathLst>
              <a:path w="7315200" h="1216152">
                <a:moveTo>
                  <a:pt x="0" y="0"/>
                </a:moveTo>
                <a:lnTo>
                  <a:pt x="7315200" y="0"/>
                </a:lnTo>
                <a:lnTo>
                  <a:pt x="7315200" y="1216152"/>
                </a:lnTo>
                <a:lnTo>
                  <a:pt x="0" y="1216152"/>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3" name="Freeform 13"/>
          <p:cNvSpPr/>
          <p:nvPr/>
        </p:nvSpPr>
        <p:spPr>
          <a:xfrm>
            <a:off x="9057665" y="0"/>
            <a:ext cx="3134335" cy="3104284"/>
          </a:xfrm>
          <a:custGeom>
            <a:avLst/>
            <a:gdLst/>
            <a:ahLst/>
            <a:cxnLst/>
            <a:rect l="l" t="t" r="r" b="b"/>
            <a:pathLst>
              <a:path w="4701503" h="4656426">
                <a:moveTo>
                  <a:pt x="0" y="0"/>
                </a:moveTo>
                <a:lnTo>
                  <a:pt x="4701503" y="0"/>
                </a:lnTo>
                <a:lnTo>
                  <a:pt x="4701503" y="4656426"/>
                </a:lnTo>
                <a:lnTo>
                  <a:pt x="0" y="4656426"/>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4" name="Freeform 14"/>
          <p:cNvSpPr/>
          <p:nvPr/>
        </p:nvSpPr>
        <p:spPr>
          <a:xfrm>
            <a:off x="51601" y="0"/>
            <a:ext cx="3224852" cy="3193933"/>
          </a:xfrm>
          <a:custGeom>
            <a:avLst/>
            <a:gdLst/>
            <a:ahLst/>
            <a:cxnLst/>
            <a:rect l="l" t="t" r="r" b="b"/>
            <a:pathLst>
              <a:path w="4837278" h="4790899">
                <a:moveTo>
                  <a:pt x="0" y="0"/>
                </a:moveTo>
                <a:lnTo>
                  <a:pt x="4837278" y="0"/>
                </a:lnTo>
                <a:lnTo>
                  <a:pt x="4837278" y="4790899"/>
                </a:lnTo>
                <a:lnTo>
                  <a:pt x="0" y="4790899"/>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5" name="Freeform 15"/>
          <p:cNvSpPr/>
          <p:nvPr/>
        </p:nvSpPr>
        <p:spPr>
          <a:xfrm>
            <a:off x="6437272" y="-95104"/>
            <a:ext cx="2620394" cy="2595270"/>
          </a:xfrm>
          <a:custGeom>
            <a:avLst/>
            <a:gdLst/>
            <a:ahLst/>
            <a:cxnLst/>
            <a:rect l="l" t="t" r="r" b="b"/>
            <a:pathLst>
              <a:path w="3930591" h="3892905">
                <a:moveTo>
                  <a:pt x="0" y="0"/>
                </a:moveTo>
                <a:lnTo>
                  <a:pt x="3930590" y="0"/>
                </a:lnTo>
                <a:lnTo>
                  <a:pt x="3930590" y="3892905"/>
                </a:lnTo>
                <a:lnTo>
                  <a:pt x="0" y="3892905"/>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6" name="Freeform 16"/>
          <p:cNvSpPr/>
          <p:nvPr/>
        </p:nvSpPr>
        <p:spPr>
          <a:xfrm>
            <a:off x="3816878" y="-190208"/>
            <a:ext cx="2620394" cy="2595270"/>
          </a:xfrm>
          <a:custGeom>
            <a:avLst/>
            <a:gdLst/>
            <a:ahLst/>
            <a:cxnLst/>
            <a:rect l="l" t="t" r="r" b="b"/>
            <a:pathLst>
              <a:path w="3930591" h="3892905">
                <a:moveTo>
                  <a:pt x="0" y="0"/>
                </a:moveTo>
                <a:lnTo>
                  <a:pt x="3930591" y="0"/>
                </a:lnTo>
                <a:lnTo>
                  <a:pt x="3930591" y="3892905"/>
                </a:lnTo>
                <a:lnTo>
                  <a:pt x="0" y="3892905"/>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8" name="Freeform 18"/>
          <p:cNvSpPr/>
          <p:nvPr/>
        </p:nvSpPr>
        <p:spPr>
          <a:xfrm>
            <a:off x="1" y="3917395"/>
            <a:ext cx="1824299" cy="1776411"/>
          </a:xfrm>
          <a:custGeom>
            <a:avLst/>
            <a:gdLst/>
            <a:ahLst/>
            <a:cxnLst/>
            <a:rect l="l" t="t" r="r" b="b"/>
            <a:pathLst>
              <a:path w="2736449" h="2664617">
                <a:moveTo>
                  <a:pt x="0" y="0"/>
                </a:moveTo>
                <a:lnTo>
                  <a:pt x="2736449" y="0"/>
                </a:lnTo>
                <a:lnTo>
                  <a:pt x="2736449" y="2664617"/>
                </a:lnTo>
                <a:lnTo>
                  <a:pt x="0" y="2664617"/>
                </a:lnTo>
                <a:lnTo>
                  <a:pt x="0" y="0"/>
                </a:lnTo>
                <a:close/>
              </a:path>
            </a:pathLst>
          </a:custGeom>
          <a:blipFill>
            <a:blip>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1"/>
          <p:cNvGrpSpPr/>
          <p:nvPr/>
        </p:nvGrpSpPr>
        <p:grpSpPr>
          <a:xfrm>
            <a:off x="587514" y="1562583"/>
            <a:ext cx="3811819" cy="3130368"/>
            <a:chOff x="458904" y="2119930"/>
            <a:chExt cx="3811819" cy="3130368"/>
          </a:xfrm>
        </p:grpSpPr>
        <p:pic>
          <p:nvPicPr>
            <p:cNvPr id="5" name="图片 6"/>
            <p:cNvPicPr>
              <a:picLocks noChangeAspect="1"/>
            </p:cNvPicPr>
            <p:nvPr/>
          </p:nvPicPr>
          <p:blipFill>
            <a:blip r:embed="rId4" cstate="email"/>
            <a:stretch>
              <a:fillRect/>
            </a:stretch>
          </p:blipFill>
          <p:spPr>
            <a:xfrm>
              <a:off x="458904" y="2119930"/>
              <a:ext cx="3811819" cy="3130368"/>
            </a:xfrm>
            <a:prstGeom prst="rect">
              <a:avLst/>
            </a:prstGeom>
          </p:spPr>
        </p:pic>
        <p:sp>
          <p:nvSpPr>
            <p:cNvPr id="6" name="TextBox 9"/>
            <p:cNvSpPr txBox="1"/>
            <p:nvPr/>
          </p:nvSpPr>
          <p:spPr>
            <a:xfrm>
              <a:off x="716838" y="2887943"/>
              <a:ext cx="3366927" cy="13050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à</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3"/>
          <p:cNvGrpSpPr/>
          <p:nvPr/>
        </p:nvGrpSpPr>
        <p:grpSpPr>
          <a:xfrm>
            <a:off x="4535911" y="3429000"/>
            <a:ext cx="3503496" cy="3130368"/>
            <a:chOff x="4314626" y="2119930"/>
            <a:chExt cx="3503496" cy="4348108"/>
          </a:xfrm>
        </p:grpSpPr>
        <p:pic>
          <p:nvPicPr>
            <p:cNvPr id="8" name="图片 6"/>
            <p:cNvPicPr>
              <a:picLocks noChangeAspect="1"/>
            </p:cNvPicPr>
            <p:nvPr/>
          </p:nvPicPr>
          <p:blipFill>
            <a:blip r:embed="rId4" cstate="email"/>
            <a:stretch>
              <a:fillRect/>
            </a:stretch>
          </p:blipFill>
          <p:spPr>
            <a:xfrm>
              <a:off x="4314626" y="2119930"/>
              <a:ext cx="3503496" cy="4348108"/>
            </a:xfrm>
            <a:prstGeom prst="rect">
              <a:avLst/>
            </a:prstGeom>
          </p:spPr>
        </p:pic>
        <p:sp>
          <p:nvSpPr>
            <p:cNvPr id="9" name="TextBox 10"/>
            <p:cNvSpPr txBox="1"/>
            <p:nvPr/>
          </p:nvSpPr>
          <p:spPr>
            <a:xfrm>
              <a:off x="4623359" y="3388532"/>
              <a:ext cx="2941906" cy="181270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4"/>
          <p:cNvGrpSpPr/>
          <p:nvPr/>
        </p:nvGrpSpPr>
        <p:grpSpPr>
          <a:xfrm>
            <a:off x="8169231" y="1690078"/>
            <a:ext cx="3503496" cy="2969457"/>
            <a:chOff x="8216069" y="2280841"/>
            <a:chExt cx="3503496" cy="2969457"/>
          </a:xfrm>
        </p:grpSpPr>
        <p:pic>
          <p:nvPicPr>
            <p:cNvPr id="12" name="图片 6"/>
            <p:cNvPicPr>
              <a:picLocks noChangeAspect="1"/>
            </p:cNvPicPr>
            <p:nvPr/>
          </p:nvPicPr>
          <p:blipFill>
            <a:blip r:embed="rId4" cstate="email"/>
            <a:stretch>
              <a:fillRect/>
            </a:stretch>
          </p:blipFill>
          <p:spPr>
            <a:xfrm>
              <a:off x="8216069" y="2280841"/>
              <a:ext cx="3503496" cy="2969457"/>
            </a:xfrm>
            <a:prstGeom prst="rect">
              <a:avLst/>
            </a:prstGeom>
          </p:spPr>
        </p:pic>
        <p:sp>
          <p:nvSpPr>
            <p:cNvPr id="13" name="TextBox 12"/>
            <p:cNvSpPr txBox="1"/>
            <p:nvPr/>
          </p:nvSpPr>
          <p:spPr>
            <a:xfrm>
              <a:off x="8475717" y="3192368"/>
              <a:ext cx="2984199" cy="6587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2" name="Hình ảnh 21"/>
          <p:cNvPicPr>
            <a:picLocks noChangeAspect="1"/>
          </p:cNvPicPr>
          <p:nvPr/>
        </p:nvPicPr>
        <p:blipFill>
          <a:blip r:embed="rId5"/>
          <a:stretch>
            <a:fillRect/>
          </a:stretch>
        </p:blipFill>
        <p:spPr>
          <a:xfrm>
            <a:off x="3056170" y="135261"/>
            <a:ext cx="6456224" cy="256663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2"/>
          <p:cNvGrpSpPr/>
          <p:nvPr/>
        </p:nvGrpSpPr>
        <p:grpSpPr>
          <a:xfrm>
            <a:off x="1576930" y="2324775"/>
            <a:ext cx="2406755" cy="890970"/>
            <a:chOff x="350520" y="1730310"/>
            <a:chExt cx="2406755" cy="890970"/>
          </a:xfrm>
        </p:grpSpPr>
        <p:sp>
          <p:nvSpPr>
            <p:cNvPr id="5" name="Freeform 7"/>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TextBox 11"/>
            <p:cNvSpPr txBox="1"/>
            <p:nvPr/>
          </p:nvSpPr>
          <p:spPr>
            <a:xfrm>
              <a:off x="550139" y="1884002"/>
              <a:ext cx="19881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3"/>
          <p:cNvGrpSpPr/>
          <p:nvPr/>
        </p:nvGrpSpPr>
        <p:grpSpPr>
          <a:xfrm>
            <a:off x="5025843" y="1990182"/>
            <a:ext cx="2500274" cy="890970"/>
            <a:chOff x="406901" y="1730310"/>
            <a:chExt cx="2500274" cy="890970"/>
          </a:xfrm>
        </p:grpSpPr>
        <p:sp>
          <p:nvSpPr>
            <p:cNvPr id="8"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TextBox 15"/>
            <p:cNvSpPr txBox="1"/>
            <p:nvPr/>
          </p:nvSpPr>
          <p:spPr>
            <a:xfrm>
              <a:off x="656238" y="1908724"/>
              <a:ext cx="2250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6"/>
          <p:cNvGrpSpPr/>
          <p:nvPr/>
        </p:nvGrpSpPr>
        <p:grpSpPr>
          <a:xfrm>
            <a:off x="8864372" y="2211278"/>
            <a:ext cx="2129933" cy="890970"/>
            <a:chOff x="500420" y="1730310"/>
            <a:chExt cx="2129933" cy="890970"/>
          </a:xfrm>
        </p:grpSpPr>
        <p:sp>
          <p:nvSpPr>
            <p:cNvPr id="12" name="Freeform 7"/>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TextBox 18"/>
            <p:cNvSpPr txBox="1"/>
            <p:nvPr/>
          </p:nvSpPr>
          <p:spPr>
            <a:xfrm>
              <a:off x="676656" y="1878541"/>
              <a:ext cx="1777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suốt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22"/>
          <p:cNvGrpSpPr/>
          <p:nvPr/>
        </p:nvGrpSpPr>
        <p:grpSpPr>
          <a:xfrm>
            <a:off x="2114551" y="3976849"/>
            <a:ext cx="2406755" cy="890970"/>
            <a:chOff x="350520" y="1730310"/>
            <a:chExt cx="2406755" cy="890970"/>
          </a:xfrm>
        </p:grpSpPr>
        <p:sp>
          <p:nvSpPr>
            <p:cNvPr id="15" name="Freeform 7"/>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24"/>
            <p:cNvSpPr txBox="1"/>
            <p:nvPr/>
          </p:nvSpPr>
          <p:spPr>
            <a:xfrm>
              <a:off x="550139" y="1884002"/>
              <a:ext cx="19881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giẫm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28"/>
          <p:cNvGrpSpPr/>
          <p:nvPr/>
        </p:nvGrpSpPr>
        <p:grpSpPr>
          <a:xfrm>
            <a:off x="6316208" y="3976849"/>
            <a:ext cx="2838728" cy="890970"/>
            <a:chOff x="350519" y="1730310"/>
            <a:chExt cx="2838728" cy="890970"/>
          </a:xfrm>
        </p:grpSpPr>
        <p:sp>
          <p:nvSpPr>
            <p:cNvPr id="21" name="Freeform 7"/>
            <p:cNvSpPr>
              <a:spLocks noEditPoints="1"/>
            </p:cNvSpPr>
            <p:nvPr/>
          </p:nvSpPr>
          <p:spPr bwMode="auto">
            <a:xfrm flipH="1" flipV="1">
              <a:off x="350519" y="1730310"/>
              <a:ext cx="2838728"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30"/>
            <p:cNvSpPr txBox="1"/>
            <p:nvPr/>
          </p:nvSpPr>
          <p:spPr>
            <a:xfrm>
              <a:off x="550138" y="1884002"/>
              <a:ext cx="24067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nhoẻn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miệng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6" name="Hình ảnh 25"/>
          <p:cNvPicPr>
            <a:picLocks noChangeAspect="1"/>
          </p:cNvPicPr>
          <p:nvPr/>
        </p:nvPicPr>
        <p:blipFill>
          <a:blip r:embed="rId4"/>
          <a:stretch>
            <a:fillRect/>
          </a:stretch>
        </p:blipFill>
        <p:spPr>
          <a:xfrm>
            <a:off x="2697185" y="324349"/>
            <a:ext cx="6797629" cy="178018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9"/>
          <p:cNvGrpSpPr/>
          <p:nvPr/>
        </p:nvGrpSpPr>
        <p:grpSpPr>
          <a:xfrm>
            <a:off x="1794895" y="2715157"/>
            <a:ext cx="8805764" cy="1427685"/>
            <a:chOff x="665018" y="2133233"/>
            <a:chExt cx="8635770" cy="14452959"/>
          </a:xfrm>
          <a:solidFill>
            <a:schemeClr val="accent4">
              <a:lumMod val="20000"/>
              <a:lumOff val="80000"/>
            </a:schemeClr>
          </a:solidFill>
        </p:grpSpPr>
        <p:grpSp>
          <p:nvGrpSpPr>
            <p:cNvPr id="6" name="Group 10"/>
            <p:cNvGrpSpPr/>
            <p:nvPr/>
          </p:nvGrpSpPr>
          <p:grpSpPr>
            <a:xfrm>
              <a:off x="665018" y="2133233"/>
              <a:ext cx="8635770" cy="14452959"/>
              <a:chOff x="812800" y="2147296"/>
              <a:chExt cx="5973636" cy="14452959"/>
            </a:xfrm>
            <a:grpFill/>
          </p:grpSpPr>
          <p:sp>
            <p:nvSpPr>
              <p:cNvPr id="8" name="Rectangle: Rounded Corners 12"/>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13"/>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95B59"/>
                  </a:solidFill>
                  <a:effectLst/>
                  <a:uLnTx/>
                  <a:uFillTx/>
                  <a:latin typeface="Calibri"/>
                  <a:ea typeface="+mn-ea"/>
                  <a:cs typeface="+mn-cs"/>
                </a:endParaRPr>
              </a:p>
            </p:txBody>
          </p:sp>
        </p:grpSp>
        <p:sp>
          <p:nvSpPr>
            <p:cNvPr id="7" name="TextBox 11"/>
            <p:cNvSpPr txBox="1"/>
            <p:nvPr/>
          </p:nvSpPr>
          <p:spPr>
            <a:xfrm>
              <a:off x="878851" y="4586432"/>
              <a:ext cx="8158007" cy="6772819"/>
            </a:xfrm>
            <a:prstGeom prst="rect">
              <a:avLst/>
            </a:prstGeom>
            <a:noFill/>
          </p:spPr>
          <p:txBody>
            <a:bodyPr wrap="square" rtlCol="0">
              <a:spAutoFit/>
            </a:bodyPr>
            <a:lstStyle/>
            <a:p>
              <a:pPr marL="0" marR="0" lvl="0" indent="441325" algn="just" defTabSz="914400" rtl="0" eaLnBrk="1" fontAlgn="auto" latinLnBrk="0" hangingPunct="1">
                <a:lnSpc>
                  <a:spcPct val="15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Thút thít</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tiếng khóc nhỏ và ngắt quãng.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Hình ảnh 13"/>
          <p:cNvPicPr>
            <a:picLocks noChangeAspect="1"/>
          </p:cNvPicPr>
          <p:nvPr/>
        </p:nvPicPr>
        <p:blipFill>
          <a:blip r:embed="rId4"/>
          <a:stretch>
            <a:fillRect/>
          </a:stretch>
        </p:blipFill>
        <p:spPr>
          <a:xfrm>
            <a:off x="2304406" y="303161"/>
            <a:ext cx="7888908" cy="256663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642573" y="2727948"/>
            <a:ext cx="105486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hôm, chị én nâu đang sửa soạn đi ngủ thì nghe thấy tiếng khóc thút thít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6" name="Đường nối Thẳng 5"/>
          <p:cNvCxnSpPr/>
          <p:nvPr/>
        </p:nvCxnSpPr>
        <p:spPr>
          <a:xfrm flipH="1">
            <a:off x="2743201" y="272005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p:cNvCxnSpPr/>
          <p:nvPr/>
        </p:nvCxnSpPr>
        <p:spPr>
          <a:xfrm flipH="1">
            <a:off x="5279985" y="2768580"/>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p:cNvCxnSpPr/>
          <p:nvPr/>
        </p:nvCxnSpPr>
        <p:spPr>
          <a:xfrm flipH="1">
            <a:off x="10316901" y="2740034"/>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p:cNvGrpSpPr/>
          <p:nvPr/>
        </p:nvGrpSpPr>
        <p:grpSpPr>
          <a:xfrm>
            <a:off x="6984558" y="3227225"/>
            <a:ext cx="384768" cy="708949"/>
            <a:chOff x="6984558" y="3227225"/>
            <a:chExt cx="384768" cy="708949"/>
          </a:xfrm>
        </p:grpSpPr>
        <p:cxnSp>
          <p:nvCxnSpPr>
            <p:cNvPr id="9" name="Đường nối Thẳng 8"/>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p:cNvPicPr>
            <a:picLocks noChangeAspect="1"/>
          </p:cNvPicPr>
          <p:nvPr/>
        </p:nvPicPr>
        <p:blipFill>
          <a:blip r:embed="rId4"/>
          <a:stretch>
            <a:fillRect/>
          </a:stretch>
        </p:blipFill>
        <p:spPr>
          <a:xfrm>
            <a:off x="1499217" y="173013"/>
            <a:ext cx="9193565" cy="235326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3"/>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8" y="3959786"/>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3"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2"/>
            <a:ext cx="3576118" cy="2092002"/>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30" y="67377"/>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6"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6" y="3729716"/>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4"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3"/>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6" y="921618"/>
              <a:ext cx="2690160" cy="1015663"/>
            </a:xfrm>
            <a:prstGeom prst="rect">
              <a:avLst/>
            </a:prstGeom>
            <a:noFill/>
          </p:spPr>
          <p:txBody>
            <a:bodyPr wrap="none" lIns="91440" tIns="45720" rIns="91440" bIns="45720">
              <a:spAutoFit/>
            </a:bodyPr>
            <a:lstStyle/>
            <a:p>
              <a:pPr algn="ctr" defTabSz="914446">
                <a:defRPr/>
              </a:pPr>
              <a:r>
                <a:rPr lang="en-US" sz="6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6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6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6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897880" y="2365796"/>
            <a:ext cx="6025668" cy="1138773"/>
          </a:xfrm>
          <a:prstGeom prst="rect">
            <a:avLst/>
          </a:prstGeom>
          <a:noFill/>
        </p:spPr>
        <p:txBody>
          <a:bodyPr wrap="square">
            <a:spAutoFit/>
          </a:bodyPr>
          <a:lstStyle/>
          <a:p>
            <a:pPr marL="457223" indent="-457223" algn="ctr" defTabSz="914446">
              <a:buFont typeface="Wingdings" panose="05000000000000000000" pitchFamily="2" charset="2"/>
              <a:buChar char="Ø"/>
              <a:defRPr/>
            </a:pPr>
            <a:r>
              <a:rPr lang="vi-VN" sz="3400" b="1" dirty="0">
                <a:solidFill>
                  <a:srgbClr val="0070C0"/>
                </a:solidFill>
                <a:latin typeface="Cambria" panose="02040503050406030204" pitchFamily="18" charset="0"/>
                <a:ea typeface="Cambria" panose="02040503050406030204" pitchFamily="18" charset="0"/>
              </a:rPr>
              <a:t>Luyện đọc và tìm hiểu các câu hỏi của bài đọc.</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defTabSz="914446">
              <a:defRPr/>
            </a:pPr>
            <a:r>
              <a:rPr lang="en-US" sz="2800" dirty="0">
                <a:solidFill>
                  <a:srgbClr val="FF6699"/>
                </a:solidFill>
                <a:latin typeface="UTM Wedding K&amp;T" panose="02040603050506020204" pitchFamily="18" charset="0"/>
              </a:rPr>
              <a:t>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4"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cây xanh - Nhạc thiếu nhi - Chủ đề thực vật - Dạy bé tập nói - Chích Bông LALA Kids - YouTube">
            <a:hlinkClick r:id="" action="ppaction://media"/>
            <a:extLst>
              <a:ext uri="{FF2B5EF4-FFF2-40B4-BE49-F238E27FC236}">
                <a16:creationId xmlns:a16="http://schemas.microsoft.com/office/drawing/2014/main" id="{F05412D8-707A-AA48-F945-9D30928B93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56"/>
            <a:ext cx="12195672" cy="6855044"/>
          </a:xfrm>
          <a:prstGeom prst="rect">
            <a:avLst/>
          </a:prstGeom>
        </p:spPr>
      </p:pic>
    </p:spTree>
    <p:extLst>
      <p:ext uri="{BB962C8B-B14F-4D97-AF65-F5344CB8AC3E}">
        <p14:creationId xmlns:p14="http://schemas.microsoft.com/office/powerpoint/2010/main" val="29395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488213" y="734133"/>
            <a:ext cx="1113630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088441" flipV="1">
            <a:off x="10149873" y="3747227"/>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10246058" y="477038"/>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0" y="1249324"/>
            <a:ext cx="11893599"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50000"/>
              </a:lnSpc>
              <a:spcBef>
                <a:spcPts val="0"/>
              </a:spcBef>
              <a:spcAft>
                <a:spcPts val="0"/>
              </a:spcAft>
              <a:buClr>
                <a:srgbClr val="0C1D3F"/>
              </a:buClr>
              <a:buSzPts val="3200"/>
              <a:buFont typeface="Bubblegum Sans"/>
              <a:buNone/>
              <a:tabLst/>
              <a:defRPr/>
            </a:pPr>
            <a:r>
              <a:rPr kumimoji="0" lang="en-US" sz="4800" b="1" i="0" u="none" strike="noStrike" kern="1200" cap="none" spc="0" normalizeH="0" baseline="0" noProof="0" dirty="0" err="1">
                <a:ln>
                  <a:noFill/>
                </a:ln>
                <a:solidFill>
                  <a:srgbClr val="000000"/>
                </a:solidFill>
                <a:effectLst/>
                <a:uLnTx/>
                <a:uFillTx/>
                <a:latin typeface="HP001 4 hàng" panose="020B0603050302020204" pitchFamily="34" charset="0"/>
                <a:sym typeface="Bubblegum Sans"/>
              </a:rPr>
              <a:t>Thứ</a:t>
            </a:r>
            <a:r>
              <a:rPr lang="vi-VN" sz="4800" b="1" dirty="0">
                <a:solidFill>
                  <a:srgbClr val="000000"/>
                </a:solidFill>
                <a:latin typeface="HP001 4 hàng" panose="020B0603050302020204" pitchFamily="34" charset="0"/>
              </a:rPr>
              <a:t> Tư</a:t>
            </a:r>
            <a:r>
              <a:rPr kumimoji="0" lang="en-US" sz="4800" b="1" i="0" u="none" strike="noStrike" kern="1200" cap="none" spc="0" normalizeH="0" baseline="0" noProof="0" dirty="0">
                <a:ln>
                  <a:noFill/>
                </a:ln>
                <a:solidFill>
                  <a:srgbClr val="000000"/>
                </a:solidFill>
                <a:effectLst/>
                <a:uLnTx/>
                <a:uFillTx/>
                <a:latin typeface="HP001 4 hàng" panose="020B0603050302020204" pitchFamily="34" charset="0"/>
                <a:sym typeface="Bubblegum Sans"/>
              </a:rPr>
              <a:t> </a:t>
            </a:r>
            <a:r>
              <a:rPr kumimoji="0" lang="en-US" sz="4800" b="1" i="0" u="none" strike="noStrike" kern="1200" cap="none" spc="0" normalizeH="0" baseline="0" noProof="0" dirty="0" err="1">
                <a:ln>
                  <a:noFill/>
                </a:ln>
                <a:solidFill>
                  <a:srgbClr val="000000"/>
                </a:solidFill>
                <a:effectLst/>
                <a:uLnTx/>
                <a:uFillTx/>
                <a:latin typeface="HP001 4 hàng" panose="020B0603050302020204" pitchFamily="34" charset="0"/>
                <a:sym typeface="Bubblegum Sans"/>
              </a:rPr>
              <a:t>ngày</a:t>
            </a:r>
            <a:r>
              <a:rPr lang="vi-VN" sz="4800" b="1" dirty="0">
                <a:solidFill>
                  <a:srgbClr val="000000"/>
                </a:solidFill>
                <a:latin typeface="HP001 4 hàng" panose="020B0603050302020204" pitchFamily="34" charset="0"/>
              </a:rPr>
              <a:t> 11</a:t>
            </a:r>
            <a:r>
              <a:rPr kumimoji="0" lang="en-US" sz="4800" b="1" i="0" u="none" strike="noStrike" kern="1200" cap="none" spc="0" normalizeH="0" baseline="0" noProof="0" dirty="0">
                <a:ln>
                  <a:noFill/>
                </a:ln>
                <a:solidFill>
                  <a:srgbClr val="000000"/>
                </a:solidFill>
                <a:effectLst/>
                <a:uLnTx/>
                <a:uFillTx/>
                <a:latin typeface="HP001 4 hàng" panose="020B0603050302020204" pitchFamily="34" charset="0"/>
                <a:sym typeface="Bubblegum Sans"/>
              </a:rPr>
              <a:t> </a:t>
            </a:r>
            <a:r>
              <a:rPr kumimoji="0" lang="en-US" sz="4800" b="1" i="0" u="none" strike="noStrike" kern="1200" cap="none" spc="0" normalizeH="0" baseline="0" noProof="0" dirty="0" err="1">
                <a:ln>
                  <a:noFill/>
                </a:ln>
                <a:solidFill>
                  <a:srgbClr val="000000"/>
                </a:solidFill>
                <a:effectLst/>
                <a:uLnTx/>
                <a:uFillTx/>
                <a:latin typeface="HP001 4 hàng" panose="020B0603050302020204" pitchFamily="34" charset="0"/>
                <a:sym typeface="Bubblegum Sans"/>
              </a:rPr>
              <a:t>tháng</a:t>
            </a:r>
            <a:r>
              <a:rPr lang="vi-VN" sz="4800" b="1" dirty="0">
                <a:solidFill>
                  <a:srgbClr val="000000"/>
                </a:solidFill>
                <a:latin typeface="HP001 4 hàng" panose="020B0603050302020204" pitchFamily="34" charset="0"/>
              </a:rPr>
              <a:t> 3</a:t>
            </a:r>
            <a:r>
              <a:rPr kumimoji="0" lang="en-US" sz="4800" b="1" i="0" u="none" strike="noStrike" kern="1200" cap="none" spc="0" normalizeH="0" baseline="0" noProof="0" dirty="0">
                <a:ln>
                  <a:noFill/>
                </a:ln>
                <a:solidFill>
                  <a:srgbClr val="000000"/>
                </a:solidFill>
                <a:effectLst/>
                <a:uLnTx/>
                <a:uFillTx/>
                <a:latin typeface="HP001 4 hàng" panose="020B0603050302020204" pitchFamily="34" charset="0"/>
                <a:sym typeface="Bubblegum Sans"/>
              </a:rPr>
              <a:t> </a:t>
            </a:r>
            <a:r>
              <a:rPr kumimoji="0" lang="vi-VN" sz="4800" b="1" i="0" u="none" strike="noStrike" kern="1200" cap="none" spc="0" normalizeH="0" baseline="0" noProof="0" dirty="0">
                <a:ln>
                  <a:noFill/>
                </a:ln>
                <a:solidFill>
                  <a:srgbClr val="000000"/>
                </a:solidFill>
                <a:effectLst/>
                <a:uLnTx/>
                <a:uFillTx/>
                <a:latin typeface="HP001 4 hàng" panose="020B0603050302020204" pitchFamily="34" charset="0"/>
                <a:sym typeface="Bubblegum Sans"/>
              </a:rPr>
              <a:t>năm 2026</a:t>
            </a:r>
          </a:p>
          <a:p>
            <a:pPr marL="0" marR="0" lvl="0" indent="0" algn="ctr" defTabSz="457200" rtl="0" eaLnBrk="1" fontAlgn="auto" latinLnBrk="0" hangingPunct="1">
              <a:lnSpc>
                <a:spcPct val="150000"/>
              </a:lnSpc>
              <a:spcBef>
                <a:spcPts val="0"/>
              </a:spcBef>
              <a:spcAft>
                <a:spcPts val="0"/>
              </a:spcAft>
              <a:buClr>
                <a:srgbClr val="0C1D3F"/>
              </a:buClr>
              <a:buSzPts val="3200"/>
              <a:buFont typeface="Bubblegum Sans"/>
              <a:buNone/>
              <a:tabLst/>
              <a:defRPr/>
            </a:pPr>
            <a:r>
              <a:rPr lang="vi-VN" sz="4800" b="1" dirty="0">
                <a:solidFill>
                  <a:srgbClr val="000000"/>
                </a:solidFill>
                <a:latin typeface="HP001 4 hàng" panose="020B0603050302020204" pitchFamily="34" charset="0"/>
              </a:rPr>
              <a:t>Tiếng Việt</a:t>
            </a:r>
            <a:endParaRPr kumimoji="0" lang="en-US" sz="4800" b="1" i="0" u="none" strike="noStrike" kern="1200" cap="none" spc="0" normalizeH="0" baseline="0" noProof="0" dirty="0">
              <a:ln>
                <a:noFill/>
              </a:ln>
              <a:solidFill>
                <a:srgbClr val="000000"/>
              </a:solidFill>
              <a:effectLst/>
              <a:uLnTx/>
              <a:uFillTx/>
              <a:latin typeface="HP001 4 hàng" panose="020B0603050302020204" pitchFamily="34" charset="0"/>
              <a:sym typeface="Bubblegum Sans"/>
            </a:endParaRPr>
          </a:p>
        </p:txBody>
      </p:sp>
      <p:sp>
        <p:nvSpPr>
          <p:cNvPr id="2" name="TextBox 1">
            <a:extLst>
              <a:ext uri="{FF2B5EF4-FFF2-40B4-BE49-F238E27FC236}">
                <a16:creationId xmlns:a16="http://schemas.microsoft.com/office/drawing/2014/main" id="{C1FDED0A-7258-4F9A-B98A-E6261AC70411}"/>
              </a:ext>
            </a:extLst>
          </p:cNvPr>
          <p:cNvSpPr txBox="1"/>
          <p:nvPr/>
        </p:nvSpPr>
        <p:spPr>
          <a:xfrm>
            <a:off x="2652579" y="3880970"/>
            <a:ext cx="767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HP001 4 hàng" panose="020B0603050302020204" pitchFamily="34" charset="0"/>
              </a:rPr>
              <a:t>Đọc: Cỏ non cười rồi</a:t>
            </a:r>
            <a:endParaRPr kumimoji="0" lang="en-US" sz="5400" b="1"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4" name="Picture 3">
            <a:extLst>
              <a:ext uri="{FF2B5EF4-FFF2-40B4-BE49-F238E27FC236}">
                <a16:creationId xmlns:a16="http://schemas.microsoft.com/office/drawing/2014/main" id="{D2E1E93C-F607-F409-7D75-27BC93FB37C5}"/>
              </a:ext>
            </a:extLst>
          </p:cNvPr>
          <p:cNvPicPr>
            <a:picLocks noChangeAspect="1"/>
          </p:cNvPicPr>
          <p:nvPr/>
        </p:nvPicPr>
        <p:blipFill>
          <a:blip r:embed="rId7"/>
          <a:stretch>
            <a:fillRect/>
          </a:stretch>
        </p:blipFill>
        <p:spPr>
          <a:xfrm>
            <a:off x="-13716000" y="9296400"/>
            <a:ext cx="7230860" cy="3553967"/>
          </a:xfrm>
          <a:prstGeom prst="rect">
            <a:avLst/>
          </a:prstGeom>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flipH="1">
            <a:off x="459332" y="303969"/>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30CF17-3779-AC99-691A-E85284F9A600}"/>
              </a:ext>
            </a:extLst>
          </p:cNvPr>
          <p:cNvSpPr/>
          <p:nvPr/>
        </p:nvSpPr>
        <p:spPr>
          <a:xfrm>
            <a:off x="244550" y="637953"/>
            <a:ext cx="11855302" cy="5837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a:latin typeface="+mj-lt"/>
              </a:rPr>
              <a:t>YÊU CẦU CẦN ĐẠT</a:t>
            </a:r>
          </a:p>
          <a:p>
            <a:pPr algn="just"/>
            <a:r>
              <a:rPr lang="vi-VN" sz="3600" dirty="0">
                <a:latin typeface="+mj-lt"/>
              </a:rPr>
              <a:t>- Đọc đúng các tiếng trong bài, đọc rõ ràng với tốc độ đọc phù hợp; biết cách đọc các lời nói, lời đối thoại của các nhân vật trong bài; biết nghỉ hơi sau mỗi đoạn.</a:t>
            </a:r>
            <a:endParaRPr lang="en-US" sz="3600" dirty="0">
              <a:latin typeface="+mj-lt"/>
            </a:endParaRPr>
          </a:p>
          <a:p>
            <a:pPr algn="just"/>
            <a:r>
              <a:rPr lang="vi-VN" sz="3600" dirty="0">
                <a:latin typeface="+mj-lt"/>
              </a:rPr>
              <a:t>- Hiểu và nắm được nội dung bài: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khóc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Chim </a:t>
            </a:r>
            <a:r>
              <a:rPr lang="en-US" sz="3600" dirty="0" err="1">
                <a:latin typeface="Times New Roman" panose="02020603050405020304" pitchFamily="18" charset="0"/>
                <a:cs typeface="Times New Roman" panose="02020603050405020304" pitchFamily="18" charset="0"/>
              </a:rPr>
              <a:t>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non.</a:t>
            </a:r>
          </a:p>
          <a:p>
            <a:pPr algn="ctr"/>
            <a:endParaRPr lang="en-US" dirty="0"/>
          </a:p>
        </p:txBody>
      </p:sp>
    </p:spTree>
    <p:extLst>
      <p:ext uri="{BB962C8B-B14F-4D97-AF65-F5344CB8AC3E}">
        <p14:creationId xmlns:p14="http://schemas.microsoft.com/office/powerpoint/2010/main" val="119290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6B74A-4D92-7473-9341-B9069D97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017"/>
            <a:ext cx="12192000" cy="5997965"/>
          </a:xfrm>
          <a:prstGeom prst="rect">
            <a:avLst/>
          </a:prstGeom>
        </p:spPr>
      </p:pic>
    </p:spTree>
    <p:extLst>
      <p:ext uri="{BB962C8B-B14F-4D97-AF65-F5344CB8AC3E}">
        <p14:creationId xmlns:p14="http://schemas.microsoft.com/office/powerpoint/2010/main" val="1176502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143000"/>
            <a:ext cx="5136097" cy="5541849"/>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01600" y="-51661"/>
            <a:ext cx="3336828" cy="3282605"/>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srgbClr val="3F3F3F"/>
              </a:solidFill>
              <a:latin typeface="等线" panose="020F0502020204030204"/>
            </a:endParaRPr>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5"/>
          <a:stretch>
            <a:fillRect/>
          </a:stretch>
        </p:blipFill>
        <p:spPr>
          <a:xfrm>
            <a:off x="1270000" y="1397000"/>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ỏ non cười rồi - Tiếng Việt 2, tập 2 - Kết nối tri thức với cuộc sống">
            <a:hlinkClick r:id="" action="ppaction://media"/>
            <a:extLst>
              <a:ext uri="{FF2B5EF4-FFF2-40B4-BE49-F238E27FC236}">
                <a16:creationId xmlns:a16="http://schemas.microsoft.com/office/drawing/2014/main" id="{15CB4080-3DAE-B716-E714-35AC54B41121}"/>
              </a:ext>
            </a:extLst>
          </p:cNvPr>
          <p:cNvPicPr>
            <a:picLocks noChangeAspect="1"/>
          </p:cNvPicPr>
          <p:nvPr>
            <a:videoFile r:link="rId1"/>
            <p:extLst>
              <p:ext uri="{DAA4B4D4-6D71-4841-9C94-3DE7FCFB9230}">
                <p14:media xmlns:p14="http://schemas.microsoft.com/office/powerpoint/2010/main" r:embed="rId2">
                  <p14:trim st="7910" end="5362.99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2662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p:cNvSpPr txBox="1"/>
          <p:nvPr/>
        </p:nvSpPr>
        <p:spPr>
          <a:xfrm>
            <a:off x="471170" y="1247046"/>
            <a:ext cx="10883900" cy="59093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Mùa xuân đã đến. Cỏ trong công viên bừng tỉnh sau giấc ngủ đông. Từng đàn én từ phương Nam trở về. Trẻ em chơi đùa dưới ánh mặt trời ấm 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hôm, chị én nâu đang sửa soạn đi ngủ thì nghe thấy tiếng khóc thút thít. Lần theo tiếng khóc, én nâu tìm đến công viên nhỏ. Thấy một cây cỏ non đang khóc, én nâu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Em bị ốm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Cỏ non khóc nấc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Chị ơi, em không đứng thẳng được nữa. Các bạn nhỏ đã đến đây chơi đùa và giẫm lên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Én nâu lặng đi một phút rồi bỗng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Đừng khóc nữa! Chị sẽ giúp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Thế rồi, én nâu gọi thêm rất nhiều bạn của mình. Suốt đêm, cả đàn én ra sức đi tìm cỏ khô tết thành dòng chữ “Không giẫm chân lên cỏ!” đặt bên cạnh bãi cỏ. Xong việc, én nâu tươi cười bảo cỏ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Từ nay em yên tâm rồi! Không còn ai giẫm lên em nữa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Cỏ non nhoẻn miệng cười và cảm ơn chị én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365 truyện kể hằng đêm)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Hình ảnh 18"/>
          <p:cNvPicPr>
            <a:picLocks noChangeAspect="1"/>
          </p:cNvPicPr>
          <p:nvPr/>
        </p:nvPicPr>
        <p:blipFill>
          <a:blip r:embed="rId4"/>
          <a:stretch>
            <a:fillRect/>
          </a:stretch>
        </p:blipFill>
        <p:spPr>
          <a:xfrm>
            <a:off x="2584399" y="-109821"/>
            <a:ext cx="7023201" cy="2139881"/>
          </a:xfrm>
          <a:prstGeom prst="rect">
            <a:avLst/>
          </a:prstGeom>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420</Words>
  <Application>Microsoft Office PowerPoint</Application>
  <PresentationFormat>Widescreen</PresentationFormat>
  <Paragraphs>35</Paragraphs>
  <Slides>17</Slides>
  <Notes>3</Notes>
  <HiddenSlides>0</HiddenSlides>
  <MMClips>2</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17</vt:i4>
      </vt:variant>
    </vt:vector>
  </HeadingPairs>
  <TitlesOfParts>
    <vt:vector size="46" baseType="lpstr">
      <vt:lpstr>等线</vt:lpstr>
      <vt:lpstr>KaiTi</vt:lpstr>
      <vt:lpstr>微软雅黑</vt:lpstr>
      <vt:lpstr>黑体</vt:lpstr>
      <vt:lpstr>宋体</vt:lpstr>
      <vt:lpstr>#9Slide07 HoneyCream</vt:lpstr>
      <vt:lpstr>Alibaba PuHuiTi</vt:lpstr>
      <vt:lpstr>Arial</vt:lpstr>
      <vt:lpstr>Bubblegum Sans</vt:lpstr>
      <vt:lpstr>Calibri</vt:lpstr>
      <vt:lpstr>Calibri Light</vt:lpstr>
      <vt:lpstr>Cambria</vt:lpstr>
      <vt:lpstr>HP001 4 hàng</vt:lpstr>
      <vt:lpstr>Times New Roman</vt:lpstr>
      <vt:lpstr>UTM Androgyne</vt:lpstr>
      <vt:lpstr>UTM Avo</vt:lpstr>
      <vt:lpstr>UTM Wedding K&amp;T</vt:lpstr>
      <vt:lpstr>Wingdings</vt:lpstr>
      <vt:lpstr>字魂105号-简雅黑</vt:lpstr>
      <vt:lpstr>字魂59号-创粗黑</vt:lpstr>
      <vt:lpstr>1_Office 主题</vt:lpstr>
      <vt:lpstr>www.freeppt7.com</vt:lpstr>
      <vt:lpstr>Office 主题</vt:lpstr>
      <vt:lpstr>Office Theme</vt:lpstr>
      <vt:lpstr>Chủ đề Office</vt:lpstr>
      <vt:lpstr>1_Office 主题​​</vt:lpstr>
      <vt:lpstr>3_Office Theme</vt:lpstr>
      <vt:lpstr>3_Office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Khánh Linh</cp:lastModifiedBy>
  <cp:revision>29</cp:revision>
  <dcterms:created xsi:type="dcterms:W3CDTF">2021-08-02T09:04:01Z</dcterms:created>
  <dcterms:modified xsi:type="dcterms:W3CDTF">2026-04-09T08:00:44Z</dcterms:modified>
</cp:coreProperties>
</file>