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8" r:id="rId2"/>
    <p:sldId id="259" r:id="rId3"/>
    <p:sldId id="260" r:id="rId4"/>
    <p:sldId id="257"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260CD28-B3FB-4681-8F31-A27D2318F71C}">
          <p14:sldIdLst>
            <p14:sldId id="258"/>
            <p14:sldId id="259"/>
            <p14:sldId id="260"/>
            <p14:sldId id="257"/>
            <p14:sldId id="261"/>
            <p14:sldId id="262"/>
            <p14:sldId id="263"/>
            <p14:sldId id="264"/>
            <p14:sldId id="265"/>
            <p14:sldId id="266"/>
            <p14:sldId id="267"/>
            <p14:sldId id="268"/>
            <p14:sldId id="269"/>
            <p14:sldId id="270"/>
            <p14:sldId id="271"/>
            <p14:sldId id="272"/>
            <p14:sldId id="273"/>
            <p14:sldId id="274"/>
            <p14:sldId id="275"/>
            <p14:sldId id="276"/>
            <p14:sldId id="277"/>
            <p14:sldId id="278"/>
            <p14:sldId id="279"/>
          </p14:sldIdLst>
        </p14:section>
        <p14:section name="Untitled Section" id="{8FBD35B9-EF68-4DBC-8EC0-024B27CA300F}">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94" d="100"/>
          <a:sy n="94" d="100"/>
        </p:scale>
        <p:origin x="58" y="9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EDC690-D73E-4478-8CE3-0EFF19C02E3D}" type="datetimeFigureOut">
              <a:rPr lang="en-US" smtClean="0"/>
              <a:t>4/9/2026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97DF2B-2A4A-4D1E-BCF6-CB6A0E680331}" type="slidenum">
              <a:rPr lang="en-US" smtClean="0"/>
              <a:t>‹#›</a:t>
            </a:fld>
            <a:endParaRPr lang="en-US"/>
          </a:p>
        </p:txBody>
      </p:sp>
    </p:spTree>
    <p:extLst>
      <p:ext uri="{BB962C8B-B14F-4D97-AF65-F5344CB8AC3E}">
        <p14:creationId xmlns:p14="http://schemas.microsoft.com/office/powerpoint/2010/main" val="2341026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741505-C5F9-44D9-A018-2CE2467833F4}" type="slidenum">
              <a:rPr lang="en-US" smtClean="0"/>
              <a:t>19</a:t>
            </a:fld>
            <a:endParaRPr lang="en-US"/>
          </a:p>
        </p:txBody>
      </p:sp>
    </p:spTree>
    <p:extLst>
      <p:ext uri="{BB962C8B-B14F-4D97-AF65-F5344CB8AC3E}">
        <p14:creationId xmlns:p14="http://schemas.microsoft.com/office/powerpoint/2010/main" val="21831332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59F73FC-FBE8-4045-9540-9EE3E9A74B87}" type="datetimeFigureOut">
              <a:rPr lang="en-US" smtClean="0"/>
              <a:t>4/9/2026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6AA059-C7D1-4646-942C-D0ECC2301FD1}" type="slidenum">
              <a:rPr lang="en-US" smtClean="0"/>
              <a:t>‹#›</a:t>
            </a:fld>
            <a:endParaRPr lang="en-US"/>
          </a:p>
        </p:txBody>
      </p:sp>
    </p:spTree>
    <p:extLst>
      <p:ext uri="{BB962C8B-B14F-4D97-AF65-F5344CB8AC3E}">
        <p14:creationId xmlns:p14="http://schemas.microsoft.com/office/powerpoint/2010/main" val="3103525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9F73FC-FBE8-4045-9540-9EE3E9A74B87}" type="datetimeFigureOut">
              <a:rPr lang="en-US" smtClean="0"/>
              <a:t>4/9/2026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6AA059-C7D1-4646-942C-D0ECC2301FD1}" type="slidenum">
              <a:rPr lang="en-US" smtClean="0"/>
              <a:t>‹#›</a:t>
            </a:fld>
            <a:endParaRPr lang="en-US"/>
          </a:p>
        </p:txBody>
      </p:sp>
    </p:spTree>
    <p:extLst>
      <p:ext uri="{BB962C8B-B14F-4D97-AF65-F5344CB8AC3E}">
        <p14:creationId xmlns:p14="http://schemas.microsoft.com/office/powerpoint/2010/main" val="3856666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9F73FC-FBE8-4045-9540-9EE3E9A74B87}" type="datetimeFigureOut">
              <a:rPr lang="en-US" smtClean="0"/>
              <a:t>4/9/2026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6AA059-C7D1-4646-942C-D0ECC2301FD1}" type="slidenum">
              <a:rPr lang="en-US" smtClean="0"/>
              <a:t>‹#›</a:t>
            </a:fld>
            <a:endParaRPr lang="en-US"/>
          </a:p>
        </p:txBody>
      </p:sp>
    </p:spTree>
    <p:extLst>
      <p:ext uri="{BB962C8B-B14F-4D97-AF65-F5344CB8AC3E}">
        <p14:creationId xmlns:p14="http://schemas.microsoft.com/office/powerpoint/2010/main" val="3616338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êu đề Bản chiếu">
    <p:spTree>
      <p:nvGrpSpPr>
        <p:cNvPr id="1" name=""/>
        <p:cNvGrpSpPr/>
        <p:nvPr/>
      </p:nvGrpSpPr>
      <p:grpSpPr>
        <a:xfrm>
          <a:off x="0" y="0"/>
          <a:ext cx="0" cy="0"/>
          <a:chOff x="0" y="0"/>
          <a:chExt cx="0" cy="0"/>
        </a:xfrm>
      </p:grpSpPr>
      <p:sp>
        <p:nvSpPr>
          <p:cNvPr id="4" name="Chỗ dành sẵn cho Ngày tháng 3">
            <a:extLst>
              <a:ext uri="{FF2B5EF4-FFF2-40B4-BE49-F238E27FC236}">
                <a16:creationId xmlns:a16="http://schemas.microsoft.com/office/drawing/2014/main" id="{5716F955-1F76-2C0C-B32E-2395C5859B25}"/>
              </a:ext>
            </a:extLst>
          </p:cNvPr>
          <p:cNvSpPr>
            <a:spLocks noGrp="1"/>
          </p:cNvSpPr>
          <p:nvPr>
            <p:ph type="dt" sz="half" idx="10"/>
          </p:nvPr>
        </p:nvSpPr>
        <p:spPr/>
        <p:txBody>
          <a:bodyPr/>
          <a:lstStyle/>
          <a:p>
            <a:fld id="{7E3FD26B-ACD5-4D94-81BE-BD30FDDDDD98}" type="datetimeFigureOut">
              <a:rPr lang="vi-VN" smtClean="0"/>
              <a:t>09/04/2026</a:t>
            </a:fld>
            <a:endParaRPr lang="vi-VN"/>
          </a:p>
        </p:txBody>
      </p:sp>
      <p:sp>
        <p:nvSpPr>
          <p:cNvPr id="5" name="Chỗ dành sẵn cho Chân trang 4">
            <a:extLst>
              <a:ext uri="{FF2B5EF4-FFF2-40B4-BE49-F238E27FC236}">
                <a16:creationId xmlns:a16="http://schemas.microsoft.com/office/drawing/2014/main" id="{01937B00-795F-3214-22EB-5236C657BF82}"/>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938BCFB7-DE29-7190-F88C-1AE44F1326E1}"/>
              </a:ext>
            </a:extLst>
          </p:cNvPr>
          <p:cNvSpPr>
            <a:spLocks noGrp="1"/>
          </p:cNvSpPr>
          <p:nvPr>
            <p:ph type="sldNum" sz="quarter" idx="12"/>
          </p:nvPr>
        </p:nvSpPr>
        <p:spPr/>
        <p:txBody>
          <a:bodyPr/>
          <a:lstStyle/>
          <a:p>
            <a:fld id="{C3AD6E4E-1FBB-4F60-9F30-31BD8C03B5EF}" type="slidenum">
              <a:rPr lang="vi-VN" smtClean="0"/>
              <a:t>‹#›</a:t>
            </a:fld>
            <a:endParaRPr lang="vi-VN"/>
          </a:p>
        </p:txBody>
      </p:sp>
      <p:sp>
        <p:nvSpPr>
          <p:cNvPr id="7" name="矩形 1">
            <a:extLst>
              <a:ext uri="{FF2B5EF4-FFF2-40B4-BE49-F238E27FC236}">
                <a16:creationId xmlns:a16="http://schemas.microsoft.com/office/drawing/2014/main" id="{AD4119A4-450B-A039-CB82-0738773A6D16}"/>
              </a:ext>
            </a:extLst>
          </p:cNvPr>
          <p:cNvSpPr/>
          <p:nvPr userDrawn="1"/>
        </p:nvSpPr>
        <p:spPr>
          <a:xfrm>
            <a:off x="3214761" y="1136715"/>
            <a:ext cx="8772775" cy="5470525"/>
          </a:xfrm>
          <a:prstGeom prst="rect">
            <a:avLst/>
          </a:prstGeom>
          <a:blipFill dpi="0" rotWithShape="1">
            <a:blip r:embed="rId2">
              <a:alphaModFix amt="8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12">
            <a:extLst>
              <a:ext uri="{FF2B5EF4-FFF2-40B4-BE49-F238E27FC236}">
                <a16:creationId xmlns:a16="http://schemas.microsoft.com/office/drawing/2014/main" id="{2ECADCD2-5614-2F56-0B3B-475FFB13058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68275" y="1195388"/>
            <a:ext cx="5184775"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10">
            <a:extLst>
              <a:ext uri="{FF2B5EF4-FFF2-40B4-BE49-F238E27FC236}">
                <a16:creationId xmlns:a16="http://schemas.microsoft.com/office/drawing/2014/main" id="{5E2CA889-2572-5F87-1C35-137EC86357F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989388" y="4556125"/>
            <a:ext cx="63722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4">
            <a:extLst>
              <a:ext uri="{FF2B5EF4-FFF2-40B4-BE49-F238E27FC236}">
                <a16:creationId xmlns:a16="http://schemas.microsoft.com/office/drawing/2014/main" id="{733ABF37-D632-F278-D943-5B7567924603}"/>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8300" y="2819400"/>
            <a:ext cx="5803900"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8">
            <a:extLst>
              <a:ext uri="{FF2B5EF4-FFF2-40B4-BE49-F238E27FC236}">
                <a16:creationId xmlns:a16="http://schemas.microsoft.com/office/drawing/2014/main" id="{D982CD15-8D19-2E32-917A-841BD2C09013}"/>
              </a:ext>
            </a:extLst>
          </p:cNvPr>
          <p:cNvPicPr>
            <a:picLocks noChangeAspect="1" noChangeArrowheads="1"/>
          </p:cNvPicPr>
          <p:nvPr userDrawn="1"/>
        </p:nvPicPr>
        <p:blipFill>
          <a:blip r:embed="rId6">
            <a:clrChange>
              <a:clrFrom>
                <a:srgbClr val="F9C2C5"/>
              </a:clrFrom>
              <a:clrTo>
                <a:srgbClr val="F9C2C5">
                  <a:alpha val="0"/>
                </a:srgbClr>
              </a:clrTo>
            </a:clrChange>
            <a:extLst>
              <a:ext uri="{28A0092B-C50C-407E-A947-70E740481C1C}">
                <a14:useLocalDpi xmlns:a14="http://schemas.microsoft.com/office/drawing/2010/main" val="0"/>
              </a:ext>
            </a:extLst>
          </a:blip>
          <a:srcRect l="26472" t="6493" r="26691" b="69466"/>
          <a:stretch>
            <a:fillRect/>
          </a:stretch>
        </p:blipFill>
        <p:spPr bwMode="auto">
          <a:xfrm>
            <a:off x="4351338" y="23813"/>
            <a:ext cx="3563937"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20">
            <a:extLst>
              <a:ext uri="{FF2B5EF4-FFF2-40B4-BE49-F238E27FC236}">
                <a16:creationId xmlns:a16="http://schemas.microsoft.com/office/drawing/2014/main" id="{F1DE9B76-3CD9-446D-DE12-F7266DA3B109}"/>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66688" y="93663"/>
            <a:ext cx="2593976"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7">
            <a:extLst>
              <a:ext uri="{FF2B5EF4-FFF2-40B4-BE49-F238E27FC236}">
                <a16:creationId xmlns:a16="http://schemas.microsoft.com/office/drawing/2014/main" id="{892E2CC3-77DA-373C-F6D2-13A71F9D40BF}"/>
              </a:ext>
            </a:extLst>
          </p:cNvPr>
          <p:cNvPicPr>
            <a:picLocks noChangeAspect="1"/>
          </p:cNvPicPr>
          <p:nvPr userDrawn="1"/>
        </p:nvPicPr>
        <p:blipFill rotWithShape="1">
          <a:blip r:embed="rId8">
            <a:clrChange>
              <a:clrFrom>
                <a:srgbClr val="EFEDE0"/>
              </a:clrFrom>
              <a:clrTo>
                <a:srgbClr val="EFEDE0">
                  <a:alpha val="0"/>
                </a:srgbClr>
              </a:clrTo>
            </a:clrChange>
            <a:extLst>
              <a:ext uri="{28A0092B-C50C-407E-A947-70E740481C1C}">
                <a14:useLocalDpi xmlns:a14="http://schemas.microsoft.com/office/drawing/2010/main" val="0"/>
              </a:ext>
            </a:extLst>
          </a:blip>
          <a:srcRect l="65437" t="3640" r="24668" b="81692"/>
          <a:stretch/>
        </p:blipFill>
        <p:spPr>
          <a:xfrm>
            <a:off x="4157914" y="2128484"/>
            <a:ext cx="790072" cy="732603"/>
          </a:xfrm>
          <a:prstGeom prst="rect">
            <a:avLst/>
          </a:prstGeom>
        </p:spPr>
      </p:pic>
      <p:pic>
        <p:nvPicPr>
          <p:cNvPr id="14" name="图片 18">
            <a:extLst>
              <a:ext uri="{FF2B5EF4-FFF2-40B4-BE49-F238E27FC236}">
                <a16:creationId xmlns:a16="http://schemas.microsoft.com/office/drawing/2014/main" id="{B34B9FD3-31F2-21E5-24D9-89730D3E21BE}"/>
              </a:ext>
            </a:extLst>
          </p:cNvPr>
          <p:cNvPicPr>
            <a:picLocks noChangeAspect="1"/>
          </p:cNvPicPr>
          <p:nvPr userDrawn="1"/>
        </p:nvPicPr>
        <p:blipFill rotWithShape="1">
          <a:blip r:embed="rId8">
            <a:clrChange>
              <a:clrFrom>
                <a:srgbClr val="EFEDE0"/>
              </a:clrFrom>
              <a:clrTo>
                <a:srgbClr val="EFEDE0">
                  <a:alpha val="0"/>
                </a:srgbClr>
              </a:clrTo>
            </a:clrChange>
            <a:extLst>
              <a:ext uri="{28A0092B-C50C-407E-A947-70E740481C1C}">
                <a14:useLocalDpi xmlns:a14="http://schemas.microsoft.com/office/drawing/2010/main" val="0"/>
              </a:ext>
            </a:extLst>
          </a:blip>
          <a:srcRect l="65437" t="3640" r="24668" b="81692"/>
          <a:stretch/>
        </p:blipFill>
        <p:spPr>
          <a:xfrm>
            <a:off x="9829415" y="5042197"/>
            <a:ext cx="877117" cy="813316"/>
          </a:xfrm>
          <a:prstGeom prst="rect">
            <a:avLst/>
          </a:prstGeom>
        </p:spPr>
      </p:pic>
      <p:pic>
        <p:nvPicPr>
          <p:cNvPr id="15" name="图片 19">
            <a:extLst>
              <a:ext uri="{FF2B5EF4-FFF2-40B4-BE49-F238E27FC236}">
                <a16:creationId xmlns:a16="http://schemas.microsoft.com/office/drawing/2014/main" id="{CF36C4E0-0C6C-6A62-BE3A-553D7FA35AE9}"/>
              </a:ext>
            </a:extLst>
          </p:cNvPr>
          <p:cNvPicPr>
            <a:picLocks noChangeAspect="1"/>
          </p:cNvPicPr>
          <p:nvPr userDrawn="1"/>
        </p:nvPicPr>
        <p:blipFill rotWithShape="1">
          <a:blip r:embed="rId8">
            <a:clrChange>
              <a:clrFrom>
                <a:srgbClr val="EFEDE0"/>
              </a:clrFrom>
              <a:clrTo>
                <a:srgbClr val="EFEDE0">
                  <a:alpha val="0"/>
                </a:srgbClr>
              </a:clrTo>
            </a:clrChange>
            <a:extLst>
              <a:ext uri="{28A0092B-C50C-407E-A947-70E740481C1C}">
                <a14:useLocalDpi xmlns:a14="http://schemas.microsoft.com/office/drawing/2010/main" val="0"/>
              </a:ext>
            </a:extLst>
          </a:blip>
          <a:srcRect l="65437" t="3640" r="24668" b="81692"/>
          <a:stretch/>
        </p:blipFill>
        <p:spPr>
          <a:xfrm>
            <a:off x="10071570" y="214723"/>
            <a:ext cx="790072" cy="732603"/>
          </a:xfrm>
          <a:prstGeom prst="rect">
            <a:avLst/>
          </a:prstGeom>
        </p:spPr>
      </p:pic>
    </p:spTree>
    <p:extLst>
      <p:ext uri="{BB962C8B-B14F-4D97-AF65-F5344CB8AC3E}">
        <p14:creationId xmlns:p14="http://schemas.microsoft.com/office/powerpoint/2010/main" val="3452384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hỉ Tiêu đề">
    <p:spTree>
      <p:nvGrpSpPr>
        <p:cNvPr id="1" name=""/>
        <p:cNvGrpSpPr/>
        <p:nvPr/>
      </p:nvGrpSpPr>
      <p:grpSpPr>
        <a:xfrm>
          <a:off x="0" y="0"/>
          <a:ext cx="0" cy="0"/>
          <a:chOff x="0" y="0"/>
          <a:chExt cx="0" cy="0"/>
        </a:xfrm>
      </p:grpSpPr>
      <p:sp>
        <p:nvSpPr>
          <p:cNvPr id="3" name="Chỗ dành sẵn cho Ngày tháng 2">
            <a:extLst>
              <a:ext uri="{FF2B5EF4-FFF2-40B4-BE49-F238E27FC236}">
                <a16:creationId xmlns:a16="http://schemas.microsoft.com/office/drawing/2014/main" id="{BA82003F-8C38-0872-0488-75423F26E485}"/>
              </a:ext>
            </a:extLst>
          </p:cNvPr>
          <p:cNvSpPr>
            <a:spLocks noGrp="1"/>
          </p:cNvSpPr>
          <p:nvPr>
            <p:ph type="dt" sz="half" idx="10"/>
          </p:nvPr>
        </p:nvSpPr>
        <p:spPr/>
        <p:txBody>
          <a:bodyPr/>
          <a:lstStyle/>
          <a:p>
            <a:fld id="{7E3FD26B-ACD5-4D94-81BE-BD30FDDDDD98}" type="datetimeFigureOut">
              <a:rPr lang="vi-VN" smtClean="0"/>
              <a:t>09/04/2026</a:t>
            </a:fld>
            <a:endParaRPr lang="vi-VN"/>
          </a:p>
        </p:txBody>
      </p:sp>
      <p:sp>
        <p:nvSpPr>
          <p:cNvPr id="4" name="Chỗ dành sẵn cho Chân trang 3">
            <a:extLst>
              <a:ext uri="{FF2B5EF4-FFF2-40B4-BE49-F238E27FC236}">
                <a16:creationId xmlns:a16="http://schemas.microsoft.com/office/drawing/2014/main" id="{707AEF6D-383E-219F-90E9-F865F23C5FEB}"/>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a16="http://schemas.microsoft.com/office/drawing/2014/main" id="{F65BA5DF-258E-8495-A1EF-94AE6A3B58E1}"/>
              </a:ext>
            </a:extLst>
          </p:cNvPr>
          <p:cNvSpPr>
            <a:spLocks noGrp="1"/>
          </p:cNvSpPr>
          <p:nvPr>
            <p:ph type="sldNum" sz="quarter" idx="12"/>
          </p:nvPr>
        </p:nvSpPr>
        <p:spPr/>
        <p:txBody>
          <a:bodyPr/>
          <a:lstStyle/>
          <a:p>
            <a:fld id="{C3AD6E4E-1FBB-4F60-9F30-31BD8C03B5EF}" type="slidenum">
              <a:rPr lang="vi-VN" smtClean="0"/>
              <a:t>‹#›</a:t>
            </a:fld>
            <a:endParaRPr lang="vi-VN"/>
          </a:p>
        </p:txBody>
      </p:sp>
      <p:pic>
        <p:nvPicPr>
          <p:cNvPr id="6" name="图片 6">
            <a:extLst>
              <a:ext uri="{FF2B5EF4-FFF2-40B4-BE49-F238E27FC236}">
                <a16:creationId xmlns:a16="http://schemas.microsoft.com/office/drawing/2014/main" id="{9042218E-AF74-6CEC-6084-88CED085ED1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714875"/>
            <a:ext cx="121920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2">
            <a:extLst>
              <a:ext uri="{FF2B5EF4-FFF2-40B4-BE49-F238E27FC236}">
                <a16:creationId xmlns:a16="http://schemas.microsoft.com/office/drawing/2014/main" id="{C0CF6C5D-B4FA-3B7D-258B-A968222B828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56450" y="1635125"/>
            <a:ext cx="9080500" cy="681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4">
            <a:extLst>
              <a:ext uri="{FF2B5EF4-FFF2-40B4-BE49-F238E27FC236}">
                <a16:creationId xmlns:a16="http://schemas.microsoft.com/office/drawing/2014/main" id="{7208381E-058D-BF6E-CD9A-3AF5F4CB016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r="52892" b="58246"/>
          <a:stretch>
            <a:fillRect/>
          </a:stretch>
        </p:blipFill>
        <p:spPr bwMode="auto">
          <a:xfrm>
            <a:off x="838200" y="435611"/>
            <a:ext cx="7702087" cy="5205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4889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9F73FC-FBE8-4045-9540-9EE3E9A74B87}" type="datetimeFigureOut">
              <a:rPr lang="en-US" smtClean="0"/>
              <a:t>4/9/2026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6AA059-C7D1-4646-942C-D0ECC2301FD1}" type="slidenum">
              <a:rPr lang="en-US" smtClean="0"/>
              <a:t>‹#›</a:t>
            </a:fld>
            <a:endParaRPr lang="en-US"/>
          </a:p>
        </p:txBody>
      </p:sp>
    </p:spTree>
    <p:extLst>
      <p:ext uri="{BB962C8B-B14F-4D97-AF65-F5344CB8AC3E}">
        <p14:creationId xmlns:p14="http://schemas.microsoft.com/office/powerpoint/2010/main" val="1288013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59F73FC-FBE8-4045-9540-9EE3E9A74B87}" type="datetimeFigureOut">
              <a:rPr lang="en-US" smtClean="0"/>
              <a:t>4/9/2026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6AA059-C7D1-4646-942C-D0ECC2301FD1}" type="slidenum">
              <a:rPr lang="en-US" smtClean="0"/>
              <a:t>‹#›</a:t>
            </a:fld>
            <a:endParaRPr lang="en-US"/>
          </a:p>
        </p:txBody>
      </p:sp>
    </p:spTree>
    <p:extLst>
      <p:ext uri="{BB962C8B-B14F-4D97-AF65-F5344CB8AC3E}">
        <p14:creationId xmlns:p14="http://schemas.microsoft.com/office/powerpoint/2010/main" val="4109822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59F73FC-FBE8-4045-9540-9EE3E9A74B87}" type="datetimeFigureOut">
              <a:rPr lang="en-US" smtClean="0"/>
              <a:t>4/9/2026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6AA059-C7D1-4646-942C-D0ECC2301FD1}" type="slidenum">
              <a:rPr lang="en-US" smtClean="0"/>
              <a:t>‹#›</a:t>
            </a:fld>
            <a:endParaRPr lang="en-US"/>
          </a:p>
        </p:txBody>
      </p:sp>
    </p:spTree>
    <p:extLst>
      <p:ext uri="{BB962C8B-B14F-4D97-AF65-F5344CB8AC3E}">
        <p14:creationId xmlns:p14="http://schemas.microsoft.com/office/powerpoint/2010/main" val="497444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59F73FC-FBE8-4045-9540-9EE3E9A74B87}" type="datetimeFigureOut">
              <a:rPr lang="en-US" smtClean="0"/>
              <a:t>4/9/2026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6AA059-C7D1-4646-942C-D0ECC2301FD1}" type="slidenum">
              <a:rPr lang="en-US" smtClean="0"/>
              <a:t>‹#›</a:t>
            </a:fld>
            <a:endParaRPr lang="en-US"/>
          </a:p>
        </p:txBody>
      </p:sp>
    </p:spTree>
    <p:extLst>
      <p:ext uri="{BB962C8B-B14F-4D97-AF65-F5344CB8AC3E}">
        <p14:creationId xmlns:p14="http://schemas.microsoft.com/office/powerpoint/2010/main" val="10284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59F73FC-FBE8-4045-9540-9EE3E9A74B87}" type="datetimeFigureOut">
              <a:rPr lang="en-US" smtClean="0"/>
              <a:t>4/9/2026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6AA059-C7D1-4646-942C-D0ECC2301FD1}" type="slidenum">
              <a:rPr lang="en-US" smtClean="0"/>
              <a:t>‹#›</a:t>
            </a:fld>
            <a:endParaRPr lang="en-US"/>
          </a:p>
        </p:txBody>
      </p:sp>
    </p:spTree>
    <p:extLst>
      <p:ext uri="{BB962C8B-B14F-4D97-AF65-F5344CB8AC3E}">
        <p14:creationId xmlns:p14="http://schemas.microsoft.com/office/powerpoint/2010/main" val="24179537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9F73FC-FBE8-4045-9540-9EE3E9A74B87}" type="datetimeFigureOut">
              <a:rPr lang="en-US" smtClean="0"/>
              <a:t>4/9/2026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6AA059-C7D1-4646-942C-D0ECC2301FD1}" type="slidenum">
              <a:rPr lang="en-US" smtClean="0"/>
              <a:t>‹#›</a:t>
            </a:fld>
            <a:endParaRPr lang="en-US"/>
          </a:p>
        </p:txBody>
      </p:sp>
    </p:spTree>
    <p:extLst>
      <p:ext uri="{BB962C8B-B14F-4D97-AF65-F5344CB8AC3E}">
        <p14:creationId xmlns:p14="http://schemas.microsoft.com/office/powerpoint/2010/main" val="3660075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59F73FC-FBE8-4045-9540-9EE3E9A74B87}" type="datetimeFigureOut">
              <a:rPr lang="en-US" smtClean="0"/>
              <a:t>4/9/2026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6AA059-C7D1-4646-942C-D0ECC2301FD1}" type="slidenum">
              <a:rPr lang="en-US" smtClean="0"/>
              <a:t>‹#›</a:t>
            </a:fld>
            <a:endParaRPr lang="en-US"/>
          </a:p>
        </p:txBody>
      </p:sp>
    </p:spTree>
    <p:extLst>
      <p:ext uri="{BB962C8B-B14F-4D97-AF65-F5344CB8AC3E}">
        <p14:creationId xmlns:p14="http://schemas.microsoft.com/office/powerpoint/2010/main" val="3547453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59F73FC-FBE8-4045-9540-9EE3E9A74B87}" type="datetimeFigureOut">
              <a:rPr lang="en-US" smtClean="0"/>
              <a:t>4/9/2026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6AA059-C7D1-4646-942C-D0ECC2301FD1}" type="slidenum">
              <a:rPr lang="en-US" smtClean="0"/>
              <a:t>‹#›</a:t>
            </a:fld>
            <a:endParaRPr lang="en-US"/>
          </a:p>
        </p:txBody>
      </p:sp>
    </p:spTree>
    <p:extLst>
      <p:ext uri="{BB962C8B-B14F-4D97-AF65-F5344CB8AC3E}">
        <p14:creationId xmlns:p14="http://schemas.microsoft.com/office/powerpoint/2010/main" val="967180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9F73FC-FBE8-4045-9540-9EE3E9A74B87}" type="datetimeFigureOut">
              <a:rPr lang="en-US" smtClean="0"/>
              <a:t>4/9/2026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6AA059-C7D1-4646-942C-D0ECC2301FD1}" type="slidenum">
              <a:rPr lang="en-US" smtClean="0"/>
              <a:t>‹#›</a:t>
            </a:fld>
            <a:endParaRPr lang="en-US"/>
          </a:p>
        </p:txBody>
      </p:sp>
    </p:spTree>
    <p:extLst>
      <p:ext uri="{BB962C8B-B14F-4D97-AF65-F5344CB8AC3E}">
        <p14:creationId xmlns:p14="http://schemas.microsoft.com/office/powerpoint/2010/main" val="18300928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13.gif"/><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microsoft.com/office/2007/relationships/media" Target="../media/media5.mp3"/><Relationship Id="rId7" Type="http://schemas.openxmlformats.org/officeDocument/2006/relationships/image" Target="../media/image36.png"/><Relationship Id="rId12" Type="http://schemas.openxmlformats.org/officeDocument/2006/relationships/image" Target="../media/image39.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notesSlide" Target="../notesSlides/notesSlide1.xml"/><Relationship Id="rId11" Type="http://schemas.openxmlformats.org/officeDocument/2006/relationships/image" Target="../media/image34.png"/><Relationship Id="rId5" Type="http://schemas.openxmlformats.org/officeDocument/2006/relationships/slideLayout" Target="../slideLayouts/slideLayout7.xml"/><Relationship Id="rId10" Type="http://schemas.openxmlformats.org/officeDocument/2006/relationships/image" Target="../media/image38.png"/><Relationship Id="rId4" Type="http://schemas.openxmlformats.org/officeDocument/2006/relationships/audio" Target="../media/media5.mp3"/><Relationship Id="rId9" Type="http://schemas.openxmlformats.org/officeDocument/2006/relationships/image" Target="../media/image26.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26.svg"/><Relationship Id="rId3" Type="http://schemas.microsoft.com/office/2007/relationships/media" Target="../media/media5.mp3"/><Relationship Id="rId7" Type="http://schemas.openxmlformats.org/officeDocument/2006/relationships/image" Target="../media/image37.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6.png"/><Relationship Id="rId11" Type="http://schemas.openxmlformats.org/officeDocument/2006/relationships/image" Target="../media/image39.png"/><Relationship Id="rId5" Type="http://schemas.openxmlformats.org/officeDocument/2006/relationships/slideLayout" Target="../slideLayouts/slideLayout7.xml"/><Relationship Id="rId10" Type="http://schemas.openxmlformats.org/officeDocument/2006/relationships/image" Target="../media/image34.png"/><Relationship Id="rId4" Type="http://schemas.openxmlformats.org/officeDocument/2006/relationships/audio" Target="../media/media5.mp3"/><Relationship Id="rId9" Type="http://schemas.openxmlformats.org/officeDocument/2006/relationships/image" Target="../media/image38.png"/></Relationships>
</file>

<file path=ppt/slides/_rels/slide21.xml.rels><?xml version="1.0" encoding="UTF-8" standalone="yes"?>
<Relationships xmlns="http://schemas.openxmlformats.org/package/2006/relationships"><Relationship Id="rId8" Type="http://schemas.openxmlformats.org/officeDocument/2006/relationships/image" Target="../media/image26.svg"/><Relationship Id="rId3" Type="http://schemas.microsoft.com/office/2007/relationships/media" Target="../media/media5.mp3"/><Relationship Id="rId7" Type="http://schemas.openxmlformats.org/officeDocument/2006/relationships/image" Target="../media/image37.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6.png"/><Relationship Id="rId11" Type="http://schemas.openxmlformats.org/officeDocument/2006/relationships/image" Target="../media/image39.png"/><Relationship Id="rId5" Type="http://schemas.openxmlformats.org/officeDocument/2006/relationships/slideLayout" Target="../slideLayouts/slideLayout7.xml"/><Relationship Id="rId10" Type="http://schemas.openxmlformats.org/officeDocument/2006/relationships/image" Target="../media/image34.png"/><Relationship Id="rId4" Type="http://schemas.openxmlformats.org/officeDocument/2006/relationships/audio" Target="../media/media5.mp3"/><Relationship Id="rId9" Type="http://schemas.openxmlformats.org/officeDocument/2006/relationships/image" Target="../media/image38.png"/></Relationships>
</file>

<file path=ppt/slides/_rels/slide22.xml.rels><?xml version="1.0" encoding="UTF-8" standalone="yes"?>
<Relationships xmlns="http://schemas.openxmlformats.org/package/2006/relationships"><Relationship Id="rId8" Type="http://schemas.openxmlformats.org/officeDocument/2006/relationships/image" Target="../media/image26.svg"/><Relationship Id="rId3" Type="http://schemas.microsoft.com/office/2007/relationships/media" Target="../media/media5.mp3"/><Relationship Id="rId7" Type="http://schemas.openxmlformats.org/officeDocument/2006/relationships/image" Target="../media/image37.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6.png"/><Relationship Id="rId11" Type="http://schemas.openxmlformats.org/officeDocument/2006/relationships/image" Target="../media/image39.png"/><Relationship Id="rId5" Type="http://schemas.openxmlformats.org/officeDocument/2006/relationships/slideLayout" Target="../slideLayouts/slideLayout7.xml"/><Relationship Id="rId10" Type="http://schemas.openxmlformats.org/officeDocument/2006/relationships/image" Target="../media/image34.png"/><Relationship Id="rId4" Type="http://schemas.openxmlformats.org/officeDocument/2006/relationships/audio" Target="../media/media5.mp3"/><Relationship Id="rId9"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3.sv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39.sv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Hình ảnh 17">
            <a:extLst>
              <a:ext uri="{FF2B5EF4-FFF2-40B4-BE49-F238E27FC236}">
                <a16:creationId xmlns:a16="http://schemas.microsoft.com/office/drawing/2014/main" id="{6C95BCAE-8E63-3480-4C84-B3EFD4E025E4}"/>
              </a:ext>
            </a:extLst>
          </p:cNvPr>
          <p:cNvPicPr>
            <a:picLocks noChangeAspect="1"/>
          </p:cNvPicPr>
          <p:nvPr/>
        </p:nvPicPr>
        <p:blipFill>
          <a:blip r:embed="rId2"/>
          <a:stretch>
            <a:fillRect/>
          </a:stretch>
        </p:blipFill>
        <p:spPr>
          <a:xfrm>
            <a:off x="1885792" y="390535"/>
            <a:ext cx="3420152" cy="4340728"/>
          </a:xfrm>
          <a:prstGeom prst="rect">
            <a:avLst/>
          </a:prstGeom>
        </p:spPr>
      </p:pic>
    </p:spTree>
    <p:extLst>
      <p:ext uri="{BB962C8B-B14F-4D97-AF65-F5344CB8AC3E}">
        <p14:creationId xmlns:p14="http://schemas.microsoft.com/office/powerpoint/2010/main" val="2578546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ơ quan bài tiết nước tiểu">
            <a:hlinkClick r:id="" action="ppaction://media"/>
            <a:extLst>
              <a:ext uri="{FF2B5EF4-FFF2-40B4-BE49-F238E27FC236}">
                <a16:creationId xmlns:a16="http://schemas.microsoft.com/office/drawing/2014/main" id="{C181502F-90C1-4400-2005-6806DD56CC9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7351" y="0"/>
            <a:ext cx="12345481" cy="6995341"/>
          </a:xfrm>
          <a:prstGeom prst="rect">
            <a:avLst/>
          </a:prstGeom>
        </p:spPr>
      </p:pic>
      <p:pic>
        <p:nvPicPr>
          <p:cNvPr id="7" name="Picture 6">
            <a:extLst>
              <a:ext uri="{FF2B5EF4-FFF2-40B4-BE49-F238E27FC236}">
                <a16:creationId xmlns:a16="http://schemas.microsoft.com/office/drawing/2014/main" id="{03DA1BE8-F703-7DEB-8AF9-0CCFF02ADF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135" y="-589935"/>
            <a:ext cx="12608265" cy="7698658"/>
          </a:xfrm>
          <a:prstGeom prst="rect">
            <a:avLst/>
          </a:prstGeom>
        </p:spPr>
      </p:pic>
      <p:sp>
        <p:nvSpPr>
          <p:cNvPr id="11" name="TextBox 10">
            <a:extLst>
              <a:ext uri="{FF2B5EF4-FFF2-40B4-BE49-F238E27FC236}">
                <a16:creationId xmlns:a16="http://schemas.microsoft.com/office/drawing/2014/main" id="{D2DF93EA-B854-241A-6E70-F381B96563B5}"/>
              </a:ext>
            </a:extLst>
          </p:cNvPr>
          <p:cNvSpPr txBox="1"/>
          <p:nvPr/>
        </p:nvSpPr>
        <p:spPr>
          <a:xfrm>
            <a:off x="1542025" y="199102"/>
            <a:ext cx="8280401" cy="1015663"/>
          </a:xfrm>
          <a:prstGeom prst="rect">
            <a:avLst/>
          </a:prstGeom>
          <a:noFill/>
        </p:spPr>
        <p:txBody>
          <a:bodyPr wrap="square" rtlCol="0">
            <a:spAutoFit/>
          </a:bodyP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vi-VN" sz="6000" b="1" i="0" u="none" strike="noStrike" kern="0" cap="none" spc="0" normalizeH="0" baseline="0" noProof="0" dirty="0">
                <a:ln>
                  <a:noFill/>
                </a:ln>
                <a:solidFill>
                  <a:srgbClr val="0070C0"/>
                </a:solidFill>
                <a:effectLst/>
                <a:uLnTx/>
                <a:uFillTx/>
              </a:rPr>
              <a:t>Hoạt động </a:t>
            </a:r>
            <a:r>
              <a:rPr kumimoji="0" lang="vi-VN" sz="6000" b="1" i="0" u="none" strike="noStrike" kern="0" cap="none" spc="0" normalizeH="0" baseline="0" noProof="0" dirty="0" smtClean="0">
                <a:ln>
                  <a:noFill/>
                </a:ln>
                <a:solidFill>
                  <a:srgbClr val="0070C0"/>
                </a:solidFill>
                <a:effectLst/>
                <a:uLnTx/>
                <a:uFillTx/>
              </a:rPr>
              <a:t>2</a:t>
            </a:r>
            <a:endParaRPr kumimoji="0" lang="vi-VN" sz="6000" b="1" i="0" u="none" strike="noStrike" kern="0" cap="none" spc="0" normalizeH="0" baseline="0" noProof="0" dirty="0">
              <a:ln>
                <a:noFill/>
              </a:ln>
              <a:solidFill>
                <a:srgbClr val="0070C0"/>
              </a:solidFill>
              <a:effectLst/>
              <a:uLnTx/>
              <a:uFillTx/>
            </a:endParaRPr>
          </a:p>
        </p:txBody>
      </p:sp>
    </p:spTree>
    <p:extLst>
      <p:ext uri="{BB962C8B-B14F-4D97-AF65-F5344CB8AC3E}">
        <p14:creationId xmlns:p14="http://schemas.microsoft.com/office/powerpoint/2010/main" val="114548880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33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rot="-5400000">
            <a:off x="4064607" y="-533573"/>
            <a:ext cx="5483568" cy="7922313"/>
          </a:xfrm>
          <a:custGeom>
            <a:avLst/>
            <a:gdLst/>
            <a:ahLst/>
            <a:cxnLst/>
            <a:rect l="l" t="t" r="r" b="b"/>
            <a:pathLst>
              <a:path w="8225352" h="11883470">
                <a:moveTo>
                  <a:pt x="0" y="0"/>
                </a:moveTo>
                <a:lnTo>
                  <a:pt x="8225352" y="0"/>
                </a:lnTo>
                <a:lnTo>
                  <a:pt x="8225352" y="11883470"/>
                </a:lnTo>
                <a:lnTo>
                  <a:pt x="0" y="11883470"/>
                </a:lnTo>
                <a:lnTo>
                  <a:pt x="0" y="0"/>
                </a:lnTo>
                <a:close/>
              </a:path>
            </a:pathLst>
          </a:custGeom>
          <a:blipFill>
            <a:blip r:embed="rId2">
              <a:extLst>
                <a:ext uri="{96DAC541-7B7A-43D3-8B79-37D633B846F1}">
                  <asvg:svgBlip xmlns:asvg="http://schemas.microsoft.com/office/drawing/2016/SVG/main" xmlns="" r:embed="rId3"/>
                </a:ext>
              </a:extLst>
            </a:blip>
            <a:stretch>
              <a:fillRect t="-6" b="-6"/>
            </a:stretch>
          </a:blipFill>
        </p:spPr>
        <p:txBody>
          <a:bodyPr/>
          <a:lstStyle/>
          <a:p>
            <a:pPr defTabSz="609630"/>
            <a:endParaRPr lang="en-US" sz="1200">
              <a:solidFill>
                <a:prstClr val="black"/>
              </a:solidFill>
              <a:latin typeface="Calibri"/>
            </a:endParaRPr>
          </a:p>
        </p:txBody>
      </p:sp>
      <p:grpSp>
        <p:nvGrpSpPr>
          <p:cNvPr id="19" name="Group 18">
            <a:extLst>
              <a:ext uri="{FF2B5EF4-FFF2-40B4-BE49-F238E27FC236}">
                <a16:creationId xmlns:a16="http://schemas.microsoft.com/office/drawing/2014/main" id="{C2AF9E32-029D-9647-F049-771F32974CE4}"/>
              </a:ext>
            </a:extLst>
          </p:cNvPr>
          <p:cNvGrpSpPr/>
          <p:nvPr/>
        </p:nvGrpSpPr>
        <p:grpSpPr>
          <a:xfrm>
            <a:off x="254000" y="1854201"/>
            <a:ext cx="3506158" cy="5094827"/>
            <a:chOff x="8001000" y="2644759"/>
            <a:chExt cx="5259237" cy="7642241"/>
          </a:xfrm>
        </p:grpSpPr>
        <p:pic>
          <p:nvPicPr>
            <p:cNvPr id="20" name="Picture 19" descr="A cartoon of a person&#10;&#10;Description automatically generated">
              <a:extLst>
                <a:ext uri="{FF2B5EF4-FFF2-40B4-BE49-F238E27FC236}">
                  <a16:creationId xmlns:a16="http://schemas.microsoft.com/office/drawing/2014/main" id="{EAE76900-1BBB-FAB7-CF18-1248EF62EC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1000" y="2644759"/>
              <a:ext cx="5259237" cy="7642241"/>
            </a:xfrm>
            <a:prstGeom prst="rect">
              <a:avLst/>
            </a:prstGeom>
          </p:spPr>
        </p:pic>
        <p:pic>
          <p:nvPicPr>
            <p:cNvPr id="21" name="Picture 20" descr="A red lips with black background&#10;&#10;Description automatically generated">
              <a:extLst>
                <a:ext uri="{FF2B5EF4-FFF2-40B4-BE49-F238E27FC236}">
                  <a16:creationId xmlns:a16="http://schemas.microsoft.com/office/drawing/2014/main" id="{F20EABE5-BC38-1CF7-5EC5-F10308E3CC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58400" y="6362700"/>
              <a:ext cx="800100" cy="800100"/>
            </a:xfrm>
            <a:prstGeom prst="rect">
              <a:avLst/>
            </a:prstGeom>
          </p:spPr>
        </p:pic>
      </p:grpSp>
      <p:sp>
        <p:nvSpPr>
          <p:cNvPr id="28" name="TextBox 27">
            <a:extLst>
              <a:ext uri="{FF2B5EF4-FFF2-40B4-BE49-F238E27FC236}">
                <a16:creationId xmlns:a16="http://schemas.microsoft.com/office/drawing/2014/main" id="{052D0905-DD85-3E01-2DAC-E5C71886719C}"/>
              </a:ext>
            </a:extLst>
          </p:cNvPr>
          <p:cNvSpPr txBox="1"/>
          <p:nvPr/>
        </p:nvSpPr>
        <p:spPr>
          <a:xfrm>
            <a:off x="3149600" y="1651000"/>
            <a:ext cx="7467600" cy="4031873"/>
          </a:xfrm>
          <a:prstGeom prst="rect">
            <a:avLst/>
          </a:prstGeom>
          <a:noFill/>
        </p:spPr>
        <p:txBody>
          <a:bodyPr wrap="square" rtlCol="0">
            <a:spAutoFit/>
          </a:bodyPr>
          <a:lstStyle/>
          <a:p>
            <a:pPr algn="ctr" defTabSz="609630"/>
            <a:r>
              <a:rPr lang="en-US" sz="6400" dirty="0" err="1">
                <a:solidFill>
                  <a:srgbClr val="002060"/>
                </a:solidFill>
                <a:latin typeface="Cambria" panose="02040503050406030204" pitchFamily="18" charset="0"/>
                <a:ea typeface="Cambria" panose="02040503050406030204" pitchFamily="18" charset="0"/>
                <a:cs typeface="Pattaya" panose="00000500000000000000" pitchFamily="2" charset="-34"/>
              </a:rPr>
              <a:t>Cùng</a:t>
            </a:r>
            <a:r>
              <a:rPr lang="en-US" sz="6400"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6400" dirty="0" err="1">
                <a:solidFill>
                  <a:srgbClr val="002060"/>
                </a:solidFill>
                <a:latin typeface="Cambria" panose="02040503050406030204" pitchFamily="18" charset="0"/>
                <a:ea typeface="Cambria" panose="02040503050406030204" pitchFamily="18" charset="0"/>
                <a:cs typeface="Pattaya" panose="00000500000000000000" pitchFamily="2" charset="-34"/>
              </a:rPr>
              <a:t>xem</a:t>
            </a:r>
            <a:r>
              <a:rPr lang="en-US" sz="6400" dirty="0">
                <a:solidFill>
                  <a:srgbClr val="002060"/>
                </a:solidFill>
                <a:latin typeface="Cambria" panose="02040503050406030204" pitchFamily="18" charset="0"/>
                <a:ea typeface="Cambria" panose="02040503050406030204" pitchFamily="18" charset="0"/>
                <a:cs typeface="Pattaya" panose="00000500000000000000" pitchFamily="2" charset="-34"/>
              </a:rPr>
              <a:t> video</a:t>
            </a:r>
            <a:r>
              <a:rPr lang="vi-VN" sz="6400" dirty="0">
                <a:solidFill>
                  <a:srgbClr val="002060"/>
                </a:solidFill>
                <a:latin typeface="Cambria" panose="02040503050406030204" pitchFamily="18" charset="0"/>
                <a:ea typeface="Cambria" panose="02040503050406030204" pitchFamily="18" charset="0"/>
                <a:cs typeface="Pattaya" panose="00000500000000000000" pitchFamily="2" charset="-34"/>
              </a:rPr>
              <a:t> về chức năng của thận và đường đi của nước tiểu. </a:t>
            </a:r>
            <a:endParaRPr lang="en-US" sz="6400"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spTree>
    <p:extLst>
      <p:ext uri="{BB962C8B-B14F-4D97-AF65-F5344CB8AC3E}">
        <p14:creationId xmlns:p14="http://schemas.microsoft.com/office/powerpoint/2010/main" val="1694227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5000" fill="hold" nodeType="withEffect">
                                  <p:stCondLst>
                                    <p:cond delay="0"/>
                                  </p:stCondLst>
                                  <p:childTnLst>
                                    <p:animRot by="120000">
                                      <p:cBhvr>
                                        <p:cTn id="6" dur="200" fill="hold">
                                          <p:stCondLst>
                                            <p:cond delay="0"/>
                                          </p:stCondLst>
                                        </p:cTn>
                                        <p:tgtEl>
                                          <p:spTgt spid="19"/>
                                        </p:tgtEl>
                                        <p:attrNameLst>
                                          <p:attrName>r</p:attrName>
                                        </p:attrNameLst>
                                      </p:cBhvr>
                                    </p:animRot>
                                    <p:animRot by="-240000">
                                      <p:cBhvr>
                                        <p:cTn id="7" dur="400" fill="hold">
                                          <p:stCondLst>
                                            <p:cond delay="400"/>
                                          </p:stCondLst>
                                        </p:cTn>
                                        <p:tgtEl>
                                          <p:spTgt spid="19"/>
                                        </p:tgtEl>
                                        <p:attrNameLst>
                                          <p:attrName>r</p:attrName>
                                        </p:attrNameLst>
                                      </p:cBhvr>
                                    </p:animRot>
                                    <p:animRot by="240000">
                                      <p:cBhvr>
                                        <p:cTn id="8" dur="400" fill="hold">
                                          <p:stCondLst>
                                            <p:cond delay="800"/>
                                          </p:stCondLst>
                                        </p:cTn>
                                        <p:tgtEl>
                                          <p:spTgt spid="19"/>
                                        </p:tgtEl>
                                        <p:attrNameLst>
                                          <p:attrName>r</p:attrName>
                                        </p:attrNameLst>
                                      </p:cBhvr>
                                    </p:animRot>
                                    <p:animRot by="-240000">
                                      <p:cBhvr>
                                        <p:cTn id="9" dur="400" fill="hold">
                                          <p:stCondLst>
                                            <p:cond delay="1200"/>
                                          </p:stCondLst>
                                        </p:cTn>
                                        <p:tgtEl>
                                          <p:spTgt spid="19"/>
                                        </p:tgtEl>
                                        <p:attrNameLst>
                                          <p:attrName>r</p:attrName>
                                        </p:attrNameLst>
                                      </p:cBhvr>
                                    </p:animRot>
                                    <p:animRot by="120000">
                                      <p:cBhvr>
                                        <p:cTn id="10" dur="400" fill="hold">
                                          <p:stCondLst>
                                            <p:cond delay="1600"/>
                                          </p:stCondLst>
                                        </p:cTn>
                                        <p:tgtEl>
                                          <p:spTgt spid="19"/>
                                        </p:tgtEl>
                                        <p:attrNameLst>
                                          <p:attrName>r</p:attrName>
                                        </p:attrNameLst>
                                      </p:cBhvr>
                                    </p:animRot>
                                  </p:childTnLst>
                                </p:cTn>
                              </p:par>
                              <p:par>
                                <p:cTn id="11" presetID="10" presetClass="entr" presetSubtype="0" fill="hold" nodeType="withEffect">
                                  <p:stCondLst>
                                    <p:cond delay="0"/>
                                  </p:stCondLst>
                                  <p:childTnLst>
                                    <p:set>
                                      <p:cBhvr>
                                        <p:cTn id="12" dur="1" fill="hold">
                                          <p:stCondLst>
                                            <p:cond delay="0"/>
                                          </p:stCondLst>
                                        </p:cTn>
                                        <p:tgtEl>
                                          <p:spTgt spid="28">
                                            <p:txEl>
                                              <p:pRg st="0" end="0"/>
                                            </p:txEl>
                                          </p:spTgt>
                                        </p:tgtEl>
                                        <p:attrNameLst>
                                          <p:attrName>style.visibility</p:attrName>
                                        </p:attrNameLst>
                                      </p:cBhvr>
                                      <p:to>
                                        <p:strVal val="visible"/>
                                      </p:to>
                                    </p:set>
                                    <p:animEffect transition="in" filter="fade">
                                      <p:cBhvr>
                                        <p:cTn id="13"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y2mate.com - Chức năng của cơ quan bài tiết nước tiểu  Tự nhiên và Xã hội 2  Hoc10_1080p">
            <a:hlinkClick r:id="" action="ppaction://media"/>
            <a:extLst>
              <a:ext uri="{FF2B5EF4-FFF2-40B4-BE49-F238E27FC236}">
                <a16:creationId xmlns:a16="http://schemas.microsoft.com/office/drawing/2014/main" id="{30161C13-2C2C-3235-ED14-4FC79C50DEAA}"/>
              </a:ext>
            </a:extLst>
          </p:cNvPr>
          <p:cNvPicPr>
            <a:picLocks noChangeAspect="1"/>
          </p:cNvPicPr>
          <p:nvPr>
            <a:videoFile r:link="rId1"/>
            <p:extLst>
              <p:ext uri="{DAA4B4D4-6D71-4841-9C94-3DE7FCFB9230}">
                <p14:media xmlns:p14="http://schemas.microsoft.com/office/powerpoint/2010/main" r:embed="rId2">
                  <p14:trim st="24394" end="5805"/>
                </p14:media>
              </p:ext>
            </p:extLst>
          </p:nvPr>
        </p:nvPicPr>
        <p:blipFill>
          <a:blip r:embed="rId4"/>
          <a:stretch>
            <a:fillRect/>
          </a:stretch>
        </p:blipFill>
        <p:spPr>
          <a:xfrm>
            <a:off x="0" y="15240"/>
            <a:ext cx="12164907" cy="6842760"/>
          </a:xfrm>
          <a:prstGeom prst="rect">
            <a:avLst/>
          </a:prstGeom>
        </p:spPr>
      </p:pic>
      <p:pic>
        <p:nvPicPr>
          <p:cNvPr id="74" name="Picture 73">
            <a:extLst>
              <a:ext uri="{FF2B5EF4-FFF2-40B4-BE49-F238E27FC236}">
                <a16:creationId xmlns:a16="http://schemas.microsoft.com/office/drawing/2014/main" id="{92429A39-574F-44EC-1E4F-CD7838AC9951}"/>
              </a:ext>
            </a:extLst>
          </p:cNvPr>
          <p:cNvPicPr>
            <a:picLocks noChangeAspect="1"/>
          </p:cNvPicPr>
          <p:nvPr/>
        </p:nvPicPr>
        <p:blipFill>
          <a:blip r:embed="rId5"/>
          <a:stretch>
            <a:fillRect/>
          </a:stretch>
        </p:blipFill>
        <p:spPr>
          <a:xfrm>
            <a:off x="152400" y="127000"/>
            <a:ext cx="1238250" cy="1422400"/>
          </a:xfrm>
          <a:prstGeom prst="rect">
            <a:avLst/>
          </a:prstGeom>
        </p:spPr>
      </p:pic>
    </p:spTree>
    <p:extLst>
      <p:ext uri="{BB962C8B-B14F-4D97-AF65-F5344CB8AC3E}">
        <p14:creationId xmlns:p14="http://schemas.microsoft.com/office/powerpoint/2010/main" val="3533862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62" fill="hold"/>
                                        <p:tgtEl>
                                          <p:spTgt spid="7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2"/>
                </p:tgtEl>
              </p:cMediaNode>
            </p:video>
            <p:seq concurrent="1" nextAc="seek">
              <p:cTn id="8" restart="whenNotActive" fill="hold" evtFilter="cancelBubble" nodeType="interactiveSeq">
                <p:stCondLst>
                  <p:cond evt="onClick" delay="0">
                    <p:tgtEl>
                      <p:spTgt spid="7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2"/>
                                        </p:tgtEl>
                                      </p:cBhvr>
                                    </p:cmd>
                                  </p:childTnLst>
                                </p:cTn>
                              </p:par>
                            </p:childTnLst>
                          </p:cTn>
                        </p:par>
                      </p:childTnLst>
                    </p:cTn>
                  </p:par>
                </p:childTnLst>
              </p:cTn>
              <p:nextCondLst>
                <p:cond evt="onClick" delay="0">
                  <p:tgtEl>
                    <p:spTgt spid="7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6B2E14B-50EB-4396-8FE8-BB7A41A67C1E}"/>
              </a:ext>
            </a:extLst>
          </p:cNvPr>
          <p:cNvSpPr/>
          <p:nvPr/>
        </p:nvSpPr>
        <p:spPr>
          <a:xfrm>
            <a:off x="94588" y="220714"/>
            <a:ext cx="11860924"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oy, doll, vector graphics&#10;&#10;Description automatically generated">
            <a:extLst>
              <a:ext uri="{FF2B5EF4-FFF2-40B4-BE49-F238E27FC236}">
                <a16:creationId xmlns:a16="http://schemas.microsoft.com/office/drawing/2014/main" id="{808E1C1D-A7C7-4636-9640-ADE3D7435C4E}"/>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801998" y="0"/>
            <a:ext cx="10588003" cy="7040161"/>
          </a:xfrm>
          <a:prstGeom prst="rect">
            <a:avLst/>
          </a:prstGeom>
        </p:spPr>
      </p:pic>
      <p:sp>
        <p:nvSpPr>
          <p:cNvPr id="9" name="TextBox 8">
            <a:extLst>
              <a:ext uri="{FF2B5EF4-FFF2-40B4-BE49-F238E27FC236}">
                <a16:creationId xmlns:a16="http://schemas.microsoft.com/office/drawing/2014/main" id="{015C7A79-D447-559F-6AB1-F12464E21E4B}"/>
              </a:ext>
            </a:extLst>
          </p:cNvPr>
          <p:cNvSpPr txBox="1"/>
          <p:nvPr/>
        </p:nvSpPr>
        <p:spPr>
          <a:xfrm>
            <a:off x="2618658" y="2700384"/>
            <a:ext cx="7198581" cy="2554545"/>
          </a:xfrm>
          <a:prstGeom prst="rect">
            <a:avLst/>
          </a:prstGeom>
          <a:noFill/>
        </p:spPr>
        <p:txBody>
          <a:bodyPr wrap="square">
            <a:spAutoFit/>
          </a:bodyPr>
          <a:lstStyle/>
          <a:p>
            <a:r>
              <a:rPr lang="vi-VN" sz="3200" b="1" i="1" u="sng" dirty="0">
                <a:latin typeface="+mj-lt"/>
              </a:rPr>
              <a:t>Câu 1</a:t>
            </a:r>
            <a:r>
              <a:rPr lang="vi-VN" sz="3200" b="1" i="1" dirty="0">
                <a:latin typeface="+mj-lt"/>
              </a:rPr>
              <a:t>: </a:t>
            </a:r>
            <a:r>
              <a:rPr lang="vi-VN" sz="3200" b="1" dirty="0">
                <a:latin typeface="+mj-lt"/>
              </a:rPr>
              <a:t>Thận làm nhiệm vụ gì?</a:t>
            </a:r>
          </a:p>
          <a:p>
            <a:r>
              <a:rPr lang="vi-VN" sz="3200" b="1" i="1" u="sng" dirty="0">
                <a:latin typeface="+mj-lt"/>
              </a:rPr>
              <a:t>Câu 2</a:t>
            </a:r>
            <a:r>
              <a:rPr lang="vi-VN" sz="3200" b="1" i="1" dirty="0">
                <a:latin typeface="+mj-lt"/>
              </a:rPr>
              <a:t>: </a:t>
            </a:r>
            <a:r>
              <a:rPr lang="vi-VN" sz="3200" b="1" dirty="0">
                <a:latin typeface="+mj-lt"/>
              </a:rPr>
              <a:t>Sau khi rời thận, nước tiểu đi qua đâu để xuống bên dưới?</a:t>
            </a:r>
          </a:p>
          <a:p>
            <a:r>
              <a:rPr lang="vi-VN" sz="3200" b="1" i="1" u="sng" dirty="0">
                <a:latin typeface="+mj-lt"/>
              </a:rPr>
              <a:t>Câu 3</a:t>
            </a:r>
            <a:r>
              <a:rPr lang="vi-VN" sz="3200" b="1" i="1" dirty="0">
                <a:latin typeface="+mj-lt"/>
              </a:rPr>
              <a:t>: </a:t>
            </a:r>
            <a:r>
              <a:rPr lang="vi-VN" sz="3200" b="1" dirty="0">
                <a:latin typeface="+mj-lt"/>
              </a:rPr>
              <a:t>Nước tiểu được giữ lại ở đâu trước khi thải ra ngoài?</a:t>
            </a:r>
          </a:p>
        </p:txBody>
      </p:sp>
    </p:spTree>
    <p:extLst>
      <p:ext uri="{BB962C8B-B14F-4D97-AF65-F5344CB8AC3E}">
        <p14:creationId xmlns:p14="http://schemas.microsoft.com/office/powerpoint/2010/main" val="1714264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1" nodeType="clickEffect">
                                  <p:stCondLst>
                                    <p:cond delay="0"/>
                                  </p:stCondLst>
                                  <p:childTnLst>
                                    <p:animEffect transition="out" filter="circle(out)">
                                      <p:cBhvr>
                                        <p:cTn id="11" dur="250"/>
                                        <p:tgtEl>
                                          <p:spTgt spid="9"/>
                                        </p:tgtEl>
                                      </p:cBhvr>
                                    </p:animEffect>
                                    <p:set>
                                      <p:cBhvr>
                                        <p:cTn id="12" dur="1" fill="hold">
                                          <p:stCondLst>
                                            <p:cond delay="24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6B2E14B-50EB-4396-8FE8-BB7A41A67C1E}"/>
              </a:ext>
            </a:extLst>
          </p:cNvPr>
          <p:cNvSpPr/>
          <p:nvPr/>
        </p:nvSpPr>
        <p:spPr>
          <a:xfrm>
            <a:off x="94588" y="220714"/>
            <a:ext cx="11860924"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oy, doll, vector graphics&#10;&#10;Description automatically generated">
            <a:extLst>
              <a:ext uri="{FF2B5EF4-FFF2-40B4-BE49-F238E27FC236}">
                <a16:creationId xmlns:a16="http://schemas.microsoft.com/office/drawing/2014/main" id="{808E1C1D-A7C7-4636-9640-ADE3D7435C4E}"/>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801998" y="0"/>
            <a:ext cx="10588003" cy="7040161"/>
          </a:xfrm>
          <a:prstGeom prst="rect">
            <a:avLst/>
          </a:prstGeom>
        </p:spPr>
      </p:pic>
      <p:sp>
        <p:nvSpPr>
          <p:cNvPr id="2" name="Rectangle 1"/>
          <p:cNvSpPr/>
          <p:nvPr/>
        </p:nvSpPr>
        <p:spPr>
          <a:xfrm>
            <a:off x="3048000" y="2864743"/>
            <a:ext cx="6096000" cy="3252172"/>
          </a:xfrm>
          <a:prstGeom prst="rect">
            <a:avLst/>
          </a:prstGeom>
        </p:spPr>
        <p:txBody>
          <a:bodyPr>
            <a:spAutoFit/>
          </a:bodyPr>
          <a:lstStyle/>
          <a:p>
            <a:pPr algn="just">
              <a:spcAft>
                <a:spcPts val="800"/>
              </a:spcAft>
            </a:pPr>
            <a:r>
              <a:rPr lang="vi-VN" sz="3200" b="1" kern="100" dirty="0">
                <a:latin typeface="Times New Roman" panose="02020603050405020304" pitchFamily="18" charset="0"/>
                <a:ea typeface="Aptos" panose="020B0004020202020204" pitchFamily="34" charset="0"/>
                <a:cs typeface="Times New Roman" panose="02020603050405020304" pitchFamily="18" charset="0"/>
              </a:rPr>
              <a:t>-  Thận làm nhiệm vụ lọc máu tạo thành nước tiểu</a:t>
            </a:r>
            <a:endParaRPr lang="en-US" sz="3200" b="1" kern="100" dirty="0">
              <a:latin typeface="Aptos" panose="020B0004020202020204" pitchFamily="34" charset="0"/>
              <a:ea typeface="Aptos" panose="020B0004020202020204" pitchFamily="34" charset="0"/>
              <a:cs typeface="Times New Roman" panose="02020603050405020304" pitchFamily="18" charset="0"/>
            </a:endParaRPr>
          </a:p>
          <a:p>
            <a:pPr algn="just">
              <a:spcAft>
                <a:spcPts val="800"/>
              </a:spcAft>
              <a:buNone/>
            </a:pPr>
            <a:r>
              <a:rPr lang="vi-VN" sz="3200" b="1" kern="100" dirty="0">
                <a:latin typeface="Times New Roman" panose="02020603050405020304" pitchFamily="18" charset="0"/>
                <a:ea typeface="Aptos" panose="020B0004020202020204" pitchFamily="34" charset="0"/>
                <a:cs typeface="Times New Roman" panose="02020603050405020304" pitchFamily="18" charset="0"/>
              </a:rPr>
              <a:t>-  Nước tiểu đi qua ống dẫn tiểu để xuống bên dưới</a:t>
            </a:r>
            <a:endParaRPr lang="en-US" sz="3200" b="1" kern="100" dirty="0">
              <a:latin typeface="Aptos" panose="020B0004020202020204" pitchFamily="34" charset="0"/>
              <a:ea typeface="Aptos" panose="020B0004020202020204" pitchFamily="34" charset="0"/>
              <a:cs typeface="Times New Roman" panose="02020603050405020304" pitchFamily="18" charset="0"/>
            </a:endParaRPr>
          </a:p>
          <a:p>
            <a:pPr algn="just">
              <a:spcAft>
                <a:spcPts val="800"/>
              </a:spcAft>
              <a:buNone/>
            </a:pPr>
            <a:r>
              <a:rPr lang="vi-VN" sz="3200" b="1" kern="100" dirty="0">
                <a:latin typeface="Times New Roman" panose="02020603050405020304" pitchFamily="18" charset="0"/>
                <a:ea typeface="Aptos" panose="020B0004020202020204" pitchFamily="34" charset="0"/>
                <a:cs typeface="Times New Roman" panose="02020603050405020304" pitchFamily="18" charset="0"/>
              </a:rPr>
              <a:t>- Nước tiểu được giữ lại ở bóng đái trước khi</a:t>
            </a:r>
            <a:r>
              <a:rPr lang="en-US" sz="3200" b="1" kern="100" dirty="0">
                <a:latin typeface="Times New Roman" panose="02020603050405020304" pitchFamily="18" charset="0"/>
                <a:ea typeface="Aptos" panose="020B0004020202020204" pitchFamily="34" charset="0"/>
                <a:cs typeface="Times New Roman" panose="02020603050405020304" pitchFamily="18" charset="0"/>
              </a:rPr>
              <a:t> </a:t>
            </a:r>
            <a:r>
              <a:rPr lang="vi-VN" sz="3200" b="1" kern="100" dirty="0">
                <a:latin typeface="Times New Roman" panose="02020603050405020304" pitchFamily="18" charset="0"/>
                <a:ea typeface="Aptos" panose="020B0004020202020204" pitchFamily="34" charset="0"/>
                <a:cs typeface="Times New Roman" panose="02020603050405020304" pitchFamily="18" charset="0"/>
              </a:rPr>
              <a:t>thải ra ngoài</a:t>
            </a:r>
            <a:endParaRPr lang="en-US" sz="3200" b="1" kern="100" dirty="0">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5897542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AAA25-2B29-7C97-8ED3-99854CA35B70}"/>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9EA1989-D154-2526-9AB3-A949140E44AE}"/>
              </a:ext>
            </a:extLst>
          </p:cNvPr>
          <p:cNvSpPr/>
          <p:nvPr/>
        </p:nvSpPr>
        <p:spPr>
          <a:xfrm>
            <a:off x="106727" y="186813"/>
            <a:ext cx="11818374" cy="667118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Oval 4">
            <a:extLst>
              <a:ext uri="{FF2B5EF4-FFF2-40B4-BE49-F238E27FC236}">
                <a16:creationId xmlns:a16="http://schemas.microsoft.com/office/drawing/2014/main" id="{A17361B9-E3EE-C968-D991-B91FC1C20A13}"/>
              </a:ext>
            </a:extLst>
          </p:cNvPr>
          <p:cNvSpPr/>
          <p:nvPr/>
        </p:nvSpPr>
        <p:spPr>
          <a:xfrm>
            <a:off x="336713" y="1168011"/>
            <a:ext cx="1953871" cy="1838423"/>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7" name="Oval 6">
            <a:extLst>
              <a:ext uri="{FF2B5EF4-FFF2-40B4-BE49-F238E27FC236}">
                <a16:creationId xmlns:a16="http://schemas.microsoft.com/office/drawing/2014/main" id="{C510D94A-91E5-689C-429F-35C30918C9C7}"/>
              </a:ext>
            </a:extLst>
          </p:cNvPr>
          <p:cNvSpPr/>
          <p:nvPr/>
        </p:nvSpPr>
        <p:spPr>
          <a:xfrm>
            <a:off x="3421085" y="1121175"/>
            <a:ext cx="1953872" cy="186836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9" name="Oval 8">
            <a:extLst>
              <a:ext uri="{FF2B5EF4-FFF2-40B4-BE49-F238E27FC236}">
                <a16:creationId xmlns:a16="http://schemas.microsoft.com/office/drawing/2014/main" id="{1CD79D38-C43F-3B3B-3DA3-91DC54D31327}"/>
              </a:ext>
            </a:extLst>
          </p:cNvPr>
          <p:cNvSpPr/>
          <p:nvPr/>
        </p:nvSpPr>
        <p:spPr>
          <a:xfrm>
            <a:off x="6505458" y="1106203"/>
            <a:ext cx="1953871" cy="1868367"/>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0" name="Oval 9">
            <a:extLst>
              <a:ext uri="{FF2B5EF4-FFF2-40B4-BE49-F238E27FC236}">
                <a16:creationId xmlns:a16="http://schemas.microsoft.com/office/drawing/2014/main" id="{E99A2015-EDBD-7F07-A144-79037D858D88}"/>
              </a:ext>
            </a:extLst>
          </p:cNvPr>
          <p:cNvSpPr/>
          <p:nvPr/>
        </p:nvSpPr>
        <p:spPr>
          <a:xfrm>
            <a:off x="9457822" y="1138066"/>
            <a:ext cx="1953874" cy="186836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2" name="TextBox 11">
            <a:extLst>
              <a:ext uri="{FF2B5EF4-FFF2-40B4-BE49-F238E27FC236}">
                <a16:creationId xmlns:a16="http://schemas.microsoft.com/office/drawing/2014/main" id="{013EB046-6A20-082D-CAC1-897FEFA994A2}"/>
              </a:ext>
            </a:extLst>
          </p:cNvPr>
          <p:cNvSpPr txBox="1"/>
          <p:nvPr/>
        </p:nvSpPr>
        <p:spPr>
          <a:xfrm>
            <a:off x="3940792" y="3926730"/>
            <a:ext cx="1497985" cy="707886"/>
          </a:xfrm>
          <a:prstGeom prst="rect">
            <a:avLst/>
          </a:prstGeom>
          <a:noFill/>
        </p:spPr>
        <p:txBody>
          <a:bodyPr wrap="square" rtlCol="0">
            <a:spAutoFit/>
          </a:bodyPr>
          <a:lstStyle/>
          <a:p>
            <a:r>
              <a:rPr lang="vi-VN" sz="4000" dirty="0">
                <a:ln w="0"/>
                <a:effectLst>
                  <a:outerShdw blurRad="38100" dist="19050" dir="2700000" algn="tl" rotWithShape="0">
                    <a:schemeClr val="dk1">
                      <a:alpha val="40000"/>
                    </a:schemeClr>
                  </a:outerShdw>
                </a:effectLst>
                <a:latin typeface="+mj-lt"/>
              </a:rPr>
              <a:t>Thận</a:t>
            </a:r>
            <a:endParaRPr lang="en-US" sz="4000" dirty="0">
              <a:ln w="0"/>
              <a:effectLst>
                <a:outerShdw blurRad="38100" dist="19050" dir="2700000" algn="tl" rotWithShape="0">
                  <a:schemeClr val="dk1">
                    <a:alpha val="40000"/>
                  </a:schemeClr>
                </a:outerShdw>
              </a:effectLst>
              <a:latin typeface="+mj-lt"/>
            </a:endParaRPr>
          </a:p>
        </p:txBody>
      </p:sp>
      <p:sp>
        <p:nvSpPr>
          <p:cNvPr id="13" name="TextBox 12">
            <a:extLst>
              <a:ext uri="{FF2B5EF4-FFF2-40B4-BE49-F238E27FC236}">
                <a16:creationId xmlns:a16="http://schemas.microsoft.com/office/drawing/2014/main" id="{0CBF6E01-167E-3E0B-02FD-53B4ADF461FD}"/>
              </a:ext>
            </a:extLst>
          </p:cNvPr>
          <p:cNvSpPr txBox="1"/>
          <p:nvPr/>
        </p:nvSpPr>
        <p:spPr>
          <a:xfrm>
            <a:off x="765995" y="3957509"/>
            <a:ext cx="1953872" cy="646331"/>
          </a:xfrm>
          <a:prstGeom prst="rect">
            <a:avLst/>
          </a:prstGeom>
          <a:noFill/>
        </p:spPr>
        <p:txBody>
          <a:bodyPr wrap="square" rtlCol="0">
            <a:spAutoFit/>
          </a:bodyPr>
          <a:lstStyle/>
          <a:p>
            <a:r>
              <a:rPr lang="vi-VN" sz="3600" dirty="0">
                <a:ln w="0"/>
                <a:effectLst>
                  <a:outerShdw blurRad="38100" dist="19050" dir="2700000" algn="tl" rotWithShape="0">
                    <a:schemeClr val="dk1">
                      <a:alpha val="40000"/>
                    </a:schemeClr>
                  </a:outerShdw>
                </a:effectLst>
                <a:latin typeface="+mj-lt"/>
              </a:rPr>
              <a:t>Ống đái</a:t>
            </a:r>
            <a:endParaRPr lang="en-US" sz="3600" dirty="0">
              <a:ln w="0"/>
              <a:effectLst>
                <a:outerShdw blurRad="38100" dist="19050" dir="2700000" algn="tl" rotWithShape="0">
                  <a:schemeClr val="dk1">
                    <a:alpha val="40000"/>
                  </a:schemeClr>
                </a:outerShdw>
              </a:effectLst>
              <a:latin typeface="+mj-lt"/>
            </a:endParaRPr>
          </a:p>
        </p:txBody>
      </p:sp>
      <p:sp>
        <p:nvSpPr>
          <p:cNvPr id="14" name="TextBox 13">
            <a:extLst>
              <a:ext uri="{FF2B5EF4-FFF2-40B4-BE49-F238E27FC236}">
                <a16:creationId xmlns:a16="http://schemas.microsoft.com/office/drawing/2014/main" id="{0F155335-DF09-88D4-A033-3D87853F38F8}"/>
              </a:ext>
            </a:extLst>
          </p:cNvPr>
          <p:cNvSpPr txBox="1"/>
          <p:nvPr/>
        </p:nvSpPr>
        <p:spPr>
          <a:xfrm>
            <a:off x="6096000" y="3957509"/>
            <a:ext cx="1953871" cy="646331"/>
          </a:xfrm>
          <a:prstGeom prst="rect">
            <a:avLst/>
          </a:prstGeom>
          <a:noFill/>
        </p:spPr>
        <p:txBody>
          <a:bodyPr wrap="square" rtlCol="0">
            <a:spAutoFit/>
          </a:bodyPr>
          <a:lstStyle/>
          <a:p>
            <a:pPr algn="ctr"/>
            <a:r>
              <a:rPr lang="vi-VN" sz="3600" dirty="0">
                <a:ln w="0"/>
                <a:effectLst>
                  <a:outerShdw blurRad="38100" dist="19050" dir="2700000" algn="tl" rotWithShape="0">
                    <a:schemeClr val="dk1">
                      <a:alpha val="40000"/>
                    </a:schemeClr>
                  </a:outerShdw>
                </a:effectLst>
                <a:latin typeface="+mj-lt"/>
              </a:rPr>
              <a:t>Bóng đái</a:t>
            </a:r>
            <a:endParaRPr lang="en-US" sz="3600" dirty="0">
              <a:ln w="0"/>
              <a:effectLst>
                <a:outerShdw blurRad="38100" dist="19050" dir="2700000" algn="tl" rotWithShape="0">
                  <a:schemeClr val="dk1">
                    <a:alpha val="40000"/>
                  </a:schemeClr>
                </a:outerShdw>
              </a:effectLst>
              <a:latin typeface="+mj-lt"/>
            </a:endParaRPr>
          </a:p>
        </p:txBody>
      </p:sp>
      <p:sp>
        <p:nvSpPr>
          <p:cNvPr id="15" name="TextBox 14">
            <a:extLst>
              <a:ext uri="{FF2B5EF4-FFF2-40B4-BE49-F238E27FC236}">
                <a16:creationId xmlns:a16="http://schemas.microsoft.com/office/drawing/2014/main" id="{9AB5E552-62D0-F2B0-5A44-516A67CEB426}"/>
              </a:ext>
            </a:extLst>
          </p:cNvPr>
          <p:cNvSpPr txBox="1"/>
          <p:nvPr/>
        </p:nvSpPr>
        <p:spPr>
          <a:xfrm>
            <a:off x="9152331" y="3803619"/>
            <a:ext cx="1740563" cy="1077218"/>
          </a:xfrm>
          <a:prstGeom prst="rect">
            <a:avLst/>
          </a:prstGeom>
          <a:noFill/>
        </p:spPr>
        <p:txBody>
          <a:bodyPr wrap="square" rtlCol="0">
            <a:spAutoFit/>
          </a:bodyPr>
          <a:lstStyle/>
          <a:p>
            <a:r>
              <a:rPr lang="vi-VN" sz="3200" dirty="0">
                <a:ln w="0"/>
                <a:effectLst>
                  <a:outerShdw blurRad="38100" dist="19050" dir="2700000" algn="tl" rotWithShape="0">
                    <a:schemeClr val="dk1">
                      <a:alpha val="40000"/>
                    </a:schemeClr>
                  </a:outerShdw>
                </a:effectLst>
                <a:latin typeface="+mj-lt"/>
              </a:rPr>
              <a:t>Ống dẫn nước tiểu</a:t>
            </a:r>
            <a:endParaRPr lang="en-US" sz="3200" dirty="0">
              <a:ln w="0"/>
              <a:effectLst>
                <a:outerShdw blurRad="38100" dist="19050" dir="2700000" algn="tl" rotWithShape="0">
                  <a:schemeClr val="dk1">
                    <a:alpha val="40000"/>
                  </a:schemeClr>
                </a:outerShdw>
              </a:effectLst>
              <a:latin typeface="+mj-lt"/>
            </a:endParaRPr>
          </a:p>
        </p:txBody>
      </p:sp>
      <p:cxnSp>
        <p:nvCxnSpPr>
          <p:cNvPr id="17" name="Straight Arrow Connector 16">
            <a:extLst>
              <a:ext uri="{FF2B5EF4-FFF2-40B4-BE49-F238E27FC236}">
                <a16:creationId xmlns:a16="http://schemas.microsoft.com/office/drawing/2014/main" id="{51750DE0-35BE-03A8-DAC4-CCF2A1920D38}"/>
              </a:ext>
            </a:extLst>
          </p:cNvPr>
          <p:cNvCxnSpPr>
            <a:cxnSpLocks/>
          </p:cNvCxnSpPr>
          <p:nvPr/>
        </p:nvCxnSpPr>
        <p:spPr>
          <a:xfrm>
            <a:off x="2412174" y="2119165"/>
            <a:ext cx="865239" cy="0"/>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0" name="Straight Arrow Connector 19">
            <a:extLst>
              <a:ext uri="{FF2B5EF4-FFF2-40B4-BE49-F238E27FC236}">
                <a16:creationId xmlns:a16="http://schemas.microsoft.com/office/drawing/2014/main" id="{BD662B42-D212-10DE-85F5-764DCF54B84F}"/>
              </a:ext>
            </a:extLst>
          </p:cNvPr>
          <p:cNvCxnSpPr>
            <a:cxnSpLocks/>
          </p:cNvCxnSpPr>
          <p:nvPr/>
        </p:nvCxnSpPr>
        <p:spPr>
          <a:xfrm>
            <a:off x="8586832" y="2119165"/>
            <a:ext cx="737736" cy="0"/>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1" name="Straight Arrow Connector 20">
            <a:extLst>
              <a:ext uri="{FF2B5EF4-FFF2-40B4-BE49-F238E27FC236}">
                <a16:creationId xmlns:a16="http://schemas.microsoft.com/office/drawing/2014/main" id="{2B86F0EC-2180-C0AD-9514-BD6A0212775F}"/>
              </a:ext>
            </a:extLst>
          </p:cNvPr>
          <p:cNvCxnSpPr>
            <a:cxnSpLocks/>
          </p:cNvCxnSpPr>
          <p:nvPr/>
        </p:nvCxnSpPr>
        <p:spPr>
          <a:xfrm>
            <a:off x="5504420" y="2104416"/>
            <a:ext cx="865239" cy="0"/>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23" name="Picture 22">
            <a:extLst>
              <a:ext uri="{FF2B5EF4-FFF2-40B4-BE49-F238E27FC236}">
                <a16:creationId xmlns:a16="http://schemas.microsoft.com/office/drawing/2014/main" id="{ADB42CE8-E110-30E4-2194-BCAAD64674C7}"/>
              </a:ext>
            </a:extLst>
          </p:cNvPr>
          <p:cNvPicPr>
            <a:picLocks noChangeAspect="1"/>
          </p:cNvPicPr>
          <p:nvPr/>
        </p:nvPicPr>
        <p:blipFill>
          <a:blip r:embed="rId2">
            <a:extLst>
              <a:ext uri="{28A0092B-C50C-407E-A947-70E740481C1C}">
                <a14:useLocalDpi xmlns:a14="http://schemas.microsoft.com/office/drawing/2010/main" val="0"/>
              </a:ext>
            </a:extLst>
          </a:blip>
          <a:srcRect l="8671" t="56203" r="13212"/>
          <a:stretch>
            <a:fillRect/>
          </a:stretch>
        </p:blipFill>
        <p:spPr>
          <a:xfrm>
            <a:off x="1509599" y="3054382"/>
            <a:ext cx="8709575" cy="3803618"/>
          </a:xfrm>
          <a:prstGeom prst="rect">
            <a:avLst/>
          </a:prstGeom>
        </p:spPr>
      </p:pic>
      <p:sp>
        <p:nvSpPr>
          <p:cNvPr id="24" name="Rectangle: Rounded Corners 23">
            <a:extLst>
              <a:ext uri="{FF2B5EF4-FFF2-40B4-BE49-F238E27FC236}">
                <a16:creationId xmlns:a16="http://schemas.microsoft.com/office/drawing/2014/main" id="{DF1F7F7C-0B1B-41C8-9CA5-6E2A2574B9BC}"/>
              </a:ext>
            </a:extLst>
          </p:cNvPr>
          <p:cNvSpPr/>
          <p:nvPr/>
        </p:nvSpPr>
        <p:spPr>
          <a:xfrm>
            <a:off x="2365312" y="3804599"/>
            <a:ext cx="1388494" cy="801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dirty="0"/>
              <a:t>Lọc máu tạo thành nước tiểu</a:t>
            </a:r>
            <a:endParaRPr lang="en-US" dirty="0"/>
          </a:p>
        </p:txBody>
      </p:sp>
      <p:cxnSp>
        <p:nvCxnSpPr>
          <p:cNvPr id="25" name="Straight Connector 24">
            <a:extLst>
              <a:ext uri="{FF2B5EF4-FFF2-40B4-BE49-F238E27FC236}">
                <a16:creationId xmlns:a16="http://schemas.microsoft.com/office/drawing/2014/main" id="{0E9323CC-9B2E-482D-FFE4-3A25D647EDE6}"/>
              </a:ext>
            </a:extLst>
          </p:cNvPr>
          <p:cNvCxnSpPr>
            <a:cxnSpLocks/>
            <a:stCxn id="24" idx="3"/>
          </p:cNvCxnSpPr>
          <p:nvPr/>
        </p:nvCxnSpPr>
        <p:spPr>
          <a:xfrm>
            <a:off x="3753806" y="4205324"/>
            <a:ext cx="1286189" cy="69177"/>
          </a:xfrm>
          <a:prstGeom prst="line">
            <a:avLst/>
          </a:prstGeom>
        </p:spPr>
        <p:style>
          <a:lnRef idx="1">
            <a:schemeClr val="dk1"/>
          </a:lnRef>
          <a:fillRef idx="0">
            <a:schemeClr val="dk1"/>
          </a:fillRef>
          <a:effectRef idx="0">
            <a:schemeClr val="dk1"/>
          </a:effectRef>
          <a:fontRef idx="minor">
            <a:schemeClr val="tx1"/>
          </a:fontRef>
        </p:style>
      </p:cxnSp>
      <p:sp>
        <p:nvSpPr>
          <p:cNvPr id="26" name="Rectangle: Rounded Corners 25">
            <a:extLst>
              <a:ext uri="{FF2B5EF4-FFF2-40B4-BE49-F238E27FC236}">
                <a16:creationId xmlns:a16="http://schemas.microsoft.com/office/drawing/2014/main" id="{74E72831-AC7C-A90B-8E81-1C5F9DB5339D}"/>
              </a:ext>
            </a:extLst>
          </p:cNvPr>
          <p:cNvSpPr/>
          <p:nvPr/>
        </p:nvSpPr>
        <p:spPr>
          <a:xfrm>
            <a:off x="2834219" y="5196216"/>
            <a:ext cx="1332070" cy="77673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dirty="0"/>
              <a:t>Chứa nước tiểu</a:t>
            </a:r>
            <a:endParaRPr lang="en-US" dirty="0"/>
          </a:p>
        </p:txBody>
      </p:sp>
      <p:cxnSp>
        <p:nvCxnSpPr>
          <p:cNvPr id="27" name="Straight Connector 26">
            <a:extLst>
              <a:ext uri="{FF2B5EF4-FFF2-40B4-BE49-F238E27FC236}">
                <a16:creationId xmlns:a16="http://schemas.microsoft.com/office/drawing/2014/main" id="{6E237050-97B0-C84E-203F-3EABD3870DFA}"/>
              </a:ext>
            </a:extLst>
          </p:cNvPr>
          <p:cNvCxnSpPr>
            <a:cxnSpLocks/>
            <a:stCxn id="26" idx="3"/>
          </p:cNvCxnSpPr>
          <p:nvPr/>
        </p:nvCxnSpPr>
        <p:spPr>
          <a:xfrm>
            <a:off x="4166289" y="5584581"/>
            <a:ext cx="1530284" cy="168814"/>
          </a:xfrm>
          <a:prstGeom prst="line">
            <a:avLst/>
          </a:prstGeom>
        </p:spPr>
        <p:style>
          <a:lnRef idx="1">
            <a:schemeClr val="dk1"/>
          </a:lnRef>
          <a:fillRef idx="0">
            <a:schemeClr val="dk1"/>
          </a:fillRef>
          <a:effectRef idx="0">
            <a:schemeClr val="dk1"/>
          </a:effectRef>
          <a:fontRef idx="minor">
            <a:schemeClr val="tx1"/>
          </a:fontRef>
        </p:style>
      </p:cxnSp>
      <p:sp>
        <p:nvSpPr>
          <p:cNvPr id="28" name="Rectangle: Rounded Corners 27">
            <a:extLst>
              <a:ext uri="{FF2B5EF4-FFF2-40B4-BE49-F238E27FC236}">
                <a16:creationId xmlns:a16="http://schemas.microsoft.com/office/drawing/2014/main" id="{C0A1B066-559F-C160-9825-75C8440DF626}"/>
              </a:ext>
            </a:extLst>
          </p:cNvPr>
          <p:cNvSpPr/>
          <p:nvPr/>
        </p:nvSpPr>
        <p:spPr>
          <a:xfrm>
            <a:off x="7747852" y="4651788"/>
            <a:ext cx="1489929" cy="69796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dirty="0"/>
              <a:t>Dẫn nước tiểu</a:t>
            </a:r>
            <a:endParaRPr lang="en-US" dirty="0"/>
          </a:p>
        </p:txBody>
      </p:sp>
      <p:cxnSp>
        <p:nvCxnSpPr>
          <p:cNvPr id="29" name="Straight Connector 28">
            <a:extLst>
              <a:ext uri="{FF2B5EF4-FFF2-40B4-BE49-F238E27FC236}">
                <a16:creationId xmlns:a16="http://schemas.microsoft.com/office/drawing/2014/main" id="{B421F292-08F9-24D9-2B5D-F3B53A4C7257}"/>
              </a:ext>
            </a:extLst>
          </p:cNvPr>
          <p:cNvCxnSpPr>
            <a:cxnSpLocks/>
          </p:cNvCxnSpPr>
          <p:nvPr/>
        </p:nvCxnSpPr>
        <p:spPr>
          <a:xfrm flipH="1">
            <a:off x="6591030" y="5047607"/>
            <a:ext cx="1137886" cy="0"/>
          </a:xfrm>
          <a:prstGeom prst="line">
            <a:avLst/>
          </a:prstGeom>
        </p:spPr>
        <p:style>
          <a:lnRef idx="1">
            <a:schemeClr val="dk1"/>
          </a:lnRef>
          <a:fillRef idx="0">
            <a:schemeClr val="dk1"/>
          </a:fillRef>
          <a:effectRef idx="0">
            <a:schemeClr val="dk1"/>
          </a:effectRef>
          <a:fontRef idx="minor">
            <a:schemeClr val="tx1"/>
          </a:fontRef>
        </p:style>
      </p:cxnSp>
      <p:sp>
        <p:nvSpPr>
          <p:cNvPr id="30" name="Rectangle: Rounded Corners 29">
            <a:extLst>
              <a:ext uri="{FF2B5EF4-FFF2-40B4-BE49-F238E27FC236}">
                <a16:creationId xmlns:a16="http://schemas.microsoft.com/office/drawing/2014/main" id="{C2675826-3967-D720-1622-3CE2BFEF34C8}"/>
              </a:ext>
            </a:extLst>
          </p:cNvPr>
          <p:cNvSpPr/>
          <p:nvPr/>
        </p:nvSpPr>
        <p:spPr>
          <a:xfrm>
            <a:off x="7848012" y="5747342"/>
            <a:ext cx="1332071" cy="69796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1600" dirty="0"/>
              <a:t>Thải nước tiểu</a:t>
            </a:r>
            <a:endParaRPr lang="en-US" sz="1600" dirty="0"/>
          </a:p>
        </p:txBody>
      </p:sp>
      <p:cxnSp>
        <p:nvCxnSpPr>
          <p:cNvPr id="31" name="Straight Connector 30">
            <a:extLst>
              <a:ext uri="{FF2B5EF4-FFF2-40B4-BE49-F238E27FC236}">
                <a16:creationId xmlns:a16="http://schemas.microsoft.com/office/drawing/2014/main" id="{7979B5D2-1CAA-F62E-88BD-C776DF377440}"/>
              </a:ext>
            </a:extLst>
          </p:cNvPr>
          <p:cNvCxnSpPr>
            <a:cxnSpLocks/>
            <a:stCxn id="30" idx="1"/>
          </p:cNvCxnSpPr>
          <p:nvPr/>
        </p:nvCxnSpPr>
        <p:spPr>
          <a:xfrm flipH="1" flipV="1">
            <a:off x="6008914" y="6091059"/>
            <a:ext cx="1839098" cy="5265"/>
          </a:xfrm>
          <a:prstGeom prst="line">
            <a:avLst/>
          </a:prstGeom>
        </p:spPr>
        <p:style>
          <a:lnRef idx="1">
            <a:schemeClr val="dk1"/>
          </a:lnRef>
          <a:fillRef idx="0">
            <a:schemeClr val="dk1"/>
          </a:fillRef>
          <a:effectRef idx="0">
            <a:schemeClr val="dk1"/>
          </a:effectRef>
          <a:fontRef idx="minor">
            <a:schemeClr val="tx1"/>
          </a:fontRef>
        </p:style>
      </p:cxnSp>
      <p:sp>
        <p:nvSpPr>
          <p:cNvPr id="36" name="TextBox 35">
            <a:extLst>
              <a:ext uri="{FF2B5EF4-FFF2-40B4-BE49-F238E27FC236}">
                <a16:creationId xmlns:a16="http://schemas.microsoft.com/office/drawing/2014/main" id="{8D57C3D0-676F-64BB-C6DC-D88F8E543354}"/>
              </a:ext>
            </a:extLst>
          </p:cNvPr>
          <p:cNvSpPr txBox="1"/>
          <p:nvPr/>
        </p:nvSpPr>
        <p:spPr>
          <a:xfrm>
            <a:off x="933392" y="320084"/>
            <a:ext cx="7653439" cy="584775"/>
          </a:xfrm>
          <a:prstGeom prst="rect">
            <a:avLst/>
          </a:prstGeom>
          <a:noFill/>
        </p:spPr>
        <p:txBody>
          <a:bodyPr wrap="square" rtlCol="0">
            <a:spAutoFit/>
          </a:bodyPr>
          <a:lstStyle/>
          <a:p>
            <a:r>
              <a:rPr lang="vi-VN" sz="3200" b="1" dirty="0">
                <a:effectLst>
                  <a:glow rad="228600">
                    <a:schemeClr val="accent3">
                      <a:satMod val="175000"/>
                      <a:alpha val="40000"/>
                    </a:schemeClr>
                  </a:glow>
                  <a:outerShdw blurRad="75057" dist="38100" dir="5400000" sy="-20000" rotWithShape="0">
                    <a:prstClr val="black">
                      <a:alpha val="25000"/>
                    </a:prstClr>
                  </a:outerShdw>
                </a:effectLst>
                <a:latin typeface="+mj-lt"/>
              </a:rPr>
              <a:t>SƠ ĐỒ ĐƯỜNG ĐI CỦA NƯỚC TIỂU:</a:t>
            </a:r>
            <a:endParaRPr lang="en-US" sz="3200" b="1" dirty="0">
              <a:effectLst>
                <a:glow rad="228600">
                  <a:schemeClr val="accent3">
                    <a:satMod val="175000"/>
                    <a:alpha val="40000"/>
                  </a:schemeClr>
                </a:glow>
                <a:outerShdw blurRad="75057" dist="38100" dir="5400000" sy="-20000" rotWithShape="0">
                  <a:prstClr val="black">
                    <a:alpha val="25000"/>
                  </a:prstClr>
                </a:outerShdw>
              </a:effectLst>
              <a:latin typeface="+mj-lt"/>
            </a:endParaRPr>
          </a:p>
        </p:txBody>
      </p:sp>
    </p:spTree>
    <p:extLst>
      <p:ext uri="{BB962C8B-B14F-4D97-AF65-F5344CB8AC3E}">
        <p14:creationId xmlns:p14="http://schemas.microsoft.com/office/powerpoint/2010/main" val="349381812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7969 -0.02592 L -0.26511 -0.32963 " pathEditMode="relative" rAng="0" ptsTypes="AA">
                                      <p:cBhvr>
                                        <p:cTn id="6" dur="1300" fill="hold"/>
                                        <p:tgtEl>
                                          <p:spTgt spid="12"/>
                                        </p:tgtEl>
                                        <p:attrNameLst>
                                          <p:attrName>ppt_x</p:attrName>
                                          <p:attrName>ppt_y</p:attrName>
                                        </p:attrNameLst>
                                      </p:cBhvr>
                                      <p:rCtr x="-9271" y="-15185"/>
                                    </p:animMotion>
                                  </p:childTnLst>
                                </p:cTn>
                              </p:par>
                            </p:childTnLst>
                          </p:cTn>
                        </p:par>
                        <p:par>
                          <p:cTn id="7" fill="hold">
                            <p:stCondLst>
                              <p:cond delay="1300"/>
                            </p:stCondLst>
                            <p:childTnLst>
                              <p:par>
                                <p:cTn id="8" presetID="42" presetClass="path" presetSubtype="0" accel="50000" decel="50000" fill="hold" grpId="0" nodeType="afterEffect">
                                  <p:stCondLst>
                                    <p:cond delay="0"/>
                                  </p:stCondLst>
                                  <p:childTnLst>
                                    <p:animMotion origin="layout" path="M 4.79167E-6 -1.85185E-6 L -0.46042 -0.33102 " pathEditMode="relative" rAng="0" ptsTypes="AA">
                                      <p:cBhvr>
                                        <p:cTn id="9" dur="1000" fill="hold"/>
                                        <p:tgtEl>
                                          <p:spTgt spid="15"/>
                                        </p:tgtEl>
                                        <p:attrNameLst>
                                          <p:attrName>ppt_x</p:attrName>
                                          <p:attrName>ppt_y</p:attrName>
                                        </p:attrNameLst>
                                      </p:cBhvr>
                                      <p:rCtr x="-23021" y="-16551"/>
                                    </p:animMotion>
                                  </p:childTnLst>
                                </p:cTn>
                              </p:par>
                            </p:childTnLst>
                          </p:cTn>
                        </p:par>
                        <p:par>
                          <p:cTn id="10" fill="hold">
                            <p:stCondLst>
                              <p:cond delay="2300"/>
                            </p:stCondLst>
                            <p:childTnLst>
                              <p:par>
                                <p:cTn id="11" presetID="49" presetClass="path" presetSubtype="0" accel="50000" decel="50000" fill="hold" grpId="0" nodeType="afterEffect">
                                  <p:stCondLst>
                                    <p:cond delay="0"/>
                                  </p:stCondLst>
                                  <p:childTnLst>
                                    <p:animMotion origin="layout" path="M 1.875E-6 -4.07407E-6 L 0.03242 -0.31713 " pathEditMode="relative" rAng="0" ptsTypes="AA">
                                      <p:cBhvr>
                                        <p:cTn id="12" dur="1000" fill="hold"/>
                                        <p:tgtEl>
                                          <p:spTgt spid="14"/>
                                        </p:tgtEl>
                                        <p:attrNameLst>
                                          <p:attrName>ppt_x</p:attrName>
                                          <p:attrName>ppt_y</p:attrName>
                                        </p:attrNameLst>
                                      </p:cBhvr>
                                      <p:rCtr x="1615" y="-15856"/>
                                    </p:animMotion>
                                  </p:childTnLst>
                                </p:cTn>
                              </p:par>
                            </p:childTnLst>
                          </p:cTn>
                        </p:par>
                        <p:par>
                          <p:cTn id="13" fill="hold">
                            <p:stCondLst>
                              <p:cond delay="3300"/>
                            </p:stCondLst>
                            <p:childTnLst>
                              <p:par>
                                <p:cTn id="14" presetID="42" presetClass="path" presetSubtype="0" accel="50000" decel="50000" fill="hold" grpId="0" nodeType="afterEffect">
                                  <p:stCondLst>
                                    <p:cond delay="0"/>
                                  </p:stCondLst>
                                  <p:childTnLst>
                                    <p:animMotion origin="layout" path="M 0.11536 -0.02546 L 0.73333 -0.31667 " pathEditMode="relative" rAng="0" ptsTypes="AA">
                                      <p:cBhvr>
                                        <p:cTn id="15" dur="1000" fill="hold"/>
                                        <p:tgtEl>
                                          <p:spTgt spid="13">
                                            <p:txEl>
                                              <p:pRg st="0" end="0"/>
                                            </p:txEl>
                                          </p:spTgt>
                                        </p:tgtEl>
                                        <p:attrNameLst>
                                          <p:attrName>ppt_x</p:attrName>
                                          <p:attrName>ppt_y</p:attrName>
                                        </p:attrNameLst>
                                      </p:cBhvr>
                                      <p:rCtr x="30898" y="-14560"/>
                                    </p:animMotion>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childTnLst>
                          </p:cTn>
                        </p:par>
                        <p:par>
                          <p:cTn id="21" fill="hold">
                            <p:stCondLst>
                              <p:cond delay="500"/>
                            </p:stCondLst>
                            <p:childTnLst>
                              <p:par>
                                <p:cTn id="22" presetID="2" presetClass="entr" presetSubtype="4" fill="hold" nodeType="after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additive="base">
                                        <p:cTn id="24" dur="500" fill="hold"/>
                                        <p:tgtEl>
                                          <p:spTgt spid="25"/>
                                        </p:tgtEl>
                                        <p:attrNameLst>
                                          <p:attrName>ppt_x</p:attrName>
                                        </p:attrNameLst>
                                      </p:cBhvr>
                                      <p:tavLst>
                                        <p:tav tm="0">
                                          <p:val>
                                            <p:strVal val="#ppt_x"/>
                                          </p:val>
                                        </p:tav>
                                        <p:tav tm="100000">
                                          <p:val>
                                            <p:strVal val="#ppt_x"/>
                                          </p:val>
                                        </p:tav>
                                      </p:tavLst>
                                    </p:anim>
                                    <p:anim calcmode="lin" valueType="num">
                                      <p:cBhvr additive="base">
                                        <p:cTn id="25" dur="500" fill="hold"/>
                                        <p:tgtEl>
                                          <p:spTgt spid="25"/>
                                        </p:tgtEl>
                                        <p:attrNameLst>
                                          <p:attrName>ppt_y</p:attrName>
                                        </p:attrNameLst>
                                      </p:cBhvr>
                                      <p:tavLst>
                                        <p:tav tm="0">
                                          <p:val>
                                            <p:strVal val="1+#ppt_h/2"/>
                                          </p:val>
                                        </p:tav>
                                        <p:tav tm="100000">
                                          <p:val>
                                            <p:strVal val="#ppt_y"/>
                                          </p:val>
                                        </p:tav>
                                      </p:tavLst>
                                    </p:anim>
                                  </p:childTnLst>
                                </p:cTn>
                              </p:par>
                            </p:childTnLst>
                          </p:cTn>
                        </p:par>
                        <p:par>
                          <p:cTn id="26" fill="hold">
                            <p:stCondLst>
                              <p:cond delay="1000"/>
                            </p:stCondLst>
                            <p:childTnLst>
                              <p:par>
                                <p:cTn id="27" presetID="2" presetClass="entr" presetSubtype="4" fill="hold" grpId="0" nodeType="after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500" fill="hold"/>
                                        <p:tgtEl>
                                          <p:spTgt spid="24"/>
                                        </p:tgtEl>
                                        <p:attrNameLst>
                                          <p:attrName>ppt_x</p:attrName>
                                        </p:attrNameLst>
                                      </p:cBhvr>
                                      <p:tavLst>
                                        <p:tav tm="0">
                                          <p:val>
                                            <p:strVal val="#ppt_x"/>
                                          </p:val>
                                        </p:tav>
                                        <p:tav tm="100000">
                                          <p:val>
                                            <p:strVal val="#ppt_x"/>
                                          </p:val>
                                        </p:tav>
                                      </p:tavLst>
                                    </p:anim>
                                    <p:anim calcmode="lin" valueType="num">
                                      <p:cBhvr additive="base">
                                        <p:cTn id="30" dur="500" fill="hold"/>
                                        <p:tgtEl>
                                          <p:spTgt spid="24"/>
                                        </p:tgtEl>
                                        <p:attrNameLst>
                                          <p:attrName>ppt_y</p:attrName>
                                        </p:attrNameLst>
                                      </p:cBhvr>
                                      <p:tavLst>
                                        <p:tav tm="0">
                                          <p:val>
                                            <p:strVal val="1+#ppt_h/2"/>
                                          </p:val>
                                        </p:tav>
                                        <p:tav tm="100000">
                                          <p:val>
                                            <p:strVal val="#ppt_y"/>
                                          </p:val>
                                        </p:tav>
                                      </p:tavLst>
                                    </p:anim>
                                  </p:childTnLst>
                                </p:cTn>
                              </p:par>
                            </p:childTnLst>
                          </p:cTn>
                        </p:par>
                        <p:par>
                          <p:cTn id="31" fill="hold">
                            <p:stCondLst>
                              <p:cond delay="1500"/>
                            </p:stCondLst>
                            <p:childTnLst>
                              <p:par>
                                <p:cTn id="32" presetID="2" presetClass="entr" presetSubtype="4" fill="hold" nodeType="after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additive="base">
                                        <p:cTn id="34" dur="500" fill="hold"/>
                                        <p:tgtEl>
                                          <p:spTgt spid="29"/>
                                        </p:tgtEl>
                                        <p:attrNameLst>
                                          <p:attrName>ppt_x</p:attrName>
                                        </p:attrNameLst>
                                      </p:cBhvr>
                                      <p:tavLst>
                                        <p:tav tm="0">
                                          <p:val>
                                            <p:strVal val="#ppt_x"/>
                                          </p:val>
                                        </p:tav>
                                        <p:tav tm="100000">
                                          <p:val>
                                            <p:strVal val="#ppt_x"/>
                                          </p:val>
                                        </p:tav>
                                      </p:tavLst>
                                    </p:anim>
                                    <p:anim calcmode="lin" valueType="num">
                                      <p:cBhvr additive="base">
                                        <p:cTn id="35" dur="500" fill="hold"/>
                                        <p:tgtEl>
                                          <p:spTgt spid="29"/>
                                        </p:tgtEl>
                                        <p:attrNameLst>
                                          <p:attrName>ppt_y</p:attrName>
                                        </p:attrNameLst>
                                      </p:cBhvr>
                                      <p:tavLst>
                                        <p:tav tm="0">
                                          <p:val>
                                            <p:strVal val="1+#ppt_h/2"/>
                                          </p:val>
                                        </p:tav>
                                        <p:tav tm="100000">
                                          <p:val>
                                            <p:strVal val="#ppt_y"/>
                                          </p:val>
                                        </p:tav>
                                      </p:tavLst>
                                    </p:anim>
                                  </p:childTnLst>
                                </p:cTn>
                              </p:par>
                            </p:childTnLst>
                          </p:cTn>
                        </p:par>
                        <p:par>
                          <p:cTn id="36" fill="hold">
                            <p:stCondLst>
                              <p:cond delay="2000"/>
                            </p:stCondLst>
                            <p:childTnLst>
                              <p:par>
                                <p:cTn id="37" presetID="2" presetClass="entr" presetSubtype="4" fill="hold" grpId="0" nodeType="after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fill="hold"/>
                                        <p:tgtEl>
                                          <p:spTgt spid="28"/>
                                        </p:tgtEl>
                                        <p:attrNameLst>
                                          <p:attrName>ppt_x</p:attrName>
                                        </p:attrNameLst>
                                      </p:cBhvr>
                                      <p:tavLst>
                                        <p:tav tm="0">
                                          <p:val>
                                            <p:strVal val="#ppt_x"/>
                                          </p:val>
                                        </p:tav>
                                        <p:tav tm="100000">
                                          <p:val>
                                            <p:strVal val="#ppt_x"/>
                                          </p:val>
                                        </p:tav>
                                      </p:tavLst>
                                    </p:anim>
                                    <p:anim calcmode="lin" valueType="num">
                                      <p:cBhvr additive="base">
                                        <p:cTn id="40" dur="500" fill="hold"/>
                                        <p:tgtEl>
                                          <p:spTgt spid="28"/>
                                        </p:tgtEl>
                                        <p:attrNameLst>
                                          <p:attrName>ppt_y</p:attrName>
                                        </p:attrNameLst>
                                      </p:cBhvr>
                                      <p:tavLst>
                                        <p:tav tm="0">
                                          <p:val>
                                            <p:strVal val="1+#ppt_h/2"/>
                                          </p:val>
                                        </p:tav>
                                        <p:tav tm="100000">
                                          <p:val>
                                            <p:strVal val="#ppt_y"/>
                                          </p:val>
                                        </p:tav>
                                      </p:tavLst>
                                    </p:anim>
                                  </p:childTnLst>
                                </p:cTn>
                              </p:par>
                            </p:childTnLst>
                          </p:cTn>
                        </p:par>
                        <p:par>
                          <p:cTn id="41" fill="hold">
                            <p:stCondLst>
                              <p:cond delay="2500"/>
                            </p:stCondLst>
                            <p:childTnLst>
                              <p:par>
                                <p:cTn id="42" presetID="2" presetClass="entr" presetSubtype="4" fill="hold" nodeType="afterEffect">
                                  <p:stCondLst>
                                    <p:cond delay="0"/>
                                  </p:stCondLst>
                                  <p:childTnLst>
                                    <p:set>
                                      <p:cBhvr>
                                        <p:cTn id="43" dur="1" fill="hold">
                                          <p:stCondLst>
                                            <p:cond delay="0"/>
                                          </p:stCondLst>
                                        </p:cTn>
                                        <p:tgtEl>
                                          <p:spTgt spid="27"/>
                                        </p:tgtEl>
                                        <p:attrNameLst>
                                          <p:attrName>style.visibility</p:attrName>
                                        </p:attrNameLst>
                                      </p:cBhvr>
                                      <p:to>
                                        <p:strVal val="visible"/>
                                      </p:to>
                                    </p:set>
                                    <p:anim calcmode="lin" valueType="num">
                                      <p:cBhvr additive="base">
                                        <p:cTn id="44" dur="500" fill="hold"/>
                                        <p:tgtEl>
                                          <p:spTgt spid="27"/>
                                        </p:tgtEl>
                                        <p:attrNameLst>
                                          <p:attrName>ppt_x</p:attrName>
                                        </p:attrNameLst>
                                      </p:cBhvr>
                                      <p:tavLst>
                                        <p:tav tm="0">
                                          <p:val>
                                            <p:strVal val="#ppt_x"/>
                                          </p:val>
                                        </p:tav>
                                        <p:tav tm="100000">
                                          <p:val>
                                            <p:strVal val="#ppt_x"/>
                                          </p:val>
                                        </p:tav>
                                      </p:tavLst>
                                    </p:anim>
                                    <p:anim calcmode="lin" valueType="num">
                                      <p:cBhvr additive="base">
                                        <p:cTn id="45" dur="500" fill="hold"/>
                                        <p:tgtEl>
                                          <p:spTgt spid="27"/>
                                        </p:tgtEl>
                                        <p:attrNameLst>
                                          <p:attrName>ppt_y</p:attrName>
                                        </p:attrNameLst>
                                      </p:cBhvr>
                                      <p:tavLst>
                                        <p:tav tm="0">
                                          <p:val>
                                            <p:strVal val="1+#ppt_h/2"/>
                                          </p:val>
                                        </p:tav>
                                        <p:tav tm="100000">
                                          <p:val>
                                            <p:strVal val="#ppt_y"/>
                                          </p:val>
                                        </p:tav>
                                      </p:tavLst>
                                    </p:anim>
                                  </p:childTnLst>
                                </p:cTn>
                              </p:par>
                            </p:childTnLst>
                          </p:cTn>
                        </p:par>
                        <p:par>
                          <p:cTn id="46" fill="hold">
                            <p:stCondLst>
                              <p:cond delay="3000"/>
                            </p:stCondLst>
                            <p:childTnLst>
                              <p:par>
                                <p:cTn id="47" presetID="2" presetClass="entr" presetSubtype="4" fill="hold" grpId="0" nodeType="after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additive="base">
                                        <p:cTn id="49" dur="500" fill="hold"/>
                                        <p:tgtEl>
                                          <p:spTgt spid="26"/>
                                        </p:tgtEl>
                                        <p:attrNameLst>
                                          <p:attrName>ppt_x</p:attrName>
                                        </p:attrNameLst>
                                      </p:cBhvr>
                                      <p:tavLst>
                                        <p:tav tm="0">
                                          <p:val>
                                            <p:strVal val="#ppt_x"/>
                                          </p:val>
                                        </p:tav>
                                        <p:tav tm="100000">
                                          <p:val>
                                            <p:strVal val="#ppt_x"/>
                                          </p:val>
                                        </p:tav>
                                      </p:tavLst>
                                    </p:anim>
                                    <p:anim calcmode="lin" valueType="num">
                                      <p:cBhvr additive="base">
                                        <p:cTn id="50" dur="500" fill="hold"/>
                                        <p:tgtEl>
                                          <p:spTgt spid="26"/>
                                        </p:tgtEl>
                                        <p:attrNameLst>
                                          <p:attrName>ppt_y</p:attrName>
                                        </p:attrNameLst>
                                      </p:cBhvr>
                                      <p:tavLst>
                                        <p:tav tm="0">
                                          <p:val>
                                            <p:strVal val="1+#ppt_h/2"/>
                                          </p:val>
                                        </p:tav>
                                        <p:tav tm="100000">
                                          <p:val>
                                            <p:strVal val="#ppt_y"/>
                                          </p:val>
                                        </p:tav>
                                      </p:tavLst>
                                    </p:anim>
                                  </p:childTnLst>
                                </p:cTn>
                              </p:par>
                            </p:childTnLst>
                          </p:cTn>
                        </p:par>
                        <p:par>
                          <p:cTn id="51" fill="hold">
                            <p:stCondLst>
                              <p:cond delay="3500"/>
                            </p:stCondLst>
                            <p:childTnLst>
                              <p:par>
                                <p:cTn id="52" presetID="2" presetClass="entr" presetSubtype="4" fill="hold" nodeType="afterEffect">
                                  <p:stCondLst>
                                    <p:cond delay="0"/>
                                  </p:stCondLst>
                                  <p:childTnLst>
                                    <p:set>
                                      <p:cBhvr>
                                        <p:cTn id="53" dur="1" fill="hold">
                                          <p:stCondLst>
                                            <p:cond delay="0"/>
                                          </p:stCondLst>
                                        </p:cTn>
                                        <p:tgtEl>
                                          <p:spTgt spid="31"/>
                                        </p:tgtEl>
                                        <p:attrNameLst>
                                          <p:attrName>style.visibility</p:attrName>
                                        </p:attrNameLst>
                                      </p:cBhvr>
                                      <p:to>
                                        <p:strVal val="visible"/>
                                      </p:to>
                                    </p:set>
                                    <p:anim calcmode="lin" valueType="num">
                                      <p:cBhvr additive="base">
                                        <p:cTn id="54" dur="500" fill="hold"/>
                                        <p:tgtEl>
                                          <p:spTgt spid="31"/>
                                        </p:tgtEl>
                                        <p:attrNameLst>
                                          <p:attrName>ppt_x</p:attrName>
                                        </p:attrNameLst>
                                      </p:cBhvr>
                                      <p:tavLst>
                                        <p:tav tm="0">
                                          <p:val>
                                            <p:strVal val="#ppt_x"/>
                                          </p:val>
                                        </p:tav>
                                        <p:tav tm="100000">
                                          <p:val>
                                            <p:strVal val="#ppt_x"/>
                                          </p:val>
                                        </p:tav>
                                      </p:tavLst>
                                    </p:anim>
                                    <p:anim calcmode="lin" valueType="num">
                                      <p:cBhvr additive="base">
                                        <p:cTn id="55" dur="500" fill="hold"/>
                                        <p:tgtEl>
                                          <p:spTgt spid="31"/>
                                        </p:tgtEl>
                                        <p:attrNameLst>
                                          <p:attrName>ppt_y</p:attrName>
                                        </p:attrNameLst>
                                      </p:cBhvr>
                                      <p:tavLst>
                                        <p:tav tm="0">
                                          <p:val>
                                            <p:strVal val="1+#ppt_h/2"/>
                                          </p:val>
                                        </p:tav>
                                        <p:tav tm="100000">
                                          <p:val>
                                            <p:strVal val="#ppt_y"/>
                                          </p:val>
                                        </p:tav>
                                      </p:tavLst>
                                    </p:anim>
                                  </p:childTnLst>
                                </p:cTn>
                              </p:par>
                            </p:childTnLst>
                          </p:cTn>
                        </p:par>
                        <p:par>
                          <p:cTn id="56" fill="hold">
                            <p:stCondLst>
                              <p:cond delay="4000"/>
                            </p:stCondLst>
                            <p:childTnLst>
                              <p:par>
                                <p:cTn id="57" presetID="2" presetClass="entr" presetSubtype="4" fill="hold" grpId="0" nodeType="afterEffect">
                                  <p:stCondLst>
                                    <p:cond delay="0"/>
                                  </p:stCondLst>
                                  <p:childTnLst>
                                    <p:set>
                                      <p:cBhvr>
                                        <p:cTn id="58" dur="1" fill="hold">
                                          <p:stCondLst>
                                            <p:cond delay="0"/>
                                          </p:stCondLst>
                                        </p:cTn>
                                        <p:tgtEl>
                                          <p:spTgt spid="30"/>
                                        </p:tgtEl>
                                        <p:attrNameLst>
                                          <p:attrName>style.visibility</p:attrName>
                                        </p:attrNameLst>
                                      </p:cBhvr>
                                      <p:to>
                                        <p:strVal val="visible"/>
                                      </p:to>
                                    </p:set>
                                    <p:anim calcmode="lin" valueType="num">
                                      <p:cBhvr additive="base">
                                        <p:cTn id="59" dur="500" fill="hold"/>
                                        <p:tgtEl>
                                          <p:spTgt spid="30"/>
                                        </p:tgtEl>
                                        <p:attrNameLst>
                                          <p:attrName>ppt_x</p:attrName>
                                        </p:attrNameLst>
                                      </p:cBhvr>
                                      <p:tavLst>
                                        <p:tav tm="0">
                                          <p:val>
                                            <p:strVal val="#ppt_x"/>
                                          </p:val>
                                        </p:tav>
                                        <p:tav tm="100000">
                                          <p:val>
                                            <p:strVal val="#ppt_x"/>
                                          </p:val>
                                        </p:tav>
                                      </p:tavLst>
                                    </p:anim>
                                    <p:anim calcmode="lin" valueType="num">
                                      <p:cBhvr additive="base">
                                        <p:cTn id="6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build="allAtOnce"/>
      <p:bldP spid="14" grpId="0"/>
      <p:bldP spid="15" grpId="0"/>
      <p:bldP spid="24" grpId="0" animBg="1"/>
      <p:bldP spid="26" grpId="0" animBg="1"/>
      <p:bldP spid="28" grpId="0" animBg="1"/>
      <p:bldP spid="3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2116A-FE6C-3AC7-6F96-0BD24184DF5A}"/>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50185D9-8332-9087-15D4-8C1533C77B3A}"/>
              </a:ext>
            </a:extLst>
          </p:cNvPr>
          <p:cNvSpPr/>
          <p:nvPr/>
        </p:nvSpPr>
        <p:spPr>
          <a:xfrm>
            <a:off x="228600" y="220714"/>
            <a:ext cx="11726912"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77947A59-9892-97BF-2168-BB95D3212E66}"/>
              </a:ext>
            </a:extLst>
          </p:cNvPr>
          <p:cNvSpPr/>
          <p:nvPr/>
        </p:nvSpPr>
        <p:spPr>
          <a:xfrm>
            <a:off x="751024" y="1161047"/>
            <a:ext cx="10682064" cy="50922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kumimoji="0" lang="vi-VN" sz="4400" b="1" i="1"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Arial" panose="020B0604020202020204" pitchFamily="34" charset="0"/>
              </a:rPr>
              <a:t>Các bộ phận trong cơ quan bài tiết nước tiểu hoạt động như một dây chuyền khép kín. Thận có nhiệm vụ lọc máu, loại bỏ các chất thải độc hại, tạo thành nước tiểu. Nước tiểu từ thận theo ống dẫn nước tiểu xuống bóng đái và thải ra ngoài qua ống đái.</a:t>
            </a:r>
            <a:endParaRPr kumimoji="0" lang="en-US" sz="4400" b="1" i="1"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1" name="Picture 2">
            <a:extLst>
              <a:ext uri="{FF2B5EF4-FFF2-40B4-BE49-F238E27FC236}">
                <a16:creationId xmlns:a16="http://schemas.microsoft.com/office/drawing/2014/main" id="{23CB520D-C23D-AB24-C8F9-55FC3F11EB2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6794" y="1667437"/>
            <a:ext cx="495171" cy="49517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D001662-AE6A-D65E-0CC6-3947A1C960F9}"/>
              </a:ext>
            </a:extLst>
          </p:cNvPr>
          <p:cNvSpPr txBox="1"/>
          <p:nvPr/>
        </p:nvSpPr>
        <p:spPr>
          <a:xfrm>
            <a:off x="1108983" y="470807"/>
            <a:ext cx="10096500" cy="769441"/>
          </a:xfrm>
          <a:prstGeom prst="rect">
            <a:avLst/>
          </a:prstGeom>
          <a:noFill/>
        </p:spPr>
        <p:txBody>
          <a:bodyPr wrap="square" rtlCol="0">
            <a:spAutoFit/>
          </a:bodyPr>
          <a:lstStyle/>
          <a:p>
            <a:pPr algn="ctr"/>
            <a:r>
              <a:rPr lang="vi-VN"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Kết luận:</a:t>
            </a:r>
            <a:endParaRPr lang="en-US" sz="44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5056989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EB9EE6-F477-4F8D-A5E5-BCAAA9C38F6D}"/>
              </a:ext>
            </a:extLst>
          </p:cNvPr>
          <p:cNvPicPr>
            <a:picLocks noChangeAspect="1"/>
          </p:cNvPicPr>
          <p:nvPr/>
        </p:nvPicPr>
        <p:blipFill>
          <a:blip r:embed="rId2"/>
          <a:stretch>
            <a:fillRect/>
          </a:stretch>
        </p:blipFill>
        <p:spPr>
          <a:xfrm>
            <a:off x="3282432" y="2976930"/>
            <a:ext cx="6084335" cy="2188654"/>
          </a:xfrm>
          <a:prstGeom prst="rect">
            <a:avLst/>
          </a:prstGeom>
        </p:spPr>
      </p:pic>
      <p:pic>
        <p:nvPicPr>
          <p:cNvPr id="4" name="Picture 3">
            <a:extLst>
              <a:ext uri="{FF2B5EF4-FFF2-40B4-BE49-F238E27FC236}">
                <a16:creationId xmlns:a16="http://schemas.microsoft.com/office/drawing/2014/main" id="{AF1AE859-9758-51CC-1E9F-185E66D789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095" y="-93999"/>
            <a:ext cx="13976944" cy="7801085"/>
          </a:xfrm>
          <a:prstGeom prst="rect">
            <a:avLst/>
          </a:prstGeom>
        </p:spPr>
      </p:pic>
    </p:spTree>
    <p:extLst>
      <p:ext uri="{BB962C8B-B14F-4D97-AF65-F5344CB8AC3E}">
        <p14:creationId xmlns:p14="http://schemas.microsoft.com/office/powerpoint/2010/main" val="257114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Tieng-chuong-chuong-trinh-rung-chuong-vang-www_tiengdong_com (1)">
            <a:hlinkClick r:id="" action="ppaction://media"/>
            <a:extLst>
              <a:ext uri="{FF2B5EF4-FFF2-40B4-BE49-F238E27FC236}">
                <a16:creationId xmlns:a16="http://schemas.microsoft.com/office/drawing/2014/main" id="{E438FD9B-662F-04E4-393E-5D3E7D69C78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14400" y="482600"/>
            <a:ext cx="552345" cy="552345"/>
          </a:xfrm>
          <a:prstGeom prst="rect">
            <a:avLst/>
          </a:prstGeom>
        </p:spPr>
      </p:pic>
      <p:pic>
        <p:nvPicPr>
          <p:cNvPr id="6" name="Picture 5">
            <a:extLst>
              <a:ext uri="{FF2B5EF4-FFF2-40B4-BE49-F238E27FC236}">
                <a16:creationId xmlns:a16="http://schemas.microsoft.com/office/drawing/2014/main" id="{2EAE9956-0D85-2CA4-C472-F79640438C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79595901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audio>
              <p:cMediaNode vol="80000" showWhenStopped="0">
                <p:cTn id="2" repeatCount="indefinite" fill="hold" display="0">
                  <p:stCondLst>
                    <p:cond delay="indefinite"/>
                  </p:stCondLst>
                  <p:endCondLst>
                    <p:cond evt="onStopAudio" delay="0">
                      <p:tgtEl>
                        <p:sldTgt/>
                      </p:tgtEl>
                    </p:cond>
                    <p:cond evt="onNext" delay="0">
                      <p:tgtEl>
                        <p:sldTgt/>
                      </p:tgtEl>
                    </p:cond>
                  </p:endCondLst>
                </p:cTn>
                <p:tgtEl>
                  <p:spTgt spid="1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F693CC-971A-7FA9-3CD0-C8C140F320BB}"/>
              </a:ext>
            </a:extLst>
          </p:cNvPr>
          <p:cNvPicPr>
            <a:picLocks noChangeAspect="1"/>
          </p:cNvPicPr>
          <p:nvPr/>
        </p:nvPicPr>
        <p:blipFill>
          <a:blip r:embed="rId7">
            <a:extLst>
              <a:ext uri="{28A0092B-C50C-407E-A947-70E740481C1C}">
                <a14:useLocalDpi xmlns:a14="http://schemas.microsoft.com/office/drawing/2010/main" val="0"/>
              </a:ext>
            </a:extLst>
          </a:blip>
          <a:srcRect t="8674"/>
          <a:stretch>
            <a:fillRect/>
          </a:stretch>
        </p:blipFill>
        <p:spPr>
          <a:xfrm>
            <a:off x="0" y="113439"/>
            <a:ext cx="12192000" cy="6143796"/>
          </a:xfrm>
          <a:prstGeom prst="rect">
            <a:avLst/>
          </a:prstGeom>
        </p:spPr>
      </p:pic>
      <p:sp>
        <p:nvSpPr>
          <p:cNvPr id="34" name="Freeform 6">
            <a:extLst>
              <a:ext uri="{FF2B5EF4-FFF2-40B4-BE49-F238E27FC236}">
                <a16:creationId xmlns:a16="http://schemas.microsoft.com/office/drawing/2014/main" id="{B50AB98E-0628-52B4-B366-2B60171EF23C}"/>
              </a:ext>
            </a:extLst>
          </p:cNvPr>
          <p:cNvSpPr/>
          <p:nvPr/>
        </p:nvSpPr>
        <p:spPr>
          <a:xfrm>
            <a:off x="4355690" y="433283"/>
            <a:ext cx="7502014" cy="206587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sp>
        <p:nvSpPr>
          <p:cNvPr id="35" name="TextBox 34">
            <a:extLst>
              <a:ext uri="{FF2B5EF4-FFF2-40B4-BE49-F238E27FC236}">
                <a16:creationId xmlns:a16="http://schemas.microsoft.com/office/drawing/2014/main" id="{67DF280E-063C-2023-A731-C85C51263EF6}"/>
              </a:ext>
            </a:extLst>
          </p:cNvPr>
          <p:cNvSpPr txBox="1"/>
          <p:nvPr/>
        </p:nvSpPr>
        <p:spPr>
          <a:xfrm>
            <a:off x="4631885" y="838051"/>
            <a:ext cx="6824716" cy="1231106"/>
          </a:xfrm>
          <a:prstGeom prst="rect">
            <a:avLst/>
          </a:prstGeom>
          <a:noFill/>
        </p:spPr>
        <p:txBody>
          <a:bodyPr wrap="square" lIns="0" tIns="0" rIns="0" bIns="0" rtlCol="0">
            <a:spAutoFit/>
          </a:bodyPr>
          <a:lstStyle/>
          <a:p>
            <a:pPr algn="ctr" defTabSz="609630">
              <a:defRPr/>
            </a:pPr>
            <a:r>
              <a:rPr lang="vi-VN" sz="4000" dirty="0">
                <a:solidFill>
                  <a:srgbClr val="15F4FD"/>
                </a:solidFill>
                <a:latin typeface="Cambria" panose="02040503050406030204" pitchFamily="18" charset="0"/>
                <a:ea typeface="Cambria" panose="02040503050406030204" pitchFamily="18" charset="0"/>
              </a:rPr>
              <a:t>Cơ quan bài tiết nước tiểu bao gồm 3 bộ phận</a:t>
            </a:r>
            <a:endParaRPr lang="en-US" sz="4000" dirty="0">
              <a:solidFill>
                <a:srgbClr val="15F4FD"/>
              </a:solidFill>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BA6850FE-35F6-3456-7E69-BEF4B603ABD7}"/>
              </a:ext>
            </a:extLst>
          </p:cNvPr>
          <p:cNvGrpSpPr/>
          <p:nvPr/>
        </p:nvGrpSpPr>
        <p:grpSpPr>
          <a:xfrm>
            <a:off x="5067313" y="4030795"/>
            <a:ext cx="2501531" cy="1223565"/>
            <a:chOff x="1152770" y="1677504"/>
            <a:chExt cx="4038600" cy="1368075"/>
          </a:xfrm>
        </p:grpSpPr>
        <p:sp>
          <p:nvSpPr>
            <p:cNvPr id="4" name="Freeform 3">
              <a:extLst>
                <a:ext uri="{FF2B5EF4-FFF2-40B4-BE49-F238E27FC236}">
                  <a16:creationId xmlns:a16="http://schemas.microsoft.com/office/drawing/2014/main" id="{F3058587-4855-C4C8-44C8-8B6142885D19}"/>
                </a:ext>
              </a:extLst>
            </p:cNvPr>
            <p:cNvSpPr/>
            <p:nvPr/>
          </p:nvSpPr>
          <p:spPr>
            <a:xfrm>
              <a:off x="1152770" y="1677504"/>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0"/>
              <a:stretch>
                <a:fillRect/>
              </a:stretch>
            </a:blipFill>
          </p:spPr>
          <p:txBody>
            <a:bodyPr/>
            <a:lstStyle/>
            <a:p>
              <a:pPr defTabSz="609630">
                <a:defRPr/>
              </a:pPr>
              <a:endParaRPr lang="en-US" sz="2000" dirty="0">
                <a:solidFill>
                  <a:prstClr val="black"/>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2B9EFA63-B960-B2AA-448F-2EBD9AB7CB9E}"/>
                </a:ext>
              </a:extLst>
            </p:cNvPr>
            <p:cNvSpPr txBox="1"/>
            <p:nvPr/>
          </p:nvSpPr>
          <p:spPr>
            <a:xfrm>
              <a:off x="2353199" y="1989527"/>
              <a:ext cx="2254066" cy="585015"/>
            </a:xfrm>
            <a:prstGeom prst="rect">
              <a:avLst/>
            </a:prstGeom>
            <a:noFill/>
          </p:spPr>
          <p:txBody>
            <a:bodyPr wrap="square">
              <a:spAutoFit/>
            </a:bodyPr>
            <a:lstStyle/>
            <a:p>
              <a:pPr defTabSz="609630">
                <a:defRPr/>
              </a:pPr>
              <a:r>
                <a:rPr lang="vi-VN" sz="2800" dirty="0">
                  <a:solidFill>
                    <a:prstClr val="white"/>
                  </a:solidFill>
                  <a:latin typeface="Cambria" panose="02040503050406030204" pitchFamily="18" charset="0"/>
                  <a:ea typeface="Cambria" panose="02040503050406030204" pitchFamily="18" charset="0"/>
                </a:rPr>
                <a:t>Đúng</a:t>
              </a:r>
              <a:endParaRPr lang="en-US" sz="2800" dirty="0">
                <a:solidFill>
                  <a:prstClr val="white"/>
                </a:solidFill>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0835A376-405A-7B22-5818-88680A44F4CB}"/>
              </a:ext>
            </a:extLst>
          </p:cNvPr>
          <p:cNvGrpSpPr/>
          <p:nvPr/>
        </p:nvGrpSpPr>
        <p:grpSpPr>
          <a:xfrm>
            <a:off x="9024797" y="4030795"/>
            <a:ext cx="2501531" cy="1223565"/>
            <a:chOff x="1152770" y="1677504"/>
            <a:chExt cx="4038600" cy="1368075"/>
          </a:xfrm>
        </p:grpSpPr>
        <p:sp>
          <p:nvSpPr>
            <p:cNvPr id="7" name="Freeform 3">
              <a:extLst>
                <a:ext uri="{FF2B5EF4-FFF2-40B4-BE49-F238E27FC236}">
                  <a16:creationId xmlns:a16="http://schemas.microsoft.com/office/drawing/2014/main" id="{C38570FF-9B6E-CB56-3132-235BC8BDD423}"/>
                </a:ext>
              </a:extLst>
            </p:cNvPr>
            <p:cNvSpPr/>
            <p:nvPr/>
          </p:nvSpPr>
          <p:spPr>
            <a:xfrm>
              <a:off x="1152770" y="1677504"/>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0"/>
              <a:stretch>
                <a:fillRect/>
              </a:stretch>
            </a:blipFill>
          </p:spPr>
          <p:txBody>
            <a:bodyPr/>
            <a:lstStyle/>
            <a:p>
              <a:pPr defTabSz="609630">
                <a:defRPr/>
              </a:pPr>
              <a:endParaRPr lang="en-US" sz="2000" dirty="0">
                <a:solidFill>
                  <a:prstClr val="black"/>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DB539717-C2A6-9ABE-4E32-7BECDDDE7088}"/>
                </a:ext>
              </a:extLst>
            </p:cNvPr>
            <p:cNvSpPr txBox="1"/>
            <p:nvPr/>
          </p:nvSpPr>
          <p:spPr>
            <a:xfrm>
              <a:off x="2824733" y="2047329"/>
              <a:ext cx="2254066" cy="585015"/>
            </a:xfrm>
            <a:prstGeom prst="rect">
              <a:avLst/>
            </a:prstGeom>
            <a:noFill/>
          </p:spPr>
          <p:txBody>
            <a:bodyPr wrap="square">
              <a:spAutoFit/>
            </a:bodyPr>
            <a:lstStyle/>
            <a:p>
              <a:pPr defTabSz="609630">
                <a:defRPr/>
              </a:pPr>
              <a:r>
                <a:rPr lang="vi-VN" sz="2800" dirty="0">
                  <a:solidFill>
                    <a:prstClr val="white"/>
                  </a:solidFill>
                  <a:latin typeface="Cambria" panose="02040503050406030204" pitchFamily="18" charset="0"/>
                  <a:ea typeface="Cambria" panose="02040503050406030204" pitchFamily="18" charset="0"/>
                </a:rPr>
                <a:t>Sai</a:t>
              </a:r>
              <a:endParaRPr lang="en-US" sz="2800" dirty="0">
                <a:solidFill>
                  <a:prstClr val="white"/>
                </a:solidFill>
                <a:latin typeface="Cambria" panose="02040503050406030204" pitchFamily="18" charset="0"/>
                <a:ea typeface="Cambria" panose="02040503050406030204" pitchFamily="18" charset="0"/>
              </a:endParaRPr>
            </a:p>
          </p:txBody>
        </p:sp>
      </p:grpSp>
      <p:pic>
        <p:nvPicPr>
          <p:cNvPr id="15" name="Am-thanh-tra-loi-dung-www_nhacchuongvui_com">
            <a:hlinkClick r:id="" action="ppaction://media"/>
            <a:extLst>
              <a:ext uri="{FF2B5EF4-FFF2-40B4-BE49-F238E27FC236}">
                <a16:creationId xmlns:a16="http://schemas.microsoft.com/office/drawing/2014/main" id="{ECF922E5-E4F1-4328-B8B9-D47C47F4D15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06399" y="1873272"/>
            <a:ext cx="378316" cy="378316"/>
          </a:xfrm>
          <a:prstGeom prst="rect">
            <a:avLst/>
          </a:prstGeom>
        </p:spPr>
      </p:pic>
      <p:pic>
        <p:nvPicPr>
          <p:cNvPr id="16" name="Am-thanh-tra-loi-sai-www_nhacchuongvui_com">
            <a:hlinkClick r:id="" action="ppaction://media"/>
            <a:extLst>
              <a:ext uri="{FF2B5EF4-FFF2-40B4-BE49-F238E27FC236}">
                <a16:creationId xmlns:a16="http://schemas.microsoft.com/office/drawing/2014/main" id="{8491E346-E719-92B4-45E9-2684D651A23F}"/>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457584" y="1451816"/>
            <a:ext cx="421456" cy="421456"/>
          </a:xfrm>
          <a:prstGeom prst="rect">
            <a:avLst/>
          </a:prstGeom>
        </p:spPr>
      </p:pic>
      <p:pic>
        <p:nvPicPr>
          <p:cNvPr id="20" name="Picture 19">
            <a:extLst>
              <a:ext uri="{FF2B5EF4-FFF2-40B4-BE49-F238E27FC236}">
                <a16:creationId xmlns:a16="http://schemas.microsoft.com/office/drawing/2014/main" id="{C3BF62A0-3F66-B4A8-03F0-902CA26B089D}"/>
              </a:ext>
            </a:extLst>
          </p:cNvPr>
          <p:cNvPicPr>
            <a:picLocks noChangeAspect="1"/>
          </p:cNvPicPr>
          <p:nvPr/>
        </p:nvPicPr>
        <p:blipFill>
          <a:blip r:embed="rId12"/>
          <a:srcRect/>
          <a:stretch/>
        </p:blipFill>
        <p:spPr>
          <a:xfrm>
            <a:off x="8312396" y="4428435"/>
            <a:ext cx="1125793" cy="1125793"/>
          </a:xfrm>
          <a:prstGeom prst="rect">
            <a:avLst/>
          </a:prstGeom>
        </p:spPr>
      </p:pic>
    </p:spTree>
    <p:extLst>
      <p:ext uri="{BB962C8B-B14F-4D97-AF65-F5344CB8AC3E}">
        <p14:creationId xmlns:p14="http://schemas.microsoft.com/office/powerpoint/2010/main" val="371552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5"/>
                </p:tgtEl>
              </p:cMediaNode>
            </p:audio>
            <p:audio>
              <p:cMediaNode vol="80000">
                <p:cTn id="3" fill="hold" display="0">
                  <p:stCondLst>
                    <p:cond delay="indefinite"/>
                  </p:stCondLst>
                  <p:endCondLst>
                    <p:cond evt="onStopAudio" delay="0">
                      <p:tgtEl>
                        <p:sldTgt/>
                      </p:tgtEl>
                    </p:cond>
                  </p:endCondLst>
                </p:cTn>
                <p:tgtEl>
                  <p:spTgt spid="16"/>
                </p:tgtEl>
              </p:cMediaNode>
            </p:audio>
            <p:seq concurrent="1" nextAc="seek">
              <p:cTn id="4" restart="whenNotActive" fill="hold" evtFilter="cancelBubble" nodeType="interactiveSeq">
                <p:stCondLst>
                  <p:cond evt="onClick" delay="0">
                    <p:tgtEl>
                      <p:spTgt spid="2"/>
                    </p:tgtEl>
                  </p:cond>
                </p:stCondLst>
                <p:endSync evt="end" delay="0">
                  <p:rtn val="all"/>
                </p:endSync>
                <p:childTnLst>
                  <p:par>
                    <p:cTn id="5" fill="hold">
                      <p:stCondLst>
                        <p:cond delay="0"/>
                      </p:stCondLst>
                      <p:childTnLst>
                        <p:par>
                          <p:cTn id="6" fill="hold">
                            <p:stCondLst>
                              <p:cond delay="0"/>
                            </p:stCondLst>
                            <p:childTnLst>
                              <p:par>
                                <p:cTn id="7" presetID="1" presetClass="mediacall" presetSubtype="0" fill="hold" nodeType="clickEffect">
                                  <p:stCondLst>
                                    <p:cond delay="0"/>
                                  </p:stCondLst>
                                  <p:childTnLst>
                                    <p:cmd type="call" cmd="playFrom(0.0)">
                                      <p:cBhvr>
                                        <p:cTn id="8" dur="8150" fill="hold"/>
                                        <p:tgtEl>
                                          <p:spTgt spid="16"/>
                                        </p:tgtEl>
                                      </p:cBhvr>
                                    </p:cmd>
                                  </p:childTnLst>
                                </p:cTn>
                              </p:par>
                            </p:childTnLst>
                          </p:cTn>
                        </p:par>
                      </p:childTnLst>
                    </p:cTn>
                  </p:par>
                </p:childTnLst>
              </p:cTn>
              <p:nextCondLst>
                <p:cond evt="onClick" delay="0">
                  <p:tgtEl>
                    <p:spTgt spid="2"/>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8085" fill="hold"/>
                                        <p:tgtEl>
                                          <p:spTgt spid="15"/>
                                        </p:tgtEl>
                                      </p:cBhvr>
                                    </p:cmd>
                                  </p:childTnLst>
                                </p:cTn>
                              </p:par>
                              <p:par>
                                <p:cTn id="14" presetID="2" presetClass="entr" presetSubtype="4"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ppt_x"/>
                                          </p:val>
                                        </p:tav>
                                        <p:tav tm="100000">
                                          <p:val>
                                            <p:strVal val="#ppt_x"/>
                                          </p:val>
                                        </p:tav>
                                      </p:tavLst>
                                    </p:anim>
                                    <p:anim calcmode="lin" valueType="num">
                                      <p:cBhvr additive="base">
                                        <p:cTn id="1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BEE11DF-922E-2FDE-F918-7858BD840819}"/>
              </a:ext>
            </a:extLst>
          </p:cNvPr>
          <p:cNvGrpSpPr/>
          <p:nvPr/>
        </p:nvGrpSpPr>
        <p:grpSpPr>
          <a:xfrm>
            <a:off x="286639" y="281354"/>
            <a:ext cx="9093200" cy="4765431"/>
            <a:chOff x="908519" y="1977998"/>
            <a:chExt cx="7907056" cy="1717384"/>
          </a:xfrm>
        </p:grpSpPr>
        <p:grpSp>
          <p:nvGrpSpPr>
            <p:cNvPr id="4" name="Group 3">
              <a:extLst>
                <a:ext uri="{FF2B5EF4-FFF2-40B4-BE49-F238E27FC236}">
                  <a16:creationId xmlns:a16="http://schemas.microsoft.com/office/drawing/2014/main" id="{BDB7E58E-EA81-28E4-E418-F7AF4FE20456}"/>
                </a:ext>
              </a:extLst>
            </p:cNvPr>
            <p:cNvGrpSpPr/>
            <p:nvPr/>
          </p:nvGrpSpPr>
          <p:grpSpPr>
            <a:xfrm>
              <a:off x="908519" y="1977998"/>
              <a:ext cx="7907056" cy="1717384"/>
              <a:chOff x="4536486" y="-2629723"/>
              <a:chExt cx="7907056" cy="2066118"/>
            </a:xfrm>
          </p:grpSpPr>
          <p:sp>
            <p:nvSpPr>
              <p:cNvPr id="6" name="Rectangle: Rounded Corners 1032">
                <a:extLst>
                  <a:ext uri="{FF2B5EF4-FFF2-40B4-BE49-F238E27FC236}">
                    <a16:creationId xmlns:a16="http://schemas.microsoft.com/office/drawing/2014/main" id="{6C7A9569-A6ED-CF1A-FB43-86FC6CA848B7}"/>
                  </a:ext>
                </a:extLst>
              </p:cNvPr>
              <p:cNvSpPr/>
              <p:nvPr/>
            </p:nvSpPr>
            <p:spPr>
              <a:xfrm>
                <a:off x="4536486" y="-2629723"/>
                <a:ext cx="7907056" cy="2066118"/>
              </a:xfrm>
              <a:prstGeom prst="roundRect">
                <a:avLst/>
              </a:prstGeom>
              <a:solidFill>
                <a:srgbClr val="9ADC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panose="020F0502020204030204"/>
                </a:endParaRPr>
              </a:p>
            </p:txBody>
          </p:sp>
          <p:sp>
            <p:nvSpPr>
              <p:cNvPr id="7" name="Rectangle: Rounded Corners 1033">
                <a:extLst>
                  <a:ext uri="{FF2B5EF4-FFF2-40B4-BE49-F238E27FC236}">
                    <a16:creationId xmlns:a16="http://schemas.microsoft.com/office/drawing/2014/main" id="{0BD1253A-E2F2-06C1-D06A-980861398043}"/>
                  </a:ext>
                </a:extLst>
              </p:cNvPr>
              <p:cNvSpPr/>
              <p:nvPr/>
            </p:nvSpPr>
            <p:spPr>
              <a:xfrm>
                <a:off x="4670527" y="-2431793"/>
                <a:ext cx="7589520" cy="1670258"/>
              </a:xfrm>
              <a:prstGeom prst="roundRect">
                <a:avLst/>
              </a:prstGeom>
              <a:solidFill>
                <a:schemeClr val="bg1"/>
              </a:solidFill>
              <a:ln w="76200">
                <a:solidFill>
                  <a:srgbClr val="0DA9FF"/>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panose="020F0502020204030204"/>
                </a:endParaRPr>
              </a:p>
            </p:txBody>
          </p:sp>
        </p:grpSp>
        <p:sp>
          <p:nvSpPr>
            <p:cNvPr id="5" name="TextBox 4">
              <a:extLst>
                <a:ext uri="{FF2B5EF4-FFF2-40B4-BE49-F238E27FC236}">
                  <a16:creationId xmlns:a16="http://schemas.microsoft.com/office/drawing/2014/main" id="{CB778374-2C54-F16D-1C77-A4E6ADEC2B76}"/>
                </a:ext>
              </a:extLst>
            </p:cNvPr>
            <p:cNvSpPr txBox="1"/>
            <p:nvPr/>
          </p:nvSpPr>
          <p:spPr>
            <a:xfrm>
              <a:off x="1383542" y="2379056"/>
              <a:ext cx="6957009" cy="729181"/>
            </a:xfrm>
            <a:prstGeom prst="rect">
              <a:avLst/>
            </a:prstGeom>
            <a:noFill/>
          </p:spPr>
          <p:txBody>
            <a:bodyPr wrap="square" rtlCol="0">
              <a:spAutoFit/>
            </a:bodyPr>
            <a:lstStyle/>
            <a:p>
              <a:pPr algn="ctr" defTabSz="609630">
                <a:lnSpc>
                  <a:spcPct val="115000"/>
                </a:lnSpc>
                <a:spcAft>
                  <a:spcPts val="667"/>
                </a:spcAft>
              </a:pPr>
              <a:r>
                <a:rPr lang="vi-VN" sz="4000" dirty="0">
                  <a:solidFill>
                    <a:prstClr val="black"/>
                  </a:solidFill>
                  <a:latin typeface="Calibri" panose="020F0502020204030204" pitchFamily="34" charset="0"/>
                  <a:ea typeface="Calibri" panose="020F0502020204030204" pitchFamily="34" charset="0"/>
                  <a:cs typeface="Calibri" panose="020F0502020204030204" pitchFamily="34" charset="0"/>
                </a:rPr>
                <a:t>Hàng ngày ngoài ăn 3 bữa chính các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em</a:t>
              </a:r>
              <a:r>
                <a:rPr lang="vi-VN" sz="4000" dirty="0">
                  <a:solidFill>
                    <a:prstClr val="black"/>
                  </a:solidFill>
                  <a:latin typeface="Calibri" panose="020F0502020204030204" pitchFamily="34" charset="0"/>
                  <a:ea typeface="Calibri" panose="020F0502020204030204" pitchFamily="34" charset="0"/>
                  <a:cs typeface="Calibri" panose="020F0502020204030204" pitchFamily="34" charset="0"/>
                </a:rPr>
                <a:t> còn ăn hay uống nước gì không?</a:t>
              </a:r>
              <a:endPar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4635016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E81F6-2EE9-062D-D3C2-B1C27213A13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7010307-A3E3-BB2D-E60E-DA55574C5778}"/>
              </a:ext>
            </a:extLst>
          </p:cNvPr>
          <p:cNvPicPr>
            <a:picLocks noChangeAspect="1"/>
          </p:cNvPicPr>
          <p:nvPr/>
        </p:nvPicPr>
        <p:blipFill>
          <a:blip r:embed="rId6">
            <a:extLst>
              <a:ext uri="{28A0092B-C50C-407E-A947-70E740481C1C}">
                <a14:useLocalDpi xmlns:a14="http://schemas.microsoft.com/office/drawing/2010/main" val="0"/>
              </a:ext>
            </a:extLst>
          </a:blip>
          <a:srcRect t="8674"/>
          <a:stretch>
            <a:fillRect/>
          </a:stretch>
        </p:blipFill>
        <p:spPr>
          <a:xfrm>
            <a:off x="-1" y="1"/>
            <a:ext cx="12192000" cy="6068290"/>
          </a:xfrm>
          <a:prstGeom prst="rect">
            <a:avLst/>
          </a:prstGeom>
        </p:spPr>
      </p:pic>
      <p:sp>
        <p:nvSpPr>
          <p:cNvPr id="2" name="Freeform 6">
            <a:extLst>
              <a:ext uri="{FF2B5EF4-FFF2-40B4-BE49-F238E27FC236}">
                <a16:creationId xmlns:a16="http://schemas.microsoft.com/office/drawing/2014/main" id="{5FFEC1C2-26BA-6F1E-A279-EB3C08183413}"/>
              </a:ext>
            </a:extLst>
          </p:cNvPr>
          <p:cNvSpPr/>
          <p:nvPr/>
        </p:nvSpPr>
        <p:spPr>
          <a:xfrm>
            <a:off x="4060723" y="512667"/>
            <a:ext cx="7757651" cy="2083049"/>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en-US" sz="1200">
              <a:solidFill>
                <a:prstClr val="black"/>
              </a:solidFill>
              <a:latin typeface="Calibri"/>
            </a:endParaRPr>
          </a:p>
        </p:txBody>
      </p:sp>
      <p:sp>
        <p:nvSpPr>
          <p:cNvPr id="4" name="TextBox 3">
            <a:extLst>
              <a:ext uri="{FF2B5EF4-FFF2-40B4-BE49-F238E27FC236}">
                <a16:creationId xmlns:a16="http://schemas.microsoft.com/office/drawing/2014/main" id="{B4CA6526-E70B-26BB-54D5-70850B3EC4CE}"/>
              </a:ext>
            </a:extLst>
          </p:cNvPr>
          <p:cNvSpPr txBox="1"/>
          <p:nvPr/>
        </p:nvSpPr>
        <p:spPr>
          <a:xfrm>
            <a:off x="4759574" y="953021"/>
            <a:ext cx="6530848" cy="1231106"/>
          </a:xfrm>
          <a:prstGeom prst="rect">
            <a:avLst/>
          </a:prstGeom>
          <a:noFill/>
        </p:spPr>
        <p:txBody>
          <a:bodyPr wrap="square" lIns="0" tIns="0" rIns="0" bIns="0" rtlCol="0">
            <a:spAutoFit/>
          </a:bodyPr>
          <a:lstStyle/>
          <a:p>
            <a:pPr algn="ctr" defTabSz="609630">
              <a:defRPr/>
            </a:pPr>
            <a:r>
              <a:rPr lang="vi-VN" sz="4000" dirty="0">
                <a:solidFill>
                  <a:srgbClr val="15F4FD"/>
                </a:solidFill>
                <a:latin typeface="Cambria" panose="02040503050406030204" pitchFamily="18" charset="0"/>
                <a:ea typeface="Cambria" panose="02040503050406030204" pitchFamily="18" charset="0"/>
              </a:rPr>
              <a:t>Thận có chức năng lọc máu để tạo thành nước tiểu</a:t>
            </a:r>
            <a:endParaRPr lang="en-US" sz="4000" dirty="0">
              <a:solidFill>
                <a:srgbClr val="15F4FD"/>
              </a:solidFill>
              <a:latin typeface="Cambria" panose="02040503050406030204" pitchFamily="18" charset="0"/>
              <a:ea typeface="Cambria" panose="02040503050406030204" pitchFamily="18" charset="0"/>
            </a:endParaRPr>
          </a:p>
        </p:txBody>
      </p:sp>
      <p:grpSp>
        <p:nvGrpSpPr>
          <p:cNvPr id="8" name="Group 7">
            <a:extLst>
              <a:ext uri="{FF2B5EF4-FFF2-40B4-BE49-F238E27FC236}">
                <a16:creationId xmlns:a16="http://schemas.microsoft.com/office/drawing/2014/main" id="{ECB7C04C-649C-EB79-4809-E91EAB8CFF02}"/>
              </a:ext>
            </a:extLst>
          </p:cNvPr>
          <p:cNvGrpSpPr/>
          <p:nvPr/>
        </p:nvGrpSpPr>
        <p:grpSpPr>
          <a:xfrm>
            <a:off x="5067313" y="4030795"/>
            <a:ext cx="2501531" cy="1223565"/>
            <a:chOff x="1152770" y="1677504"/>
            <a:chExt cx="4038600" cy="1368075"/>
          </a:xfrm>
        </p:grpSpPr>
        <p:sp>
          <p:nvSpPr>
            <p:cNvPr id="9" name="Freeform 3">
              <a:extLst>
                <a:ext uri="{FF2B5EF4-FFF2-40B4-BE49-F238E27FC236}">
                  <a16:creationId xmlns:a16="http://schemas.microsoft.com/office/drawing/2014/main" id="{28B96710-BBEA-FDC8-61A3-9D18F37E0BB5}"/>
                </a:ext>
              </a:extLst>
            </p:cNvPr>
            <p:cNvSpPr/>
            <p:nvPr/>
          </p:nvSpPr>
          <p:spPr>
            <a:xfrm>
              <a:off x="1152770" y="1677504"/>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9"/>
              <a:stretch>
                <a:fillRect/>
              </a:stretch>
            </a:blipFill>
          </p:spPr>
          <p:txBody>
            <a:bodyPr/>
            <a:lstStyle/>
            <a:p>
              <a:pPr defTabSz="609630">
                <a:defRPr/>
              </a:pPr>
              <a:endParaRPr lang="en-US" sz="2000" dirty="0">
                <a:solidFill>
                  <a:prstClr val="black"/>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EBB6CCC7-819D-C93B-AEC1-40526A21092F}"/>
                </a:ext>
              </a:extLst>
            </p:cNvPr>
            <p:cNvSpPr txBox="1"/>
            <p:nvPr/>
          </p:nvSpPr>
          <p:spPr>
            <a:xfrm>
              <a:off x="2353199" y="1989527"/>
              <a:ext cx="2254066" cy="585015"/>
            </a:xfrm>
            <a:prstGeom prst="rect">
              <a:avLst/>
            </a:prstGeom>
            <a:noFill/>
          </p:spPr>
          <p:txBody>
            <a:bodyPr wrap="square">
              <a:spAutoFit/>
            </a:bodyPr>
            <a:lstStyle/>
            <a:p>
              <a:pPr defTabSz="609630">
                <a:defRPr/>
              </a:pPr>
              <a:r>
                <a:rPr lang="vi-VN" sz="2800" dirty="0">
                  <a:solidFill>
                    <a:prstClr val="white"/>
                  </a:solidFill>
                  <a:latin typeface="Cambria" panose="02040503050406030204" pitchFamily="18" charset="0"/>
                  <a:ea typeface="Cambria" panose="02040503050406030204" pitchFamily="18" charset="0"/>
                </a:rPr>
                <a:t>Đúng</a:t>
              </a:r>
              <a:endParaRPr lang="en-US" sz="2800" dirty="0">
                <a:solidFill>
                  <a:prstClr val="white"/>
                </a:solidFill>
                <a:latin typeface="Cambria" panose="02040503050406030204" pitchFamily="18" charset="0"/>
                <a:ea typeface="Cambria" panose="02040503050406030204" pitchFamily="18" charset="0"/>
              </a:endParaRPr>
            </a:p>
          </p:txBody>
        </p:sp>
      </p:grpSp>
      <p:grpSp>
        <p:nvGrpSpPr>
          <p:cNvPr id="11" name="Group 10">
            <a:extLst>
              <a:ext uri="{FF2B5EF4-FFF2-40B4-BE49-F238E27FC236}">
                <a16:creationId xmlns:a16="http://schemas.microsoft.com/office/drawing/2014/main" id="{504F5E66-EB2D-468C-32EF-B732311568C6}"/>
              </a:ext>
            </a:extLst>
          </p:cNvPr>
          <p:cNvGrpSpPr/>
          <p:nvPr/>
        </p:nvGrpSpPr>
        <p:grpSpPr>
          <a:xfrm>
            <a:off x="8788891" y="4030795"/>
            <a:ext cx="2501531" cy="1223565"/>
            <a:chOff x="771911" y="1677504"/>
            <a:chExt cx="4038600" cy="1368075"/>
          </a:xfrm>
        </p:grpSpPr>
        <p:sp>
          <p:nvSpPr>
            <p:cNvPr id="12" name="Freeform 3">
              <a:extLst>
                <a:ext uri="{FF2B5EF4-FFF2-40B4-BE49-F238E27FC236}">
                  <a16:creationId xmlns:a16="http://schemas.microsoft.com/office/drawing/2014/main" id="{AF554490-0E0F-69ED-2DC5-9D4E52124FE6}"/>
                </a:ext>
              </a:extLst>
            </p:cNvPr>
            <p:cNvSpPr/>
            <p:nvPr/>
          </p:nvSpPr>
          <p:spPr>
            <a:xfrm>
              <a:off x="771911" y="1677504"/>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9"/>
              <a:stretch>
                <a:fillRect/>
              </a:stretch>
            </a:blipFill>
          </p:spPr>
          <p:txBody>
            <a:bodyPr/>
            <a:lstStyle/>
            <a:p>
              <a:pPr defTabSz="609630">
                <a:defRPr/>
              </a:pPr>
              <a:endParaRPr lang="en-US" sz="2000" dirty="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1DE6F66C-29AF-5FE2-0DF3-375AE09592FA}"/>
                </a:ext>
              </a:extLst>
            </p:cNvPr>
            <p:cNvSpPr txBox="1"/>
            <p:nvPr/>
          </p:nvSpPr>
          <p:spPr>
            <a:xfrm>
              <a:off x="2353199" y="1989527"/>
              <a:ext cx="2254066" cy="585015"/>
            </a:xfrm>
            <a:prstGeom prst="rect">
              <a:avLst/>
            </a:prstGeom>
            <a:noFill/>
          </p:spPr>
          <p:txBody>
            <a:bodyPr wrap="square">
              <a:spAutoFit/>
            </a:bodyPr>
            <a:lstStyle/>
            <a:p>
              <a:pPr defTabSz="609630">
                <a:defRPr/>
              </a:pPr>
              <a:r>
                <a:rPr lang="vi-VN" sz="2800" dirty="0">
                  <a:solidFill>
                    <a:prstClr val="white"/>
                  </a:solidFill>
                  <a:latin typeface="Cambria" panose="02040503050406030204" pitchFamily="18" charset="0"/>
                  <a:ea typeface="Cambria" panose="02040503050406030204" pitchFamily="18" charset="0"/>
                </a:rPr>
                <a:t>Sai</a:t>
              </a:r>
              <a:endParaRPr lang="en-US" sz="2800" dirty="0">
                <a:solidFill>
                  <a:prstClr val="white"/>
                </a:solidFill>
                <a:latin typeface="Cambria" panose="02040503050406030204" pitchFamily="18" charset="0"/>
                <a:ea typeface="Cambria" panose="02040503050406030204" pitchFamily="18" charset="0"/>
              </a:endParaRPr>
            </a:p>
          </p:txBody>
        </p:sp>
      </p:grpSp>
      <p:pic>
        <p:nvPicPr>
          <p:cNvPr id="14" name="Am-thanh-tra-loi-dung-www_nhacchuongvui_com">
            <a:hlinkClick r:id="" action="ppaction://media"/>
            <a:extLst>
              <a:ext uri="{FF2B5EF4-FFF2-40B4-BE49-F238E27FC236}">
                <a16:creationId xmlns:a16="http://schemas.microsoft.com/office/drawing/2014/main" id="{8E3A92B8-9203-977A-A356-1D0B9E0CB9E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06399" y="1873272"/>
            <a:ext cx="378316" cy="378316"/>
          </a:xfrm>
          <a:prstGeom prst="rect">
            <a:avLst/>
          </a:prstGeom>
        </p:spPr>
      </p:pic>
      <p:pic>
        <p:nvPicPr>
          <p:cNvPr id="15" name="Am-thanh-tra-loi-sai-www_nhacchuongvui_com">
            <a:hlinkClick r:id="" action="ppaction://media"/>
            <a:extLst>
              <a:ext uri="{FF2B5EF4-FFF2-40B4-BE49-F238E27FC236}">
                <a16:creationId xmlns:a16="http://schemas.microsoft.com/office/drawing/2014/main" id="{56E5F374-6A34-FA6C-07DD-2E4326454229}"/>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457584" y="1451816"/>
            <a:ext cx="421456" cy="421456"/>
          </a:xfrm>
          <a:prstGeom prst="rect">
            <a:avLst/>
          </a:prstGeom>
        </p:spPr>
      </p:pic>
      <p:pic>
        <p:nvPicPr>
          <p:cNvPr id="5" name="Picture 4">
            <a:extLst>
              <a:ext uri="{FF2B5EF4-FFF2-40B4-BE49-F238E27FC236}">
                <a16:creationId xmlns:a16="http://schemas.microsoft.com/office/drawing/2014/main" id="{602FBEEA-A4FA-95D8-EA62-FCDB82175144}"/>
              </a:ext>
            </a:extLst>
          </p:cNvPr>
          <p:cNvPicPr>
            <a:picLocks noChangeAspect="1"/>
          </p:cNvPicPr>
          <p:nvPr/>
        </p:nvPicPr>
        <p:blipFill>
          <a:blip r:embed="rId11"/>
          <a:srcRect/>
          <a:stretch/>
        </p:blipFill>
        <p:spPr>
          <a:xfrm>
            <a:off x="4595802" y="4480823"/>
            <a:ext cx="1125793" cy="1125793"/>
          </a:xfrm>
          <a:prstGeom prst="rect">
            <a:avLst/>
          </a:prstGeom>
        </p:spPr>
      </p:pic>
    </p:spTree>
    <p:extLst>
      <p:ext uri="{BB962C8B-B14F-4D97-AF65-F5344CB8AC3E}">
        <p14:creationId xmlns:p14="http://schemas.microsoft.com/office/powerpoint/2010/main" val="4058452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4"/>
                </p:tgtEl>
              </p:cMediaNode>
            </p:audio>
            <p:audio>
              <p:cMediaNode vol="80000">
                <p:cTn id="12" fill="hold" display="0">
                  <p:stCondLst>
                    <p:cond delay="indefinite"/>
                  </p:stCondLst>
                  <p:endCondLst>
                    <p:cond evt="onStopAudio" delay="0">
                      <p:tgtEl>
                        <p:sldTgt/>
                      </p:tgtEl>
                    </p:cond>
                  </p:endCondLst>
                </p:cTn>
                <p:tgtEl>
                  <p:spTgt spid="15"/>
                </p:tgtEl>
              </p:cMediaNode>
            </p:audio>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8085" fill="hold"/>
                                        <p:tgtEl>
                                          <p:spTgt spid="14"/>
                                        </p:tgtEl>
                                      </p:cBhvr>
                                    </p:cmd>
                                  </p:childTnLst>
                                </p:cTn>
                              </p:par>
                              <p:par>
                                <p:cTn id="18" presetID="2" presetClass="entr" presetSubtype="4"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8"/>
                  </p:tgtEl>
                </p:cond>
              </p:nextCondLst>
            </p:seq>
            <p:seq concurrent="1" nextAc="seek">
              <p:cTn id="22" restart="whenNotActive" fill="hold" evtFilter="cancelBubble" nodeType="interactiveSeq">
                <p:stCondLst>
                  <p:cond evt="onClick" delay="0">
                    <p:tgtEl>
                      <p:spTgt spid="11"/>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8150" fill="hold"/>
                                        <p:tgtEl>
                                          <p:spTgt spid="15"/>
                                        </p:tgtEl>
                                      </p:cBhvr>
                                    </p:cmd>
                                  </p:childTnLst>
                                </p:cTn>
                              </p:par>
                            </p:childTnLst>
                          </p:cTn>
                        </p:par>
                      </p:childTnLst>
                    </p:cTn>
                  </p:par>
                </p:childTnLst>
              </p:cTn>
              <p:nextCondLst>
                <p:cond evt="onClick" delay="0">
                  <p:tgtEl>
                    <p:spTgt spid="11"/>
                  </p:tgtEl>
                </p:cond>
              </p:nextCondLst>
            </p:seq>
          </p:childTnLst>
        </p:cTn>
      </p:par>
    </p:tnLst>
    <p:bldLst>
      <p:bldP spid="2" grpId="0" animBg="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A45F6-E6C4-FE4F-511C-C3859DC3704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2B7928B-E922-F66C-B203-674DAF931D98}"/>
              </a:ext>
            </a:extLst>
          </p:cNvPr>
          <p:cNvPicPr>
            <a:picLocks noChangeAspect="1"/>
          </p:cNvPicPr>
          <p:nvPr/>
        </p:nvPicPr>
        <p:blipFill>
          <a:blip r:embed="rId6">
            <a:extLst>
              <a:ext uri="{28A0092B-C50C-407E-A947-70E740481C1C}">
                <a14:useLocalDpi xmlns:a14="http://schemas.microsoft.com/office/drawing/2010/main" val="0"/>
              </a:ext>
            </a:extLst>
          </a:blip>
          <a:srcRect t="8674"/>
          <a:stretch>
            <a:fillRect/>
          </a:stretch>
        </p:blipFill>
        <p:spPr>
          <a:xfrm>
            <a:off x="-1" y="1"/>
            <a:ext cx="12192000" cy="6068290"/>
          </a:xfrm>
          <a:prstGeom prst="rect">
            <a:avLst/>
          </a:prstGeom>
        </p:spPr>
      </p:pic>
      <p:sp>
        <p:nvSpPr>
          <p:cNvPr id="2" name="Freeform 6">
            <a:extLst>
              <a:ext uri="{FF2B5EF4-FFF2-40B4-BE49-F238E27FC236}">
                <a16:creationId xmlns:a16="http://schemas.microsoft.com/office/drawing/2014/main" id="{4CCA08DD-16F9-9E57-C645-8AB773924656}"/>
              </a:ext>
            </a:extLst>
          </p:cNvPr>
          <p:cNvSpPr/>
          <p:nvPr/>
        </p:nvSpPr>
        <p:spPr>
          <a:xfrm>
            <a:off x="4041058" y="789709"/>
            <a:ext cx="7796980" cy="2100890"/>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en-US" sz="1200">
              <a:solidFill>
                <a:prstClr val="black"/>
              </a:solidFill>
              <a:latin typeface="Calibri"/>
            </a:endParaRPr>
          </a:p>
        </p:txBody>
      </p:sp>
      <p:sp>
        <p:nvSpPr>
          <p:cNvPr id="4" name="TextBox 3">
            <a:extLst>
              <a:ext uri="{FF2B5EF4-FFF2-40B4-BE49-F238E27FC236}">
                <a16:creationId xmlns:a16="http://schemas.microsoft.com/office/drawing/2014/main" id="{15B37C4E-B444-E9A3-3BE1-99A81885E339}"/>
              </a:ext>
            </a:extLst>
          </p:cNvPr>
          <p:cNvSpPr txBox="1"/>
          <p:nvPr/>
        </p:nvSpPr>
        <p:spPr>
          <a:xfrm>
            <a:off x="4413644" y="1193584"/>
            <a:ext cx="7181617" cy="1107996"/>
          </a:xfrm>
          <a:prstGeom prst="rect">
            <a:avLst/>
          </a:prstGeom>
          <a:noFill/>
        </p:spPr>
        <p:txBody>
          <a:bodyPr wrap="square" lIns="0" tIns="0" rIns="0" bIns="0" rtlCol="0">
            <a:spAutoFit/>
          </a:bodyPr>
          <a:lstStyle/>
          <a:p>
            <a:pPr algn="ctr" defTabSz="609630">
              <a:defRPr/>
            </a:pPr>
            <a:r>
              <a:rPr lang="vi-VN" sz="3600" dirty="0">
                <a:solidFill>
                  <a:srgbClr val="15F4FD"/>
                </a:solidFill>
                <a:latin typeface="Cambria" panose="02040503050406030204" pitchFamily="18" charset="0"/>
                <a:ea typeface="Cambria" panose="02040503050406030204" pitchFamily="18" charset="0"/>
              </a:rPr>
              <a:t>Nước tiểu được truyền từ thận xuống bóng đái thông qua ống đái</a:t>
            </a:r>
            <a:endParaRPr lang="en-US" sz="3600" dirty="0">
              <a:solidFill>
                <a:srgbClr val="15F4FD"/>
              </a:solidFill>
              <a:latin typeface="Cambria" panose="02040503050406030204" pitchFamily="18" charset="0"/>
              <a:ea typeface="Cambria" panose="02040503050406030204" pitchFamily="18" charset="0"/>
            </a:endParaRPr>
          </a:p>
        </p:txBody>
      </p:sp>
      <p:grpSp>
        <p:nvGrpSpPr>
          <p:cNvPr id="8" name="Group 7">
            <a:extLst>
              <a:ext uri="{FF2B5EF4-FFF2-40B4-BE49-F238E27FC236}">
                <a16:creationId xmlns:a16="http://schemas.microsoft.com/office/drawing/2014/main" id="{ABCABE21-836C-73D0-2815-88343711CC23}"/>
              </a:ext>
            </a:extLst>
          </p:cNvPr>
          <p:cNvGrpSpPr/>
          <p:nvPr/>
        </p:nvGrpSpPr>
        <p:grpSpPr>
          <a:xfrm>
            <a:off x="5067313" y="4030795"/>
            <a:ext cx="2501531" cy="1223565"/>
            <a:chOff x="1152770" y="1677504"/>
            <a:chExt cx="4038600" cy="1368075"/>
          </a:xfrm>
        </p:grpSpPr>
        <p:sp>
          <p:nvSpPr>
            <p:cNvPr id="9" name="Freeform 3">
              <a:extLst>
                <a:ext uri="{FF2B5EF4-FFF2-40B4-BE49-F238E27FC236}">
                  <a16:creationId xmlns:a16="http://schemas.microsoft.com/office/drawing/2014/main" id="{0B1FF972-F9B9-9169-E101-025A9E3FE835}"/>
                </a:ext>
              </a:extLst>
            </p:cNvPr>
            <p:cNvSpPr/>
            <p:nvPr/>
          </p:nvSpPr>
          <p:spPr>
            <a:xfrm>
              <a:off x="1152770" y="1677504"/>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9"/>
              <a:stretch>
                <a:fillRect/>
              </a:stretch>
            </a:blipFill>
          </p:spPr>
          <p:txBody>
            <a:bodyPr/>
            <a:lstStyle/>
            <a:p>
              <a:pPr defTabSz="609630">
                <a:defRPr/>
              </a:pPr>
              <a:endParaRPr lang="en-US" sz="2000" dirty="0">
                <a:solidFill>
                  <a:prstClr val="black"/>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F3B05E7A-5562-766E-C43A-EF13B6C9353A}"/>
                </a:ext>
              </a:extLst>
            </p:cNvPr>
            <p:cNvSpPr txBox="1"/>
            <p:nvPr/>
          </p:nvSpPr>
          <p:spPr>
            <a:xfrm>
              <a:off x="2353199" y="1989527"/>
              <a:ext cx="2254066" cy="585015"/>
            </a:xfrm>
            <a:prstGeom prst="rect">
              <a:avLst/>
            </a:prstGeom>
            <a:noFill/>
          </p:spPr>
          <p:txBody>
            <a:bodyPr wrap="square">
              <a:spAutoFit/>
            </a:bodyPr>
            <a:lstStyle/>
            <a:p>
              <a:pPr defTabSz="609630">
                <a:defRPr/>
              </a:pPr>
              <a:r>
                <a:rPr lang="vi-VN" sz="2800" dirty="0">
                  <a:solidFill>
                    <a:prstClr val="white"/>
                  </a:solidFill>
                  <a:latin typeface="Cambria" panose="02040503050406030204" pitchFamily="18" charset="0"/>
                  <a:ea typeface="Cambria" panose="02040503050406030204" pitchFamily="18" charset="0"/>
                </a:rPr>
                <a:t>Đúng</a:t>
              </a:r>
              <a:endParaRPr lang="en-US" sz="2800" dirty="0">
                <a:solidFill>
                  <a:prstClr val="white"/>
                </a:solidFill>
                <a:latin typeface="Cambria" panose="02040503050406030204" pitchFamily="18" charset="0"/>
                <a:ea typeface="Cambria" panose="02040503050406030204" pitchFamily="18" charset="0"/>
              </a:endParaRPr>
            </a:p>
          </p:txBody>
        </p:sp>
      </p:grpSp>
      <p:grpSp>
        <p:nvGrpSpPr>
          <p:cNvPr id="11" name="Group 10">
            <a:extLst>
              <a:ext uri="{FF2B5EF4-FFF2-40B4-BE49-F238E27FC236}">
                <a16:creationId xmlns:a16="http://schemas.microsoft.com/office/drawing/2014/main" id="{431BC896-8725-D661-9D18-0A12F4D35C93}"/>
              </a:ext>
            </a:extLst>
          </p:cNvPr>
          <p:cNvGrpSpPr/>
          <p:nvPr/>
        </p:nvGrpSpPr>
        <p:grpSpPr>
          <a:xfrm>
            <a:off x="9024797" y="4030795"/>
            <a:ext cx="2501531" cy="1223565"/>
            <a:chOff x="1152770" y="1677504"/>
            <a:chExt cx="4038600" cy="1368075"/>
          </a:xfrm>
        </p:grpSpPr>
        <p:sp>
          <p:nvSpPr>
            <p:cNvPr id="12" name="Freeform 3">
              <a:extLst>
                <a:ext uri="{FF2B5EF4-FFF2-40B4-BE49-F238E27FC236}">
                  <a16:creationId xmlns:a16="http://schemas.microsoft.com/office/drawing/2014/main" id="{F6361F6C-7D1C-BB9B-AB06-D8010E83E1DF}"/>
                </a:ext>
              </a:extLst>
            </p:cNvPr>
            <p:cNvSpPr/>
            <p:nvPr/>
          </p:nvSpPr>
          <p:spPr>
            <a:xfrm>
              <a:off x="1152770" y="1677504"/>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9"/>
              <a:stretch>
                <a:fillRect/>
              </a:stretch>
            </a:blipFill>
          </p:spPr>
          <p:txBody>
            <a:bodyPr/>
            <a:lstStyle/>
            <a:p>
              <a:pPr defTabSz="609630">
                <a:defRPr/>
              </a:pPr>
              <a:endParaRPr lang="en-US" sz="2000" dirty="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103A568F-D68A-02D9-B84F-A81EBA16A53E}"/>
                </a:ext>
              </a:extLst>
            </p:cNvPr>
            <p:cNvSpPr txBox="1"/>
            <p:nvPr/>
          </p:nvSpPr>
          <p:spPr>
            <a:xfrm>
              <a:off x="2686547" y="2069033"/>
              <a:ext cx="2254066" cy="585015"/>
            </a:xfrm>
            <a:prstGeom prst="rect">
              <a:avLst/>
            </a:prstGeom>
            <a:noFill/>
          </p:spPr>
          <p:txBody>
            <a:bodyPr wrap="square">
              <a:spAutoFit/>
            </a:bodyPr>
            <a:lstStyle/>
            <a:p>
              <a:pPr defTabSz="609630">
                <a:defRPr/>
              </a:pPr>
              <a:r>
                <a:rPr lang="vi-VN" sz="2800">
                  <a:solidFill>
                    <a:prstClr val="white"/>
                  </a:solidFill>
                  <a:latin typeface="Cambria" panose="02040503050406030204" pitchFamily="18" charset="0"/>
                  <a:ea typeface="Cambria" panose="02040503050406030204" pitchFamily="18" charset="0"/>
                </a:rPr>
                <a:t>Sai</a:t>
              </a:r>
              <a:endParaRPr lang="en-US" sz="2800" dirty="0">
                <a:solidFill>
                  <a:prstClr val="white"/>
                </a:solidFill>
                <a:latin typeface="Cambria" panose="02040503050406030204" pitchFamily="18" charset="0"/>
                <a:ea typeface="Cambria" panose="02040503050406030204" pitchFamily="18" charset="0"/>
              </a:endParaRPr>
            </a:p>
          </p:txBody>
        </p:sp>
      </p:grpSp>
      <p:pic>
        <p:nvPicPr>
          <p:cNvPr id="14" name="Am-thanh-tra-loi-dung-www_nhacchuongvui_com">
            <a:hlinkClick r:id="" action="ppaction://media"/>
            <a:extLst>
              <a:ext uri="{FF2B5EF4-FFF2-40B4-BE49-F238E27FC236}">
                <a16:creationId xmlns:a16="http://schemas.microsoft.com/office/drawing/2014/main" id="{532906F6-F95D-906C-34CA-1D325B2DCBE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06399" y="1873272"/>
            <a:ext cx="378316" cy="378316"/>
          </a:xfrm>
          <a:prstGeom prst="rect">
            <a:avLst/>
          </a:prstGeom>
        </p:spPr>
      </p:pic>
      <p:pic>
        <p:nvPicPr>
          <p:cNvPr id="15" name="Am-thanh-tra-loi-sai-www_nhacchuongvui_com">
            <a:hlinkClick r:id="" action="ppaction://media"/>
            <a:extLst>
              <a:ext uri="{FF2B5EF4-FFF2-40B4-BE49-F238E27FC236}">
                <a16:creationId xmlns:a16="http://schemas.microsoft.com/office/drawing/2014/main" id="{8D9D13E6-02E8-5412-CC10-5C3787C2CB1F}"/>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457584" y="1451816"/>
            <a:ext cx="421456" cy="421456"/>
          </a:xfrm>
          <a:prstGeom prst="rect">
            <a:avLst/>
          </a:prstGeom>
        </p:spPr>
      </p:pic>
      <p:pic>
        <p:nvPicPr>
          <p:cNvPr id="5" name="Picture 4">
            <a:extLst>
              <a:ext uri="{FF2B5EF4-FFF2-40B4-BE49-F238E27FC236}">
                <a16:creationId xmlns:a16="http://schemas.microsoft.com/office/drawing/2014/main" id="{D3BF37CB-1FFA-A27D-CB89-FDD29E434F5A}"/>
              </a:ext>
            </a:extLst>
          </p:cNvPr>
          <p:cNvPicPr>
            <a:picLocks noChangeAspect="1"/>
          </p:cNvPicPr>
          <p:nvPr/>
        </p:nvPicPr>
        <p:blipFill>
          <a:blip r:embed="rId11"/>
          <a:srcRect/>
          <a:stretch/>
        </p:blipFill>
        <p:spPr>
          <a:xfrm>
            <a:off x="8312396" y="4428435"/>
            <a:ext cx="1125793" cy="1125793"/>
          </a:xfrm>
          <a:prstGeom prst="rect">
            <a:avLst/>
          </a:prstGeom>
        </p:spPr>
      </p:pic>
    </p:spTree>
    <p:extLst>
      <p:ext uri="{BB962C8B-B14F-4D97-AF65-F5344CB8AC3E}">
        <p14:creationId xmlns:p14="http://schemas.microsoft.com/office/powerpoint/2010/main" val="745859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4"/>
                </p:tgtEl>
              </p:cMediaNode>
            </p:audio>
            <p:audio>
              <p:cMediaNode vol="80000">
                <p:cTn id="12" fill="hold" display="0">
                  <p:stCondLst>
                    <p:cond delay="indefinite"/>
                  </p:stCondLst>
                  <p:endCondLst>
                    <p:cond evt="onStopAudio" delay="0">
                      <p:tgtEl>
                        <p:sldTgt/>
                      </p:tgtEl>
                    </p:cond>
                  </p:endCondLst>
                </p:cTn>
                <p:tgtEl>
                  <p:spTgt spid="15"/>
                </p:tgtEl>
              </p:cMediaNode>
            </p:audio>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8085" fill="hold"/>
                                        <p:tgtEl>
                                          <p:spTgt spid="14"/>
                                        </p:tgtEl>
                                      </p:cBhvr>
                                    </p:cmd>
                                  </p:childTnLst>
                                </p:cTn>
                              </p:par>
                              <p:par>
                                <p:cTn id="18" presetID="2" presetClass="entr" presetSubtype="4"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1"/>
                  </p:tgtEl>
                </p:cond>
              </p:nextCondLst>
            </p:seq>
            <p:seq concurrent="1" nextAc="seek">
              <p:cTn id="22" restart="whenNotActive" fill="hold" evtFilter="cancelBubble" nodeType="interactiveSeq">
                <p:stCondLst>
                  <p:cond evt="onClick" delay="0">
                    <p:tgtEl>
                      <p:spTgt spid="8"/>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8150" fill="hold"/>
                                        <p:tgtEl>
                                          <p:spTgt spid="15"/>
                                        </p:tgtEl>
                                      </p:cBhvr>
                                    </p:cmd>
                                  </p:childTnLst>
                                </p:cTn>
                              </p:par>
                            </p:childTnLst>
                          </p:cTn>
                        </p:par>
                      </p:childTnLst>
                    </p:cTn>
                  </p:par>
                </p:childTnLst>
              </p:cTn>
              <p:nextCondLst>
                <p:cond evt="onClick" delay="0">
                  <p:tgtEl>
                    <p:spTgt spid="8"/>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DDC899-A764-7F16-CC9A-67B31952207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8493EA6-E159-DF9D-47B1-EF9AEFBDFC52}"/>
              </a:ext>
            </a:extLst>
          </p:cNvPr>
          <p:cNvPicPr>
            <a:picLocks noChangeAspect="1"/>
          </p:cNvPicPr>
          <p:nvPr/>
        </p:nvPicPr>
        <p:blipFill>
          <a:blip r:embed="rId6">
            <a:extLst>
              <a:ext uri="{28A0092B-C50C-407E-A947-70E740481C1C}">
                <a14:useLocalDpi xmlns:a14="http://schemas.microsoft.com/office/drawing/2010/main" val="0"/>
              </a:ext>
            </a:extLst>
          </a:blip>
          <a:srcRect t="8674"/>
          <a:stretch>
            <a:fillRect/>
          </a:stretch>
        </p:blipFill>
        <p:spPr>
          <a:xfrm>
            <a:off x="0" y="394855"/>
            <a:ext cx="12192000" cy="6068290"/>
          </a:xfrm>
          <a:prstGeom prst="rect">
            <a:avLst/>
          </a:prstGeom>
        </p:spPr>
      </p:pic>
      <p:sp>
        <p:nvSpPr>
          <p:cNvPr id="2" name="Freeform 6">
            <a:extLst>
              <a:ext uri="{FF2B5EF4-FFF2-40B4-BE49-F238E27FC236}">
                <a16:creationId xmlns:a16="http://schemas.microsoft.com/office/drawing/2014/main" id="{A9C7C0EE-8429-8C4D-9FFF-9D3AB08F0E7A}"/>
              </a:ext>
            </a:extLst>
          </p:cNvPr>
          <p:cNvSpPr/>
          <p:nvPr/>
        </p:nvSpPr>
        <p:spPr>
          <a:xfrm>
            <a:off x="4059110" y="785166"/>
            <a:ext cx="7808426" cy="2123769"/>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en-US" sz="1200">
              <a:solidFill>
                <a:prstClr val="black"/>
              </a:solidFill>
              <a:latin typeface="Calibri"/>
            </a:endParaRPr>
          </a:p>
        </p:txBody>
      </p:sp>
      <p:sp>
        <p:nvSpPr>
          <p:cNvPr id="4" name="TextBox 3">
            <a:extLst>
              <a:ext uri="{FF2B5EF4-FFF2-40B4-BE49-F238E27FC236}">
                <a16:creationId xmlns:a16="http://schemas.microsoft.com/office/drawing/2014/main" id="{2FDF6179-CF75-70AD-A526-2C649028CAD8}"/>
              </a:ext>
            </a:extLst>
          </p:cNvPr>
          <p:cNvSpPr txBox="1"/>
          <p:nvPr/>
        </p:nvSpPr>
        <p:spPr>
          <a:xfrm>
            <a:off x="4699820" y="1231497"/>
            <a:ext cx="6697473" cy="1231106"/>
          </a:xfrm>
          <a:prstGeom prst="rect">
            <a:avLst/>
          </a:prstGeom>
          <a:noFill/>
        </p:spPr>
        <p:txBody>
          <a:bodyPr wrap="square" lIns="0" tIns="0" rIns="0" bIns="0" rtlCol="0">
            <a:spAutoFit/>
          </a:bodyPr>
          <a:lstStyle/>
          <a:p>
            <a:pPr algn="ctr" defTabSz="609630">
              <a:defRPr/>
            </a:pPr>
            <a:r>
              <a:rPr lang="vi-VN" sz="4000" dirty="0">
                <a:solidFill>
                  <a:srgbClr val="15F4FD"/>
                </a:solidFill>
                <a:latin typeface="Cambria" panose="02040503050406030204" pitchFamily="18" charset="0"/>
                <a:ea typeface="Cambria" panose="02040503050406030204" pitchFamily="18" charset="0"/>
              </a:rPr>
              <a:t>Bóng đái là nơi chứa nước tiểu trước khi thải ra ngoài</a:t>
            </a:r>
            <a:endParaRPr lang="en-US" sz="4000" dirty="0">
              <a:solidFill>
                <a:srgbClr val="15F4FD"/>
              </a:solidFill>
              <a:latin typeface="Cambria" panose="02040503050406030204" pitchFamily="18" charset="0"/>
              <a:ea typeface="Cambria" panose="02040503050406030204" pitchFamily="18" charset="0"/>
            </a:endParaRPr>
          </a:p>
        </p:txBody>
      </p:sp>
      <p:grpSp>
        <p:nvGrpSpPr>
          <p:cNvPr id="5" name="Group 4">
            <a:extLst>
              <a:ext uri="{FF2B5EF4-FFF2-40B4-BE49-F238E27FC236}">
                <a16:creationId xmlns:a16="http://schemas.microsoft.com/office/drawing/2014/main" id="{CC0879E8-F5FB-4B1E-2DE1-43E92FBC84F8}"/>
              </a:ext>
            </a:extLst>
          </p:cNvPr>
          <p:cNvGrpSpPr/>
          <p:nvPr/>
        </p:nvGrpSpPr>
        <p:grpSpPr>
          <a:xfrm>
            <a:off x="5067313" y="4030795"/>
            <a:ext cx="2501531" cy="1223565"/>
            <a:chOff x="1152770" y="1677504"/>
            <a:chExt cx="4038600" cy="1368075"/>
          </a:xfrm>
        </p:grpSpPr>
        <p:sp>
          <p:nvSpPr>
            <p:cNvPr id="6" name="Freeform 3">
              <a:extLst>
                <a:ext uri="{FF2B5EF4-FFF2-40B4-BE49-F238E27FC236}">
                  <a16:creationId xmlns:a16="http://schemas.microsoft.com/office/drawing/2014/main" id="{A1CCF5D4-0797-A5B0-F880-5E9FEDDB1357}"/>
                </a:ext>
              </a:extLst>
            </p:cNvPr>
            <p:cNvSpPr/>
            <p:nvPr/>
          </p:nvSpPr>
          <p:spPr>
            <a:xfrm>
              <a:off x="1152770" y="1677504"/>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9"/>
              <a:stretch>
                <a:fillRect/>
              </a:stretch>
            </a:blipFill>
          </p:spPr>
          <p:txBody>
            <a:bodyPr/>
            <a:lstStyle/>
            <a:p>
              <a:pPr defTabSz="609630">
                <a:defRPr/>
              </a:pPr>
              <a:endParaRPr lang="en-US" sz="2000" dirty="0">
                <a:solidFill>
                  <a:prstClr val="black"/>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38AAB23D-2601-D02E-CBA3-62C11AFCDA17}"/>
                </a:ext>
              </a:extLst>
            </p:cNvPr>
            <p:cNvSpPr txBox="1"/>
            <p:nvPr/>
          </p:nvSpPr>
          <p:spPr>
            <a:xfrm>
              <a:off x="2353199" y="1989527"/>
              <a:ext cx="2254066" cy="585015"/>
            </a:xfrm>
            <a:prstGeom prst="rect">
              <a:avLst/>
            </a:prstGeom>
            <a:noFill/>
          </p:spPr>
          <p:txBody>
            <a:bodyPr wrap="square">
              <a:spAutoFit/>
            </a:bodyPr>
            <a:lstStyle/>
            <a:p>
              <a:pPr defTabSz="609630">
                <a:defRPr/>
              </a:pPr>
              <a:r>
                <a:rPr lang="vi-VN" sz="2800" dirty="0">
                  <a:solidFill>
                    <a:prstClr val="white"/>
                  </a:solidFill>
                  <a:latin typeface="Cambria" panose="02040503050406030204" pitchFamily="18" charset="0"/>
                  <a:ea typeface="Cambria" panose="02040503050406030204" pitchFamily="18" charset="0"/>
                </a:rPr>
                <a:t>Đúng</a:t>
              </a:r>
              <a:endParaRPr lang="en-US" sz="2800" dirty="0">
                <a:solidFill>
                  <a:prstClr val="white"/>
                </a:solidFill>
                <a:latin typeface="Cambria" panose="02040503050406030204" pitchFamily="18" charset="0"/>
                <a:ea typeface="Cambria" panose="02040503050406030204" pitchFamily="18" charset="0"/>
              </a:endParaRPr>
            </a:p>
          </p:txBody>
        </p:sp>
      </p:grpSp>
      <p:grpSp>
        <p:nvGrpSpPr>
          <p:cNvPr id="8" name="Group 7">
            <a:extLst>
              <a:ext uri="{FF2B5EF4-FFF2-40B4-BE49-F238E27FC236}">
                <a16:creationId xmlns:a16="http://schemas.microsoft.com/office/drawing/2014/main" id="{4F9B1CD7-2D61-0FC5-A451-0D38A509FAF6}"/>
              </a:ext>
            </a:extLst>
          </p:cNvPr>
          <p:cNvGrpSpPr/>
          <p:nvPr/>
        </p:nvGrpSpPr>
        <p:grpSpPr>
          <a:xfrm>
            <a:off x="9024797" y="4030795"/>
            <a:ext cx="2501531" cy="1223565"/>
            <a:chOff x="1152770" y="1677504"/>
            <a:chExt cx="4038600" cy="1368075"/>
          </a:xfrm>
        </p:grpSpPr>
        <p:sp>
          <p:nvSpPr>
            <p:cNvPr id="9" name="Freeform 3">
              <a:extLst>
                <a:ext uri="{FF2B5EF4-FFF2-40B4-BE49-F238E27FC236}">
                  <a16:creationId xmlns:a16="http://schemas.microsoft.com/office/drawing/2014/main" id="{218EC26C-ABB0-A747-883C-2AF1049E5CB3}"/>
                </a:ext>
              </a:extLst>
            </p:cNvPr>
            <p:cNvSpPr/>
            <p:nvPr/>
          </p:nvSpPr>
          <p:spPr>
            <a:xfrm>
              <a:off x="1152770" y="1677504"/>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9"/>
              <a:stretch>
                <a:fillRect/>
              </a:stretch>
            </a:blipFill>
          </p:spPr>
          <p:txBody>
            <a:bodyPr/>
            <a:lstStyle/>
            <a:p>
              <a:pPr defTabSz="609630">
                <a:defRPr/>
              </a:pPr>
              <a:endParaRPr lang="en-US" sz="2000" dirty="0">
                <a:solidFill>
                  <a:prstClr val="black"/>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D727721B-88F5-BAB9-F101-837E9FD220A7}"/>
                </a:ext>
              </a:extLst>
            </p:cNvPr>
            <p:cNvSpPr txBox="1"/>
            <p:nvPr/>
          </p:nvSpPr>
          <p:spPr>
            <a:xfrm>
              <a:off x="2728983" y="1989527"/>
              <a:ext cx="2254066" cy="585015"/>
            </a:xfrm>
            <a:prstGeom prst="rect">
              <a:avLst/>
            </a:prstGeom>
            <a:noFill/>
          </p:spPr>
          <p:txBody>
            <a:bodyPr wrap="square">
              <a:spAutoFit/>
            </a:bodyPr>
            <a:lstStyle/>
            <a:p>
              <a:pPr defTabSz="609630">
                <a:defRPr/>
              </a:pPr>
              <a:r>
                <a:rPr lang="vi-VN" sz="2800" dirty="0">
                  <a:solidFill>
                    <a:prstClr val="white"/>
                  </a:solidFill>
                  <a:latin typeface="Cambria" panose="02040503050406030204" pitchFamily="18" charset="0"/>
                  <a:ea typeface="Cambria" panose="02040503050406030204" pitchFamily="18" charset="0"/>
                </a:rPr>
                <a:t>Sai</a:t>
              </a:r>
              <a:endParaRPr lang="en-US" sz="2800" dirty="0">
                <a:solidFill>
                  <a:prstClr val="white"/>
                </a:solidFill>
                <a:latin typeface="Cambria" panose="02040503050406030204" pitchFamily="18" charset="0"/>
                <a:ea typeface="Cambria" panose="02040503050406030204" pitchFamily="18" charset="0"/>
              </a:endParaRPr>
            </a:p>
          </p:txBody>
        </p:sp>
      </p:grpSp>
      <p:pic>
        <p:nvPicPr>
          <p:cNvPr id="11" name="Am-thanh-tra-loi-dung-www_nhacchuongvui_com">
            <a:hlinkClick r:id="" action="ppaction://media"/>
            <a:extLst>
              <a:ext uri="{FF2B5EF4-FFF2-40B4-BE49-F238E27FC236}">
                <a16:creationId xmlns:a16="http://schemas.microsoft.com/office/drawing/2014/main" id="{26B656AB-31D6-23B5-F6FA-3DDC4C01598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06399" y="1873272"/>
            <a:ext cx="378316" cy="378316"/>
          </a:xfrm>
          <a:prstGeom prst="rect">
            <a:avLst/>
          </a:prstGeom>
        </p:spPr>
      </p:pic>
      <p:pic>
        <p:nvPicPr>
          <p:cNvPr id="12" name="Am-thanh-tra-loi-sai-www_nhacchuongvui_com">
            <a:hlinkClick r:id="" action="ppaction://media"/>
            <a:extLst>
              <a:ext uri="{FF2B5EF4-FFF2-40B4-BE49-F238E27FC236}">
                <a16:creationId xmlns:a16="http://schemas.microsoft.com/office/drawing/2014/main" id="{F8FA3CC7-BDDA-09CB-CFF0-56512E269CB8}"/>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457584" y="1451816"/>
            <a:ext cx="421456" cy="421456"/>
          </a:xfrm>
          <a:prstGeom prst="rect">
            <a:avLst/>
          </a:prstGeom>
        </p:spPr>
      </p:pic>
      <p:pic>
        <p:nvPicPr>
          <p:cNvPr id="13" name="Picture 12">
            <a:extLst>
              <a:ext uri="{FF2B5EF4-FFF2-40B4-BE49-F238E27FC236}">
                <a16:creationId xmlns:a16="http://schemas.microsoft.com/office/drawing/2014/main" id="{FFDE8FD5-66C7-B0EE-63B6-9CC15C96D836}"/>
              </a:ext>
            </a:extLst>
          </p:cNvPr>
          <p:cNvPicPr>
            <a:picLocks noChangeAspect="1"/>
          </p:cNvPicPr>
          <p:nvPr/>
        </p:nvPicPr>
        <p:blipFill>
          <a:blip r:embed="rId11"/>
          <a:srcRect/>
          <a:stretch/>
        </p:blipFill>
        <p:spPr>
          <a:xfrm>
            <a:off x="4667008" y="4500710"/>
            <a:ext cx="1125793" cy="1125793"/>
          </a:xfrm>
          <a:prstGeom prst="rect">
            <a:avLst/>
          </a:prstGeom>
        </p:spPr>
      </p:pic>
    </p:spTree>
    <p:extLst>
      <p:ext uri="{BB962C8B-B14F-4D97-AF65-F5344CB8AC3E}">
        <p14:creationId xmlns:p14="http://schemas.microsoft.com/office/powerpoint/2010/main" val="3026834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1"/>
                </p:tgtEl>
              </p:cMediaNode>
            </p:audio>
            <p:audio>
              <p:cMediaNode vol="80000">
                <p:cTn id="12" fill="hold" display="0">
                  <p:stCondLst>
                    <p:cond delay="indefinite"/>
                  </p:stCondLst>
                  <p:endCondLst>
                    <p:cond evt="onStopAudio" delay="0">
                      <p:tgtEl>
                        <p:sldTgt/>
                      </p:tgtEl>
                    </p:cond>
                  </p:endCondLst>
                </p:cTn>
                <p:tgtEl>
                  <p:spTgt spid="12"/>
                </p:tgtEl>
              </p:cMediaNode>
            </p:audio>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8085" fill="hold"/>
                                        <p:tgtEl>
                                          <p:spTgt spid="11"/>
                                        </p:tgtEl>
                                      </p:cBhvr>
                                    </p:cmd>
                                  </p:childTnLst>
                                </p:cTn>
                              </p:par>
                              <p:par>
                                <p:cTn id="18" presetID="2" presetClass="entr" presetSubtype="4"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5"/>
                  </p:tgtEl>
                </p:cond>
              </p:nextCondLst>
            </p:seq>
            <p:seq concurrent="1" nextAc="seek">
              <p:cTn id="22" restart="whenNotActive" fill="hold" evtFilter="cancelBubble" nodeType="interactiveSeq">
                <p:stCondLst>
                  <p:cond evt="onClick" delay="0">
                    <p:tgtEl>
                      <p:spTgt spid="8"/>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8150" fill="hold"/>
                                        <p:tgtEl>
                                          <p:spTgt spid="12"/>
                                        </p:tgtEl>
                                      </p:cBhvr>
                                    </p:cmd>
                                  </p:childTnLst>
                                </p:cTn>
                              </p:par>
                            </p:childTnLst>
                          </p:cTn>
                        </p:par>
                      </p:childTnLst>
                    </p:cTn>
                  </p:par>
                </p:childTnLst>
              </p:cTn>
              <p:nextCondLst>
                <p:cond evt="onClick" delay="0">
                  <p:tgtEl>
                    <p:spTgt spid="8"/>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1DB5263-9CA8-4B01-B087-93217F98B891}"/>
              </a:ext>
            </a:extLst>
          </p:cNvPr>
          <p:cNvGrpSpPr/>
          <p:nvPr/>
        </p:nvGrpSpPr>
        <p:grpSpPr>
          <a:xfrm>
            <a:off x="617981" y="4127022"/>
            <a:ext cx="2863524" cy="2199367"/>
            <a:chOff x="5817379" y="1082698"/>
            <a:chExt cx="2468320" cy="1941239"/>
          </a:xfrm>
          <a:effectLst>
            <a:outerShdw blurRad="50800" dist="76200" dir="4200000" sx="107000" sy="107000" algn="tl" rotWithShape="0">
              <a:prstClr val="black">
                <a:alpha val="40000"/>
              </a:prstClr>
            </a:outerShdw>
          </a:effectLst>
        </p:grpSpPr>
        <p:sp>
          <p:nvSpPr>
            <p:cNvPr id="3" name="Rectangle 2">
              <a:extLst>
                <a:ext uri="{FF2B5EF4-FFF2-40B4-BE49-F238E27FC236}">
                  <a16:creationId xmlns:a16="http://schemas.microsoft.com/office/drawing/2014/main" id="{D0E71D9D-61EF-47A9-9A3F-8D9049B5E0A7}"/>
                </a:ext>
              </a:extLst>
            </p:cNvPr>
            <p:cNvSpPr/>
            <p:nvPr/>
          </p:nvSpPr>
          <p:spPr>
            <a:xfrm>
              <a:off x="5919537" y="1219200"/>
              <a:ext cx="2261937" cy="1804737"/>
            </a:xfrm>
            <a:prstGeom prst="rect">
              <a:avLst/>
            </a:prstGeom>
            <a:solidFill>
              <a:srgbClr val="F1F1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 name="Straight Connector 3">
              <a:extLst>
                <a:ext uri="{FF2B5EF4-FFF2-40B4-BE49-F238E27FC236}">
                  <a16:creationId xmlns:a16="http://schemas.microsoft.com/office/drawing/2014/main" id="{DB0F4031-7075-4A14-B26B-6A0BAE173EC5}"/>
                </a:ext>
              </a:extLst>
            </p:cNvPr>
            <p:cNvCxnSpPr>
              <a:cxnSpLocks/>
              <a:stCxn id="3" idx="0"/>
              <a:endCxn id="3" idx="2"/>
            </p:cNvCxnSpPr>
            <p:nvPr/>
          </p:nvCxnSpPr>
          <p:spPr>
            <a:xfrm>
              <a:off x="7050506" y="1219200"/>
              <a:ext cx="0" cy="1804737"/>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8340EC8-1007-4A3B-8D78-11A077730155}"/>
                </a:ext>
              </a:extLst>
            </p:cNvPr>
            <p:cNvCxnSpPr>
              <a:cxnSpLocks/>
            </p:cNvCxnSpPr>
            <p:nvPr/>
          </p:nvCxnSpPr>
          <p:spPr>
            <a:xfrm>
              <a:off x="6448927" y="1219200"/>
              <a:ext cx="0" cy="1804737"/>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4C22C4E7-F0D5-438C-9413-6E51EA01D982}"/>
                </a:ext>
              </a:extLst>
            </p:cNvPr>
            <p:cNvSpPr/>
            <p:nvPr/>
          </p:nvSpPr>
          <p:spPr>
            <a:xfrm>
              <a:off x="5817379" y="1082698"/>
              <a:ext cx="2468320" cy="136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C149737E-DBA3-447B-9244-E7221B307E55}"/>
                </a:ext>
              </a:extLst>
            </p:cNvPr>
            <p:cNvCxnSpPr>
              <a:cxnSpLocks/>
            </p:cNvCxnSpPr>
            <p:nvPr/>
          </p:nvCxnSpPr>
          <p:spPr>
            <a:xfrm>
              <a:off x="7644064" y="1692442"/>
              <a:ext cx="0" cy="1331495"/>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805DEB6-6D27-4672-88CF-B06D7134C78E}"/>
                </a:ext>
              </a:extLst>
            </p:cNvPr>
            <p:cNvCxnSpPr>
              <a:cxnSpLocks/>
            </p:cNvCxnSpPr>
            <p:nvPr/>
          </p:nvCxnSpPr>
          <p:spPr>
            <a:xfrm>
              <a:off x="5919537" y="1219200"/>
              <a:ext cx="2261937" cy="0"/>
            </a:xfrm>
            <a:prstGeom prst="line">
              <a:avLst/>
            </a:prstGeom>
            <a:ln w="28575">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FDF4F91-495A-4C8B-8E45-810793CC3812}"/>
                </a:ext>
              </a:extLst>
            </p:cNvPr>
            <p:cNvCxnSpPr>
              <a:cxnSpLocks/>
            </p:cNvCxnSpPr>
            <p:nvPr/>
          </p:nvCxnSpPr>
          <p:spPr>
            <a:xfrm>
              <a:off x="7050506" y="1692442"/>
              <a:ext cx="1130968" cy="0"/>
            </a:xfrm>
            <a:prstGeom prst="line">
              <a:avLst/>
            </a:prstGeom>
            <a:ln w="28575">
              <a:solidFill>
                <a:srgbClr val="978A88"/>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A20DE561-B5B3-42CA-8638-77BDAF40DFF3}"/>
                </a:ext>
              </a:extLst>
            </p:cNvPr>
            <p:cNvSpPr/>
            <p:nvPr/>
          </p:nvSpPr>
          <p:spPr>
            <a:xfrm>
              <a:off x="7606366" y="1399675"/>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2848D3C4-48DF-4730-8572-17C78CE1E348}"/>
                </a:ext>
              </a:extLst>
            </p:cNvPr>
            <p:cNvSpPr/>
            <p:nvPr/>
          </p:nvSpPr>
          <p:spPr>
            <a:xfrm>
              <a:off x="6503751" y="2065423"/>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B49CF0D7-1083-4F23-AF22-408917FF28A5}"/>
                </a:ext>
              </a:extLst>
            </p:cNvPr>
            <p:cNvSpPr/>
            <p:nvPr/>
          </p:nvSpPr>
          <p:spPr>
            <a:xfrm>
              <a:off x="6348385" y="2065423"/>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C9613372-6673-458B-AA89-9B572083F935}"/>
                </a:ext>
              </a:extLst>
            </p:cNvPr>
            <p:cNvSpPr/>
            <p:nvPr/>
          </p:nvSpPr>
          <p:spPr>
            <a:xfrm>
              <a:off x="7698083" y="2245898"/>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705D816C-76DE-4BEA-A487-57E2F24E38FE}"/>
                </a:ext>
              </a:extLst>
            </p:cNvPr>
            <p:cNvSpPr/>
            <p:nvPr/>
          </p:nvSpPr>
          <p:spPr>
            <a:xfrm>
              <a:off x="7542717" y="2245898"/>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5" name="Picture 14" descr="A picture containing text, clock&#10;&#10;Description automatically generated">
            <a:extLst>
              <a:ext uri="{FF2B5EF4-FFF2-40B4-BE49-F238E27FC236}">
                <a16:creationId xmlns:a16="http://schemas.microsoft.com/office/drawing/2014/main" id="{51826B89-E365-468C-A42F-B2466ED192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27813" y="592689"/>
            <a:ext cx="1075409" cy="1074548"/>
          </a:xfrm>
          <a:prstGeom prst="rect">
            <a:avLst/>
          </a:prstGeom>
          <a:effectLst>
            <a:outerShdw blurRad="50800" dist="38100" dir="2700000" sx="105000" sy="105000" algn="tl" rotWithShape="0">
              <a:prstClr val="black">
                <a:alpha val="40000"/>
              </a:prstClr>
            </a:outerShdw>
          </a:effectLst>
        </p:spPr>
      </p:pic>
      <p:grpSp>
        <p:nvGrpSpPr>
          <p:cNvPr id="16" name="Group 15">
            <a:extLst>
              <a:ext uri="{FF2B5EF4-FFF2-40B4-BE49-F238E27FC236}">
                <a16:creationId xmlns:a16="http://schemas.microsoft.com/office/drawing/2014/main" id="{76DE5E97-377D-48AF-8C2A-8F8A1F51275E}"/>
              </a:ext>
            </a:extLst>
          </p:cNvPr>
          <p:cNvGrpSpPr/>
          <p:nvPr/>
        </p:nvGrpSpPr>
        <p:grpSpPr>
          <a:xfrm>
            <a:off x="5295478" y="481756"/>
            <a:ext cx="3654556" cy="1487902"/>
            <a:chOff x="5919537" y="1219200"/>
            <a:chExt cx="2261937" cy="1804737"/>
          </a:xfrm>
          <a:effectLst>
            <a:outerShdw blurRad="50800" dist="38100" algn="l" rotWithShape="0">
              <a:prstClr val="black">
                <a:alpha val="40000"/>
              </a:prstClr>
            </a:outerShdw>
          </a:effectLst>
        </p:grpSpPr>
        <p:sp>
          <p:nvSpPr>
            <p:cNvPr id="17" name="Rectangle 16">
              <a:extLst>
                <a:ext uri="{FF2B5EF4-FFF2-40B4-BE49-F238E27FC236}">
                  <a16:creationId xmlns:a16="http://schemas.microsoft.com/office/drawing/2014/main" id="{68F8A4F3-06E7-4E9B-94AF-2425DEC59520}"/>
                </a:ext>
              </a:extLst>
            </p:cNvPr>
            <p:cNvSpPr/>
            <p:nvPr/>
          </p:nvSpPr>
          <p:spPr>
            <a:xfrm>
              <a:off x="5919537" y="1219200"/>
              <a:ext cx="2261937" cy="1804737"/>
            </a:xfrm>
            <a:prstGeom prst="rect">
              <a:avLst/>
            </a:prstGeom>
            <a:solidFill>
              <a:schemeClr val="bg1"/>
            </a:solidFill>
            <a:ln w="38100">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C7FEDFC9-2CCB-4F7D-BE8C-E8EEDF94E777}"/>
                </a:ext>
              </a:extLst>
            </p:cNvPr>
            <p:cNvCxnSpPr>
              <a:cxnSpLocks/>
              <a:stCxn id="17" idx="0"/>
              <a:endCxn id="17" idx="2"/>
            </p:cNvCxnSpPr>
            <p:nvPr/>
          </p:nvCxnSpPr>
          <p:spPr>
            <a:xfrm>
              <a:off x="7050506" y="1219200"/>
              <a:ext cx="0" cy="1804737"/>
            </a:xfrm>
            <a:prstGeom prst="line">
              <a:avLst/>
            </a:prstGeom>
            <a:ln w="19050">
              <a:solidFill>
                <a:srgbClr val="948585"/>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5D14339-5A8D-4516-B4CD-BA35D0C614C4}"/>
                </a:ext>
              </a:extLst>
            </p:cNvPr>
            <p:cNvCxnSpPr>
              <a:cxnSpLocks/>
            </p:cNvCxnSpPr>
            <p:nvPr/>
          </p:nvCxnSpPr>
          <p:spPr>
            <a:xfrm>
              <a:off x="6448927" y="1219200"/>
              <a:ext cx="0" cy="1804737"/>
            </a:xfrm>
            <a:prstGeom prst="line">
              <a:avLst/>
            </a:prstGeom>
            <a:ln w="19050">
              <a:solidFill>
                <a:srgbClr val="948585"/>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7B6E734-66E1-45D8-8D24-233966817F10}"/>
                </a:ext>
              </a:extLst>
            </p:cNvPr>
            <p:cNvCxnSpPr>
              <a:cxnSpLocks/>
            </p:cNvCxnSpPr>
            <p:nvPr/>
          </p:nvCxnSpPr>
          <p:spPr>
            <a:xfrm>
              <a:off x="7635752" y="1219200"/>
              <a:ext cx="0" cy="1804737"/>
            </a:xfrm>
            <a:prstGeom prst="line">
              <a:avLst/>
            </a:prstGeom>
            <a:ln w="19050">
              <a:solidFill>
                <a:srgbClr val="948585"/>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35FFAE01-C7D1-4E36-9BCF-1EBACF753EF3}"/>
                </a:ext>
              </a:extLst>
            </p:cNvPr>
            <p:cNvSpPr/>
            <p:nvPr/>
          </p:nvSpPr>
          <p:spPr>
            <a:xfrm>
              <a:off x="6503751" y="2065423"/>
              <a:ext cx="45719" cy="112292"/>
            </a:xfrm>
            <a:prstGeom prst="ellipse">
              <a:avLst/>
            </a:prstGeom>
            <a:solidFill>
              <a:srgbClr val="978A88"/>
            </a:solidFill>
            <a:ln>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9FA96506-11A0-4FF8-908B-EDE14AD927F6}"/>
                </a:ext>
              </a:extLst>
            </p:cNvPr>
            <p:cNvSpPr/>
            <p:nvPr/>
          </p:nvSpPr>
          <p:spPr>
            <a:xfrm>
              <a:off x="6348385" y="2065423"/>
              <a:ext cx="45719" cy="112292"/>
            </a:xfrm>
            <a:prstGeom prst="ellipse">
              <a:avLst/>
            </a:prstGeom>
            <a:solidFill>
              <a:srgbClr val="978A88"/>
            </a:solidFill>
            <a:ln>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032439E0-92E4-48FB-A841-BAE29AA84369}"/>
                </a:ext>
              </a:extLst>
            </p:cNvPr>
            <p:cNvSpPr/>
            <p:nvPr/>
          </p:nvSpPr>
          <p:spPr>
            <a:xfrm>
              <a:off x="7694441" y="2065423"/>
              <a:ext cx="45719" cy="112292"/>
            </a:xfrm>
            <a:prstGeom prst="ellipse">
              <a:avLst/>
            </a:prstGeom>
            <a:solidFill>
              <a:srgbClr val="978A88"/>
            </a:solidFill>
            <a:ln>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8B704D1D-D207-4424-921D-FA46437BD315}"/>
                </a:ext>
              </a:extLst>
            </p:cNvPr>
            <p:cNvSpPr/>
            <p:nvPr/>
          </p:nvSpPr>
          <p:spPr>
            <a:xfrm>
              <a:off x="7539075" y="2065423"/>
              <a:ext cx="45719" cy="112292"/>
            </a:xfrm>
            <a:prstGeom prst="ellipse">
              <a:avLst/>
            </a:prstGeom>
            <a:solidFill>
              <a:srgbClr val="978A88"/>
            </a:solidFill>
            <a:ln>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5" name="Picture 24">
            <a:extLst>
              <a:ext uri="{FF2B5EF4-FFF2-40B4-BE49-F238E27FC236}">
                <a16:creationId xmlns:a16="http://schemas.microsoft.com/office/drawing/2014/main" id="{8B41B095-6BDC-DEDD-73B3-600E9A08E5E3}"/>
              </a:ext>
            </a:extLst>
          </p:cNvPr>
          <p:cNvPicPr>
            <a:picLocks noChangeAspect="1"/>
          </p:cNvPicPr>
          <p:nvPr/>
        </p:nvPicPr>
        <p:blipFill>
          <a:blip r:embed="rId3"/>
          <a:stretch>
            <a:fillRect/>
          </a:stretch>
        </p:blipFill>
        <p:spPr>
          <a:xfrm>
            <a:off x="3907882" y="1718084"/>
            <a:ext cx="6736664" cy="4804064"/>
          </a:xfrm>
          <a:prstGeom prst="rect">
            <a:avLst/>
          </a:prstGeom>
        </p:spPr>
      </p:pic>
    </p:spTree>
    <p:extLst>
      <p:ext uri="{BB962C8B-B14F-4D97-AF65-F5344CB8AC3E}">
        <p14:creationId xmlns:p14="http://schemas.microsoft.com/office/powerpoint/2010/main" val="22796744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E1604A0-388D-4669-8120-2CB102510C07}"/>
              </a:ext>
            </a:extLst>
          </p:cNvPr>
          <p:cNvGrpSpPr/>
          <p:nvPr/>
        </p:nvGrpSpPr>
        <p:grpSpPr>
          <a:xfrm>
            <a:off x="-34413" y="842116"/>
            <a:ext cx="13807833" cy="6236018"/>
            <a:chOff x="-34413" y="842115"/>
            <a:chExt cx="13807833" cy="6236018"/>
          </a:xfrm>
        </p:grpSpPr>
        <p:sp>
          <p:nvSpPr>
            <p:cNvPr id="14" name="Rectangle 13">
              <a:extLst>
                <a:ext uri="{FF2B5EF4-FFF2-40B4-BE49-F238E27FC236}">
                  <a16:creationId xmlns:a16="http://schemas.microsoft.com/office/drawing/2014/main" id="{8B66258C-53E6-4BB8-A57A-45F2129868E6}"/>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9B167EC-669C-433C-81F2-DB88FB637D65}"/>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DDDB9930-A140-43FB-BE26-9944C63A8FE1}"/>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a:solidFill>
                  <a:prstClr val="white"/>
                </a:solidFill>
                <a:latin typeface="Calibri" panose="020F0502020204030204"/>
              </a:endParaRPr>
            </a:p>
          </p:txBody>
        </p:sp>
        <p:grpSp>
          <p:nvGrpSpPr>
            <p:cNvPr id="17" name="Group 16">
              <a:extLst>
                <a:ext uri="{FF2B5EF4-FFF2-40B4-BE49-F238E27FC236}">
                  <a16:creationId xmlns:a16="http://schemas.microsoft.com/office/drawing/2014/main" id="{A9563BA3-E61F-45DD-9011-6E93ACBFE4E3}"/>
                </a:ext>
              </a:extLst>
            </p:cNvPr>
            <p:cNvGrpSpPr/>
            <p:nvPr/>
          </p:nvGrpSpPr>
          <p:grpSpPr>
            <a:xfrm>
              <a:off x="0" y="5666207"/>
              <a:ext cx="13773420" cy="1411926"/>
              <a:chOff x="0" y="5666207"/>
              <a:chExt cx="13773420" cy="1411926"/>
            </a:xfrm>
          </p:grpSpPr>
          <p:sp>
            <p:nvSpPr>
              <p:cNvPr id="18" name="Rectangle 17">
                <a:extLst>
                  <a:ext uri="{FF2B5EF4-FFF2-40B4-BE49-F238E27FC236}">
                    <a16:creationId xmlns:a16="http://schemas.microsoft.com/office/drawing/2014/main" id="{30ECB906-6F1F-4482-B6CE-B88AAEF480D7}"/>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a:solidFill>
                    <a:prstClr val="white"/>
                  </a:solidFill>
                  <a:latin typeface="Calibri" panose="020F0502020204030204"/>
                </a:endParaRPr>
              </a:p>
            </p:txBody>
          </p:sp>
          <p:sp>
            <p:nvSpPr>
              <p:cNvPr id="19" name="Freeform: Shape 18">
                <a:extLst>
                  <a:ext uri="{FF2B5EF4-FFF2-40B4-BE49-F238E27FC236}">
                    <a16:creationId xmlns:a16="http://schemas.microsoft.com/office/drawing/2014/main" id="{8B64ED08-D054-49B3-9617-2A0A6401FDB1}"/>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99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a:solidFill>
                    <a:prstClr val="white"/>
                  </a:solidFill>
                  <a:latin typeface="Calibri" panose="020F0502020204030204"/>
                </a:endParaRPr>
              </a:p>
            </p:txBody>
          </p:sp>
        </p:grpSp>
      </p:grpSp>
      <p:grpSp>
        <p:nvGrpSpPr>
          <p:cNvPr id="1030" name="Group 1029">
            <a:extLst>
              <a:ext uri="{FF2B5EF4-FFF2-40B4-BE49-F238E27FC236}">
                <a16:creationId xmlns:a16="http://schemas.microsoft.com/office/drawing/2014/main" id="{0BEE11DF-922E-2FDE-F918-7858BD840819}"/>
              </a:ext>
            </a:extLst>
          </p:cNvPr>
          <p:cNvGrpSpPr/>
          <p:nvPr/>
        </p:nvGrpSpPr>
        <p:grpSpPr>
          <a:xfrm>
            <a:off x="2941916" y="404022"/>
            <a:ext cx="9093200" cy="3454063"/>
            <a:chOff x="908519" y="1977998"/>
            <a:chExt cx="7907056" cy="1717384"/>
          </a:xfrm>
        </p:grpSpPr>
        <p:grpSp>
          <p:nvGrpSpPr>
            <p:cNvPr id="1031" name="Group 1030">
              <a:extLst>
                <a:ext uri="{FF2B5EF4-FFF2-40B4-BE49-F238E27FC236}">
                  <a16:creationId xmlns:a16="http://schemas.microsoft.com/office/drawing/2014/main" id="{BDB7E58E-EA81-28E4-E418-F7AF4FE20456}"/>
                </a:ext>
              </a:extLst>
            </p:cNvPr>
            <p:cNvGrpSpPr/>
            <p:nvPr/>
          </p:nvGrpSpPr>
          <p:grpSpPr>
            <a:xfrm>
              <a:off x="908519" y="1977998"/>
              <a:ext cx="7907056" cy="1717384"/>
              <a:chOff x="4536486" y="-2629723"/>
              <a:chExt cx="7907056" cy="2066118"/>
            </a:xfrm>
          </p:grpSpPr>
          <p:sp>
            <p:nvSpPr>
              <p:cNvPr id="1033" name="Rectangle: Rounded Corners 1032">
                <a:extLst>
                  <a:ext uri="{FF2B5EF4-FFF2-40B4-BE49-F238E27FC236}">
                    <a16:creationId xmlns:a16="http://schemas.microsoft.com/office/drawing/2014/main" id="{6C7A9569-A6ED-CF1A-FB43-86FC6CA848B7}"/>
                  </a:ext>
                </a:extLst>
              </p:cNvPr>
              <p:cNvSpPr/>
              <p:nvPr/>
            </p:nvSpPr>
            <p:spPr>
              <a:xfrm>
                <a:off x="4536486" y="-2629723"/>
                <a:ext cx="7907056" cy="2066118"/>
              </a:xfrm>
              <a:prstGeom prst="roundRect">
                <a:avLst/>
              </a:prstGeom>
              <a:solidFill>
                <a:srgbClr val="9ADC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panose="020F0502020204030204"/>
                </a:endParaRPr>
              </a:p>
            </p:txBody>
          </p:sp>
          <p:sp>
            <p:nvSpPr>
              <p:cNvPr id="1034" name="Rectangle: Rounded Corners 1033">
                <a:extLst>
                  <a:ext uri="{FF2B5EF4-FFF2-40B4-BE49-F238E27FC236}">
                    <a16:creationId xmlns:a16="http://schemas.microsoft.com/office/drawing/2014/main" id="{0BD1253A-E2F2-06C1-D06A-980861398043}"/>
                  </a:ext>
                </a:extLst>
              </p:cNvPr>
              <p:cNvSpPr/>
              <p:nvPr/>
            </p:nvSpPr>
            <p:spPr>
              <a:xfrm>
                <a:off x="4670527" y="-2431793"/>
                <a:ext cx="7589520" cy="1670258"/>
              </a:xfrm>
              <a:prstGeom prst="roundRect">
                <a:avLst/>
              </a:prstGeom>
              <a:solidFill>
                <a:schemeClr val="bg1"/>
              </a:solidFill>
              <a:ln w="76200">
                <a:solidFill>
                  <a:srgbClr val="0DA9FF"/>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panose="020F0502020204030204"/>
                </a:endParaRPr>
              </a:p>
            </p:txBody>
          </p:sp>
        </p:grpSp>
        <p:sp>
          <p:nvSpPr>
            <p:cNvPr id="1032" name="TextBox 1031">
              <a:extLst>
                <a:ext uri="{FF2B5EF4-FFF2-40B4-BE49-F238E27FC236}">
                  <a16:creationId xmlns:a16="http://schemas.microsoft.com/office/drawing/2014/main" id="{CB778374-2C54-F16D-1C77-A4E6ADEC2B76}"/>
                </a:ext>
              </a:extLst>
            </p:cNvPr>
            <p:cNvSpPr txBox="1"/>
            <p:nvPr/>
          </p:nvSpPr>
          <p:spPr>
            <a:xfrm>
              <a:off x="1383542" y="2379056"/>
              <a:ext cx="6957009" cy="729181"/>
            </a:xfrm>
            <a:prstGeom prst="rect">
              <a:avLst/>
            </a:prstGeom>
            <a:noFill/>
          </p:spPr>
          <p:txBody>
            <a:bodyPr wrap="square" rtlCol="0">
              <a:spAutoFit/>
            </a:bodyPr>
            <a:lstStyle/>
            <a:p>
              <a:pPr algn="ctr" defTabSz="609630">
                <a:lnSpc>
                  <a:spcPct val="115000"/>
                </a:lnSpc>
                <a:spcAft>
                  <a:spcPts val="667"/>
                </a:spcAft>
              </a:pPr>
              <a:r>
                <a:rPr lang="vi-VN" sz="4000" dirty="0">
                  <a:solidFill>
                    <a:prstClr val="black"/>
                  </a:solidFill>
                  <a:latin typeface="Calibri" panose="020F0502020204030204" pitchFamily="34" charset="0"/>
                  <a:ea typeface="Calibri" panose="020F0502020204030204" pitchFamily="34" charset="0"/>
                  <a:cs typeface="Calibri" panose="020F0502020204030204" pitchFamily="34" charset="0"/>
                </a:rPr>
                <a:t>Hàng ngày ngoài ăn 3 bữa chính các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em</a:t>
              </a:r>
              <a:r>
                <a:rPr lang="vi-VN" sz="4000" dirty="0">
                  <a:solidFill>
                    <a:prstClr val="black"/>
                  </a:solidFill>
                  <a:latin typeface="Calibri" panose="020F0502020204030204" pitchFamily="34" charset="0"/>
                  <a:ea typeface="Calibri" panose="020F0502020204030204" pitchFamily="34" charset="0"/>
                  <a:cs typeface="Calibri" panose="020F0502020204030204" pitchFamily="34" charset="0"/>
                </a:rPr>
                <a:t> còn ăn hay uống nước gì không?</a:t>
              </a:r>
              <a:endPar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1047" name="Group 1046">
            <a:extLst>
              <a:ext uri="{FF2B5EF4-FFF2-40B4-BE49-F238E27FC236}">
                <a16:creationId xmlns:a16="http://schemas.microsoft.com/office/drawing/2014/main" id="{3A947BBD-492C-FDFB-C375-5CFA9AC6F956}"/>
              </a:ext>
            </a:extLst>
          </p:cNvPr>
          <p:cNvGrpSpPr/>
          <p:nvPr/>
        </p:nvGrpSpPr>
        <p:grpSpPr>
          <a:xfrm>
            <a:off x="101600" y="1905001"/>
            <a:ext cx="3506158" cy="5094827"/>
            <a:chOff x="8001000" y="2644759"/>
            <a:chExt cx="5259237" cy="7642241"/>
          </a:xfrm>
        </p:grpSpPr>
        <p:pic>
          <p:nvPicPr>
            <p:cNvPr id="1041" name="Picture 1040" descr="A cartoon of a person&#10;&#10;Description automatically generated">
              <a:extLst>
                <a:ext uri="{FF2B5EF4-FFF2-40B4-BE49-F238E27FC236}">
                  <a16:creationId xmlns:a16="http://schemas.microsoft.com/office/drawing/2014/main" id="{6D2BD280-215A-FD60-EF54-6D6D0BD8E4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01000" y="2644759"/>
              <a:ext cx="5259237" cy="7642241"/>
            </a:xfrm>
            <a:prstGeom prst="rect">
              <a:avLst/>
            </a:prstGeom>
          </p:spPr>
        </p:pic>
        <p:pic>
          <p:nvPicPr>
            <p:cNvPr id="1046" name="Picture 1045" descr="A red lips with black background&#10;&#10;Description automatically generated">
              <a:extLst>
                <a:ext uri="{FF2B5EF4-FFF2-40B4-BE49-F238E27FC236}">
                  <a16:creationId xmlns:a16="http://schemas.microsoft.com/office/drawing/2014/main" id="{F7CBAC9B-2F0D-EB58-C3A6-D39DCE328C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8400" y="6362700"/>
              <a:ext cx="800100" cy="800100"/>
            </a:xfrm>
            <a:prstGeom prst="rect">
              <a:avLst/>
            </a:prstGeom>
          </p:spPr>
        </p:pic>
      </p:grpSp>
      <p:pic>
        <p:nvPicPr>
          <p:cNvPr id="4" name="Picture 3" descr="A picture containing doll, toy, several&#10;&#10;Description automatically generated">
            <a:extLst>
              <a:ext uri="{FF2B5EF4-FFF2-40B4-BE49-F238E27FC236}">
                <a16:creationId xmlns:a16="http://schemas.microsoft.com/office/drawing/2014/main" id="{93B4A189-1FDF-C392-0C7B-79B42B78777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7789"/>
          <a:stretch/>
        </p:blipFill>
        <p:spPr>
          <a:xfrm>
            <a:off x="7121408" y="3784600"/>
            <a:ext cx="5070593" cy="2947341"/>
          </a:xfrm>
          <a:prstGeom prst="rect">
            <a:avLst/>
          </a:prstGeom>
        </p:spPr>
      </p:pic>
    </p:spTree>
    <p:extLst>
      <p:ext uri="{BB962C8B-B14F-4D97-AF65-F5344CB8AC3E}">
        <p14:creationId xmlns:p14="http://schemas.microsoft.com/office/powerpoint/2010/main" val="318730681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5000" fill="hold" nodeType="withEffect">
                                  <p:stCondLst>
                                    <p:cond delay="0"/>
                                  </p:stCondLst>
                                  <p:childTnLst>
                                    <p:animRot by="120000">
                                      <p:cBhvr>
                                        <p:cTn id="6" dur="200" fill="hold">
                                          <p:stCondLst>
                                            <p:cond delay="0"/>
                                          </p:stCondLst>
                                        </p:cTn>
                                        <p:tgtEl>
                                          <p:spTgt spid="1047"/>
                                        </p:tgtEl>
                                        <p:attrNameLst>
                                          <p:attrName>r</p:attrName>
                                        </p:attrNameLst>
                                      </p:cBhvr>
                                    </p:animRot>
                                    <p:animRot by="-240000">
                                      <p:cBhvr>
                                        <p:cTn id="7" dur="400" fill="hold">
                                          <p:stCondLst>
                                            <p:cond delay="400"/>
                                          </p:stCondLst>
                                        </p:cTn>
                                        <p:tgtEl>
                                          <p:spTgt spid="1047"/>
                                        </p:tgtEl>
                                        <p:attrNameLst>
                                          <p:attrName>r</p:attrName>
                                        </p:attrNameLst>
                                      </p:cBhvr>
                                    </p:animRot>
                                    <p:animRot by="240000">
                                      <p:cBhvr>
                                        <p:cTn id="8" dur="400" fill="hold">
                                          <p:stCondLst>
                                            <p:cond delay="800"/>
                                          </p:stCondLst>
                                        </p:cTn>
                                        <p:tgtEl>
                                          <p:spTgt spid="1047"/>
                                        </p:tgtEl>
                                        <p:attrNameLst>
                                          <p:attrName>r</p:attrName>
                                        </p:attrNameLst>
                                      </p:cBhvr>
                                    </p:animRot>
                                    <p:animRot by="-240000">
                                      <p:cBhvr>
                                        <p:cTn id="9" dur="400" fill="hold">
                                          <p:stCondLst>
                                            <p:cond delay="1200"/>
                                          </p:stCondLst>
                                        </p:cTn>
                                        <p:tgtEl>
                                          <p:spTgt spid="1047"/>
                                        </p:tgtEl>
                                        <p:attrNameLst>
                                          <p:attrName>r</p:attrName>
                                        </p:attrNameLst>
                                      </p:cBhvr>
                                    </p:animRot>
                                    <p:animRot by="120000">
                                      <p:cBhvr>
                                        <p:cTn id="10" dur="400" fill="hold">
                                          <p:stCondLst>
                                            <p:cond delay="1600"/>
                                          </p:stCondLst>
                                        </p:cTn>
                                        <p:tgtEl>
                                          <p:spTgt spid="10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barn(inVertical)">
                                      <p:cBhvr>
                                        <p:cTn id="15"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925786" y="2407992"/>
            <a:ext cx="6096000" cy="2123658"/>
          </a:xfrm>
          <a:prstGeom prst="rect">
            <a:avLst/>
          </a:prstGeom>
        </p:spPr>
        <p:txBody>
          <a:bodyPr>
            <a:spAutoFit/>
          </a:bodyPr>
          <a:lstStyle/>
          <a:p>
            <a:r>
              <a:rPr lang="en-US" sz="4400" dirty="0">
                <a:solidFill>
                  <a:prstClr val="black"/>
                </a:solidFill>
                <a:latin typeface="Times New Roman" panose="02020603050405020304" pitchFamily="18" charset="0"/>
                <a:ea typeface="+mj-ea"/>
                <a:cs typeface="Times New Roman" panose="02020603050405020304" pitchFamily="18" charset="0"/>
              </a:rPr>
              <a:t>BÀI 25: TÌM HIỂU CƠ QUAN BÀI TIẾT NƯỚC TIỂU (TIẾT 1)</a:t>
            </a:r>
            <a:endParaRPr lang="en-US" dirty="0"/>
          </a:p>
        </p:txBody>
      </p:sp>
    </p:spTree>
    <p:extLst>
      <p:ext uri="{BB962C8B-B14F-4D97-AF65-F5344CB8AC3E}">
        <p14:creationId xmlns:p14="http://schemas.microsoft.com/office/powerpoint/2010/main" val="18909547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31E33FC-865D-438B-9D83-0EAF618E1586}"/>
              </a:ext>
            </a:extLst>
          </p:cNvPr>
          <p:cNvGrpSpPr/>
          <p:nvPr/>
        </p:nvGrpSpPr>
        <p:grpSpPr>
          <a:xfrm>
            <a:off x="194205" y="1054575"/>
            <a:ext cx="10113578" cy="3516629"/>
            <a:chOff x="2066036" y="-96935"/>
            <a:chExt cx="7059007" cy="2352490"/>
          </a:xfrm>
        </p:grpSpPr>
        <p:sp>
          <p:nvSpPr>
            <p:cNvPr id="10" name="Rectangle: Rounded Corners 9">
              <a:extLst>
                <a:ext uri="{FF2B5EF4-FFF2-40B4-BE49-F238E27FC236}">
                  <a16:creationId xmlns:a16="http://schemas.microsoft.com/office/drawing/2014/main" id="{0A0A6916-D9C7-4688-A822-6066751F93CE}"/>
                </a:ext>
              </a:extLst>
            </p:cNvPr>
            <p:cNvSpPr/>
            <p:nvPr/>
          </p:nvSpPr>
          <p:spPr>
            <a:xfrm>
              <a:off x="3535867" y="371890"/>
              <a:ext cx="5589176" cy="887121"/>
            </a:xfrm>
            <a:custGeom>
              <a:avLst/>
              <a:gdLst>
                <a:gd name="csX0" fmla="*/ 0 w 5589176"/>
                <a:gd name="csY0" fmla="*/ 147856 h 887121"/>
                <a:gd name="csX1" fmla="*/ 147856 w 5589176"/>
                <a:gd name="csY1" fmla="*/ 0 h 887121"/>
                <a:gd name="csX2" fmla="*/ 650735 w 5589176"/>
                <a:gd name="csY2" fmla="*/ 0 h 887121"/>
                <a:gd name="csX3" fmla="*/ 1206549 w 5589176"/>
                <a:gd name="csY3" fmla="*/ 0 h 887121"/>
                <a:gd name="csX4" fmla="*/ 1815297 w 5589176"/>
                <a:gd name="csY4" fmla="*/ 0 h 887121"/>
                <a:gd name="csX5" fmla="*/ 2371111 w 5589176"/>
                <a:gd name="csY5" fmla="*/ 0 h 887121"/>
                <a:gd name="csX6" fmla="*/ 3138663 w 5589176"/>
                <a:gd name="csY6" fmla="*/ 0 h 887121"/>
                <a:gd name="csX7" fmla="*/ 3906215 w 5589176"/>
                <a:gd name="csY7" fmla="*/ 0 h 887121"/>
                <a:gd name="csX8" fmla="*/ 4514964 w 5589176"/>
                <a:gd name="csY8" fmla="*/ 0 h 887121"/>
                <a:gd name="csX9" fmla="*/ 5441320 w 5589176"/>
                <a:gd name="csY9" fmla="*/ 0 h 887121"/>
                <a:gd name="csX10" fmla="*/ 5589176 w 5589176"/>
                <a:gd name="csY10" fmla="*/ 147856 h 887121"/>
                <a:gd name="csX11" fmla="*/ 5589176 w 5589176"/>
                <a:gd name="csY11" fmla="*/ 739265 h 887121"/>
                <a:gd name="csX12" fmla="*/ 5441320 w 5589176"/>
                <a:gd name="csY12" fmla="*/ 887121 h 887121"/>
                <a:gd name="csX13" fmla="*/ 4938441 w 5589176"/>
                <a:gd name="csY13" fmla="*/ 887121 h 887121"/>
                <a:gd name="csX14" fmla="*/ 4329693 w 5589176"/>
                <a:gd name="csY14" fmla="*/ 887121 h 887121"/>
                <a:gd name="csX15" fmla="*/ 3615075 w 5589176"/>
                <a:gd name="csY15" fmla="*/ 887121 h 887121"/>
                <a:gd name="csX16" fmla="*/ 2900457 w 5589176"/>
                <a:gd name="csY16" fmla="*/ 887121 h 887121"/>
                <a:gd name="csX17" fmla="*/ 2132905 w 5589176"/>
                <a:gd name="csY17" fmla="*/ 887121 h 887121"/>
                <a:gd name="csX18" fmla="*/ 1471222 w 5589176"/>
                <a:gd name="csY18" fmla="*/ 887121 h 887121"/>
                <a:gd name="csX19" fmla="*/ 756604 w 5589176"/>
                <a:gd name="csY19" fmla="*/ 887121 h 887121"/>
                <a:gd name="csX20" fmla="*/ 147856 w 5589176"/>
                <a:gd name="csY20" fmla="*/ 887121 h 887121"/>
                <a:gd name="csX21" fmla="*/ 0 w 5589176"/>
                <a:gd name="csY21" fmla="*/ 739265 h 887121"/>
                <a:gd name="csX22" fmla="*/ 0 w 5589176"/>
                <a:gd name="csY22" fmla="*/ 147856 h 88712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5589176" h="887121" fill="none" extrusionOk="0">
                  <a:moveTo>
                    <a:pt x="0" y="147856"/>
                  </a:moveTo>
                  <a:cubicBezTo>
                    <a:pt x="-11309" y="75825"/>
                    <a:pt x="54475" y="-2614"/>
                    <a:pt x="147856" y="0"/>
                  </a:cubicBezTo>
                  <a:cubicBezTo>
                    <a:pt x="359346" y="-19552"/>
                    <a:pt x="505847" y="-21567"/>
                    <a:pt x="650735" y="0"/>
                  </a:cubicBezTo>
                  <a:cubicBezTo>
                    <a:pt x="795623" y="21567"/>
                    <a:pt x="1071548" y="11398"/>
                    <a:pt x="1206549" y="0"/>
                  </a:cubicBezTo>
                  <a:cubicBezTo>
                    <a:pt x="1341550" y="-11398"/>
                    <a:pt x="1627387" y="4558"/>
                    <a:pt x="1815297" y="0"/>
                  </a:cubicBezTo>
                  <a:cubicBezTo>
                    <a:pt x="2003207" y="-4558"/>
                    <a:pt x="2238886" y="4486"/>
                    <a:pt x="2371111" y="0"/>
                  </a:cubicBezTo>
                  <a:cubicBezTo>
                    <a:pt x="2503336" y="-4486"/>
                    <a:pt x="2948444" y="-13450"/>
                    <a:pt x="3138663" y="0"/>
                  </a:cubicBezTo>
                  <a:cubicBezTo>
                    <a:pt x="3328882" y="13450"/>
                    <a:pt x="3562192" y="22501"/>
                    <a:pt x="3906215" y="0"/>
                  </a:cubicBezTo>
                  <a:cubicBezTo>
                    <a:pt x="4250238" y="-22501"/>
                    <a:pt x="4369327" y="25584"/>
                    <a:pt x="4514964" y="0"/>
                  </a:cubicBezTo>
                  <a:cubicBezTo>
                    <a:pt x="4660601" y="-25584"/>
                    <a:pt x="4993022" y="1630"/>
                    <a:pt x="5441320" y="0"/>
                  </a:cubicBezTo>
                  <a:cubicBezTo>
                    <a:pt x="5533658" y="1012"/>
                    <a:pt x="5600520" y="59908"/>
                    <a:pt x="5589176" y="147856"/>
                  </a:cubicBezTo>
                  <a:cubicBezTo>
                    <a:pt x="5560898" y="421830"/>
                    <a:pt x="5607746" y="523909"/>
                    <a:pt x="5589176" y="739265"/>
                  </a:cubicBezTo>
                  <a:cubicBezTo>
                    <a:pt x="5581033" y="835068"/>
                    <a:pt x="5535171" y="878485"/>
                    <a:pt x="5441320" y="887121"/>
                  </a:cubicBezTo>
                  <a:cubicBezTo>
                    <a:pt x="5254827" y="880264"/>
                    <a:pt x="5181783" y="888505"/>
                    <a:pt x="4938441" y="887121"/>
                  </a:cubicBezTo>
                  <a:cubicBezTo>
                    <a:pt x="4695099" y="885737"/>
                    <a:pt x="4555271" y="902114"/>
                    <a:pt x="4329693" y="887121"/>
                  </a:cubicBezTo>
                  <a:cubicBezTo>
                    <a:pt x="4104115" y="872128"/>
                    <a:pt x="3845431" y="894556"/>
                    <a:pt x="3615075" y="887121"/>
                  </a:cubicBezTo>
                  <a:cubicBezTo>
                    <a:pt x="3384719" y="879686"/>
                    <a:pt x="3192079" y="873641"/>
                    <a:pt x="2900457" y="887121"/>
                  </a:cubicBezTo>
                  <a:cubicBezTo>
                    <a:pt x="2608835" y="900601"/>
                    <a:pt x="2456823" y="922792"/>
                    <a:pt x="2132905" y="887121"/>
                  </a:cubicBezTo>
                  <a:cubicBezTo>
                    <a:pt x="1808987" y="851450"/>
                    <a:pt x="1780588" y="918015"/>
                    <a:pt x="1471222" y="887121"/>
                  </a:cubicBezTo>
                  <a:cubicBezTo>
                    <a:pt x="1161856" y="856227"/>
                    <a:pt x="1059252" y="885022"/>
                    <a:pt x="756604" y="887121"/>
                  </a:cubicBezTo>
                  <a:cubicBezTo>
                    <a:pt x="453956" y="889220"/>
                    <a:pt x="353191" y="876049"/>
                    <a:pt x="147856" y="887121"/>
                  </a:cubicBezTo>
                  <a:cubicBezTo>
                    <a:pt x="69757" y="882216"/>
                    <a:pt x="-2495" y="820129"/>
                    <a:pt x="0" y="739265"/>
                  </a:cubicBezTo>
                  <a:cubicBezTo>
                    <a:pt x="-5864" y="488817"/>
                    <a:pt x="-9931" y="416403"/>
                    <a:pt x="0" y="147856"/>
                  </a:cubicBezTo>
                  <a:close/>
                </a:path>
                <a:path w="5589176" h="887121" stroke="0" extrusionOk="0">
                  <a:moveTo>
                    <a:pt x="0" y="147856"/>
                  </a:moveTo>
                  <a:cubicBezTo>
                    <a:pt x="-276" y="68225"/>
                    <a:pt x="57271" y="-10415"/>
                    <a:pt x="147856" y="0"/>
                  </a:cubicBezTo>
                  <a:cubicBezTo>
                    <a:pt x="382469" y="3386"/>
                    <a:pt x="486771" y="-5941"/>
                    <a:pt x="703670" y="0"/>
                  </a:cubicBezTo>
                  <a:cubicBezTo>
                    <a:pt x="920569" y="5941"/>
                    <a:pt x="1089726" y="-3613"/>
                    <a:pt x="1418287" y="0"/>
                  </a:cubicBezTo>
                  <a:cubicBezTo>
                    <a:pt x="1746848" y="3613"/>
                    <a:pt x="1916410" y="-97"/>
                    <a:pt x="2132905" y="0"/>
                  </a:cubicBezTo>
                  <a:cubicBezTo>
                    <a:pt x="2349400" y="97"/>
                    <a:pt x="2501056" y="-23545"/>
                    <a:pt x="2741653" y="0"/>
                  </a:cubicBezTo>
                  <a:cubicBezTo>
                    <a:pt x="2982250" y="23545"/>
                    <a:pt x="3294524" y="29569"/>
                    <a:pt x="3509206" y="0"/>
                  </a:cubicBezTo>
                  <a:cubicBezTo>
                    <a:pt x="3723888" y="-29569"/>
                    <a:pt x="3871486" y="28002"/>
                    <a:pt x="4170889" y="0"/>
                  </a:cubicBezTo>
                  <a:cubicBezTo>
                    <a:pt x="4470292" y="-28002"/>
                    <a:pt x="4883716" y="61341"/>
                    <a:pt x="5441320" y="0"/>
                  </a:cubicBezTo>
                  <a:cubicBezTo>
                    <a:pt x="5529812" y="1215"/>
                    <a:pt x="5582232" y="63509"/>
                    <a:pt x="5589176" y="147856"/>
                  </a:cubicBezTo>
                  <a:cubicBezTo>
                    <a:pt x="5583096" y="266853"/>
                    <a:pt x="5580083" y="565120"/>
                    <a:pt x="5589176" y="739265"/>
                  </a:cubicBezTo>
                  <a:cubicBezTo>
                    <a:pt x="5598165" y="817542"/>
                    <a:pt x="5508972" y="876146"/>
                    <a:pt x="5441320" y="887121"/>
                  </a:cubicBezTo>
                  <a:cubicBezTo>
                    <a:pt x="5230337" y="889260"/>
                    <a:pt x="5152827" y="866058"/>
                    <a:pt x="4938441" y="887121"/>
                  </a:cubicBezTo>
                  <a:cubicBezTo>
                    <a:pt x="4724055" y="908184"/>
                    <a:pt x="4560595" y="885203"/>
                    <a:pt x="4276758" y="887121"/>
                  </a:cubicBezTo>
                  <a:cubicBezTo>
                    <a:pt x="3992921" y="889039"/>
                    <a:pt x="3786532" y="874465"/>
                    <a:pt x="3615075" y="887121"/>
                  </a:cubicBezTo>
                  <a:cubicBezTo>
                    <a:pt x="3443618" y="899777"/>
                    <a:pt x="3236191" y="902574"/>
                    <a:pt x="3112196" y="887121"/>
                  </a:cubicBezTo>
                  <a:cubicBezTo>
                    <a:pt x="2988201" y="871668"/>
                    <a:pt x="2731805" y="912578"/>
                    <a:pt x="2450513" y="887121"/>
                  </a:cubicBezTo>
                  <a:cubicBezTo>
                    <a:pt x="2169221" y="861664"/>
                    <a:pt x="2037538" y="889117"/>
                    <a:pt x="1788830" y="887121"/>
                  </a:cubicBezTo>
                  <a:cubicBezTo>
                    <a:pt x="1540122" y="885125"/>
                    <a:pt x="1433294" y="903347"/>
                    <a:pt x="1285951" y="887121"/>
                  </a:cubicBezTo>
                  <a:cubicBezTo>
                    <a:pt x="1138608" y="870895"/>
                    <a:pt x="905501" y="877829"/>
                    <a:pt x="783072" y="887121"/>
                  </a:cubicBezTo>
                  <a:cubicBezTo>
                    <a:pt x="660643" y="896413"/>
                    <a:pt x="318481" y="884850"/>
                    <a:pt x="147856" y="887121"/>
                  </a:cubicBezTo>
                  <a:cubicBezTo>
                    <a:pt x="64746" y="890069"/>
                    <a:pt x="2192" y="820850"/>
                    <a:pt x="0" y="739265"/>
                  </a:cubicBezTo>
                  <a:cubicBezTo>
                    <a:pt x="-20813" y="444706"/>
                    <a:pt x="2046" y="289715"/>
                    <a:pt x="0" y="147856"/>
                  </a:cubicBezTo>
                  <a:close/>
                </a:path>
              </a:pathLst>
            </a:custGeom>
            <a:ln>
              <a:solidFill>
                <a:schemeClr val="tx1"/>
              </a:solidFill>
              <a:prstDash val="dashDot"/>
              <a:extLst>
                <a:ext uri="{C807C97D-BFC1-408E-A445-0C87EB9F89A2}">
                  <ask:lineSketchStyleProps xmlns:ask="http://schemas.microsoft.com/office/drawing/2018/sketchyshapes" xmlns="" sd="81527074">
                    <a:prstGeom prst="round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Chỉ và nói tên các bộ phận của cơ quan </a:t>
              </a:r>
              <a:r>
                <a:rPr lang="vi-VN" sz="3600" b="1" dirty="0">
                  <a:solidFill>
                    <a:prstClr val="black"/>
                  </a:solidFill>
                  <a:latin typeface="Calibri" panose="020F0502020204030204" pitchFamily="34" charset="0"/>
                  <a:cs typeface="Calibri" panose="020F0502020204030204" pitchFamily="34" charset="0"/>
                </a:rPr>
                <a:t>bài tiết nước tiểu trên sơ đồ, tranh ảnh</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D5F712D9-3226-4084-BCE4-8115E50A16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6036" y="-96935"/>
              <a:ext cx="2359166" cy="2352490"/>
            </a:xfrm>
            <a:prstGeom prst="rect">
              <a:avLst/>
            </a:prstGeom>
          </p:spPr>
        </p:pic>
      </p:grpSp>
      <p:grpSp>
        <p:nvGrpSpPr>
          <p:cNvPr id="12" name="Group 11">
            <a:extLst>
              <a:ext uri="{FF2B5EF4-FFF2-40B4-BE49-F238E27FC236}">
                <a16:creationId xmlns:a16="http://schemas.microsoft.com/office/drawing/2014/main" id="{015441E4-5063-4575-A7B4-FC7FFE9F475A}"/>
              </a:ext>
            </a:extLst>
          </p:cNvPr>
          <p:cNvGrpSpPr/>
          <p:nvPr/>
        </p:nvGrpSpPr>
        <p:grpSpPr>
          <a:xfrm>
            <a:off x="654627" y="2993582"/>
            <a:ext cx="9653156" cy="2987700"/>
            <a:chOff x="2474729" y="1190605"/>
            <a:chExt cx="5801763" cy="1782781"/>
          </a:xfrm>
        </p:grpSpPr>
        <p:sp>
          <p:nvSpPr>
            <p:cNvPr id="13" name="Rectangle: Rounded Corners 12">
              <a:extLst>
                <a:ext uri="{FF2B5EF4-FFF2-40B4-BE49-F238E27FC236}">
                  <a16:creationId xmlns:a16="http://schemas.microsoft.com/office/drawing/2014/main" id="{70FABB11-A462-406C-B7A1-D634C874FE37}"/>
                </a:ext>
              </a:extLst>
            </p:cNvPr>
            <p:cNvSpPr/>
            <p:nvPr/>
          </p:nvSpPr>
          <p:spPr>
            <a:xfrm>
              <a:off x="3477846" y="1544776"/>
              <a:ext cx="4798646" cy="1428610"/>
            </a:xfrm>
            <a:custGeom>
              <a:avLst/>
              <a:gdLst>
                <a:gd name="csX0" fmla="*/ 0 w 4798646"/>
                <a:gd name="csY0" fmla="*/ 238106 h 1428610"/>
                <a:gd name="csX1" fmla="*/ 238106 w 4798646"/>
                <a:gd name="csY1" fmla="*/ 0 h 1428610"/>
                <a:gd name="csX2" fmla="*/ 725924 w 4798646"/>
                <a:gd name="csY2" fmla="*/ 0 h 1428610"/>
                <a:gd name="csX3" fmla="*/ 1256965 w 4798646"/>
                <a:gd name="csY3" fmla="*/ 0 h 1428610"/>
                <a:gd name="csX4" fmla="*/ 1831232 w 4798646"/>
                <a:gd name="csY4" fmla="*/ 0 h 1428610"/>
                <a:gd name="csX5" fmla="*/ 2362274 w 4798646"/>
                <a:gd name="csY5" fmla="*/ 0 h 1428610"/>
                <a:gd name="csX6" fmla="*/ 3066213 w 4798646"/>
                <a:gd name="csY6" fmla="*/ 0 h 1428610"/>
                <a:gd name="csX7" fmla="*/ 3770152 w 4798646"/>
                <a:gd name="csY7" fmla="*/ 0 h 1428610"/>
                <a:gd name="csX8" fmla="*/ 4560540 w 4798646"/>
                <a:gd name="csY8" fmla="*/ 0 h 1428610"/>
                <a:gd name="csX9" fmla="*/ 4798646 w 4798646"/>
                <a:gd name="csY9" fmla="*/ 238106 h 1428610"/>
                <a:gd name="csX10" fmla="*/ 4798646 w 4798646"/>
                <a:gd name="csY10" fmla="*/ 685733 h 1428610"/>
                <a:gd name="csX11" fmla="*/ 4798646 w 4798646"/>
                <a:gd name="csY11" fmla="*/ 1190504 h 1428610"/>
                <a:gd name="csX12" fmla="*/ 4560540 w 4798646"/>
                <a:gd name="csY12" fmla="*/ 1428610 h 1428610"/>
                <a:gd name="csX13" fmla="*/ 4072722 w 4798646"/>
                <a:gd name="csY13" fmla="*/ 1428610 h 1428610"/>
                <a:gd name="csX14" fmla="*/ 3498456 w 4798646"/>
                <a:gd name="csY14" fmla="*/ 1428610 h 1428610"/>
                <a:gd name="csX15" fmla="*/ 2837741 w 4798646"/>
                <a:gd name="csY15" fmla="*/ 1428610 h 1428610"/>
                <a:gd name="csX16" fmla="*/ 2177026 w 4798646"/>
                <a:gd name="csY16" fmla="*/ 1428610 h 1428610"/>
                <a:gd name="csX17" fmla="*/ 1473087 w 4798646"/>
                <a:gd name="csY17" fmla="*/ 1428610 h 1428610"/>
                <a:gd name="csX18" fmla="*/ 855597 w 4798646"/>
                <a:gd name="csY18" fmla="*/ 1428610 h 1428610"/>
                <a:gd name="csX19" fmla="*/ 238106 w 4798646"/>
                <a:gd name="csY19" fmla="*/ 1428610 h 1428610"/>
                <a:gd name="csX20" fmla="*/ 0 w 4798646"/>
                <a:gd name="csY20" fmla="*/ 1190504 h 1428610"/>
                <a:gd name="csX21" fmla="*/ 0 w 4798646"/>
                <a:gd name="csY21" fmla="*/ 714305 h 1428610"/>
                <a:gd name="csX22" fmla="*/ 0 w 4798646"/>
                <a:gd name="csY22" fmla="*/ 238106 h 142861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4798646" h="1428610" fill="none" extrusionOk="0">
                  <a:moveTo>
                    <a:pt x="0" y="238106"/>
                  </a:moveTo>
                  <a:cubicBezTo>
                    <a:pt x="-17591" y="121580"/>
                    <a:pt x="81916" y="-5505"/>
                    <a:pt x="238106" y="0"/>
                  </a:cubicBezTo>
                  <a:cubicBezTo>
                    <a:pt x="388114" y="-19526"/>
                    <a:pt x="494185" y="21373"/>
                    <a:pt x="725924" y="0"/>
                  </a:cubicBezTo>
                  <a:cubicBezTo>
                    <a:pt x="957663" y="-21373"/>
                    <a:pt x="1131301" y="-348"/>
                    <a:pt x="1256965" y="0"/>
                  </a:cubicBezTo>
                  <a:cubicBezTo>
                    <a:pt x="1382629" y="348"/>
                    <a:pt x="1629683" y="-18684"/>
                    <a:pt x="1831232" y="0"/>
                  </a:cubicBezTo>
                  <a:cubicBezTo>
                    <a:pt x="2032781" y="18684"/>
                    <a:pt x="2137410" y="20543"/>
                    <a:pt x="2362274" y="0"/>
                  </a:cubicBezTo>
                  <a:cubicBezTo>
                    <a:pt x="2587138" y="-20543"/>
                    <a:pt x="2753780" y="-30726"/>
                    <a:pt x="3066213" y="0"/>
                  </a:cubicBezTo>
                  <a:cubicBezTo>
                    <a:pt x="3378646" y="30726"/>
                    <a:pt x="3537698" y="5870"/>
                    <a:pt x="3770152" y="0"/>
                  </a:cubicBezTo>
                  <a:cubicBezTo>
                    <a:pt x="4002606" y="-5870"/>
                    <a:pt x="4249924" y="9881"/>
                    <a:pt x="4560540" y="0"/>
                  </a:cubicBezTo>
                  <a:cubicBezTo>
                    <a:pt x="4701342" y="-29383"/>
                    <a:pt x="4796616" y="110504"/>
                    <a:pt x="4798646" y="238106"/>
                  </a:cubicBezTo>
                  <a:cubicBezTo>
                    <a:pt x="4783246" y="391775"/>
                    <a:pt x="4818705" y="520703"/>
                    <a:pt x="4798646" y="685733"/>
                  </a:cubicBezTo>
                  <a:cubicBezTo>
                    <a:pt x="4778587" y="850763"/>
                    <a:pt x="4789525" y="938435"/>
                    <a:pt x="4798646" y="1190504"/>
                  </a:cubicBezTo>
                  <a:cubicBezTo>
                    <a:pt x="4782353" y="1350307"/>
                    <a:pt x="4705440" y="1419120"/>
                    <a:pt x="4560540" y="1428610"/>
                  </a:cubicBezTo>
                  <a:cubicBezTo>
                    <a:pt x="4420545" y="1439260"/>
                    <a:pt x="4188499" y="1413987"/>
                    <a:pt x="4072722" y="1428610"/>
                  </a:cubicBezTo>
                  <a:cubicBezTo>
                    <a:pt x="3956945" y="1443233"/>
                    <a:pt x="3773977" y="1438334"/>
                    <a:pt x="3498456" y="1428610"/>
                  </a:cubicBezTo>
                  <a:cubicBezTo>
                    <a:pt x="3222935" y="1418886"/>
                    <a:pt x="3117399" y="1442834"/>
                    <a:pt x="2837741" y="1428610"/>
                  </a:cubicBezTo>
                  <a:cubicBezTo>
                    <a:pt x="2558084" y="1414386"/>
                    <a:pt x="2360909" y="1451888"/>
                    <a:pt x="2177026" y="1428610"/>
                  </a:cubicBezTo>
                  <a:cubicBezTo>
                    <a:pt x="1993144" y="1405332"/>
                    <a:pt x="1802881" y="1457196"/>
                    <a:pt x="1473087" y="1428610"/>
                  </a:cubicBezTo>
                  <a:cubicBezTo>
                    <a:pt x="1143293" y="1400024"/>
                    <a:pt x="1079310" y="1406457"/>
                    <a:pt x="855597" y="1428610"/>
                  </a:cubicBezTo>
                  <a:cubicBezTo>
                    <a:pt x="631884" y="1450764"/>
                    <a:pt x="394000" y="1454162"/>
                    <a:pt x="238106" y="1428610"/>
                  </a:cubicBezTo>
                  <a:cubicBezTo>
                    <a:pt x="87593" y="1412144"/>
                    <a:pt x="-2278" y="1328716"/>
                    <a:pt x="0" y="1190504"/>
                  </a:cubicBezTo>
                  <a:cubicBezTo>
                    <a:pt x="-3418" y="1037183"/>
                    <a:pt x="-985" y="830428"/>
                    <a:pt x="0" y="714305"/>
                  </a:cubicBezTo>
                  <a:cubicBezTo>
                    <a:pt x="985" y="598182"/>
                    <a:pt x="22739" y="336425"/>
                    <a:pt x="0" y="238106"/>
                  </a:cubicBezTo>
                  <a:close/>
                </a:path>
                <a:path w="4798646" h="1428610" stroke="0" extrusionOk="0">
                  <a:moveTo>
                    <a:pt x="0" y="238106"/>
                  </a:moveTo>
                  <a:cubicBezTo>
                    <a:pt x="-2850" y="127540"/>
                    <a:pt x="90941" y="-18276"/>
                    <a:pt x="238106" y="0"/>
                  </a:cubicBezTo>
                  <a:cubicBezTo>
                    <a:pt x="443101" y="9947"/>
                    <a:pt x="509946" y="-5593"/>
                    <a:pt x="769148" y="0"/>
                  </a:cubicBezTo>
                  <a:cubicBezTo>
                    <a:pt x="1028350" y="5593"/>
                    <a:pt x="1244343" y="18084"/>
                    <a:pt x="1429863" y="0"/>
                  </a:cubicBezTo>
                  <a:cubicBezTo>
                    <a:pt x="1615383" y="-18084"/>
                    <a:pt x="1879711" y="-27254"/>
                    <a:pt x="2090578" y="0"/>
                  </a:cubicBezTo>
                  <a:cubicBezTo>
                    <a:pt x="2301445" y="27254"/>
                    <a:pt x="2408089" y="-24038"/>
                    <a:pt x="2664844" y="0"/>
                  </a:cubicBezTo>
                  <a:cubicBezTo>
                    <a:pt x="2921599" y="24038"/>
                    <a:pt x="3040426" y="-34537"/>
                    <a:pt x="3368783" y="0"/>
                  </a:cubicBezTo>
                  <a:cubicBezTo>
                    <a:pt x="3697140" y="34537"/>
                    <a:pt x="3852533" y="6168"/>
                    <a:pt x="3986274" y="0"/>
                  </a:cubicBezTo>
                  <a:cubicBezTo>
                    <a:pt x="4120015" y="-6168"/>
                    <a:pt x="4326528" y="-13993"/>
                    <a:pt x="4560540" y="0"/>
                  </a:cubicBezTo>
                  <a:cubicBezTo>
                    <a:pt x="4700264" y="1463"/>
                    <a:pt x="4774420" y="97227"/>
                    <a:pt x="4798646" y="238106"/>
                  </a:cubicBezTo>
                  <a:cubicBezTo>
                    <a:pt x="4796612" y="415321"/>
                    <a:pt x="4778275" y="545459"/>
                    <a:pt x="4798646" y="714305"/>
                  </a:cubicBezTo>
                  <a:cubicBezTo>
                    <a:pt x="4819017" y="883151"/>
                    <a:pt x="4812259" y="1088165"/>
                    <a:pt x="4798646" y="1190504"/>
                  </a:cubicBezTo>
                  <a:cubicBezTo>
                    <a:pt x="4818260" y="1304990"/>
                    <a:pt x="4664982" y="1441675"/>
                    <a:pt x="4560540" y="1428610"/>
                  </a:cubicBezTo>
                  <a:cubicBezTo>
                    <a:pt x="4279095" y="1441839"/>
                    <a:pt x="4220317" y="1404191"/>
                    <a:pt x="3986274" y="1428610"/>
                  </a:cubicBezTo>
                  <a:cubicBezTo>
                    <a:pt x="3752231" y="1453029"/>
                    <a:pt x="3575146" y="1407058"/>
                    <a:pt x="3368783" y="1428610"/>
                  </a:cubicBezTo>
                  <a:cubicBezTo>
                    <a:pt x="3162420" y="1450162"/>
                    <a:pt x="3106824" y="1447034"/>
                    <a:pt x="2880966" y="1428610"/>
                  </a:cubicBezTo>
                  <a:cubicBezTo>
                    <a:pt x="2655108" y="1410186"/>
                    <a:pt x="2437777" y="1445439"/>
                    <a:pt x="2263475" y="1428610"/>
                  </a:cubicBezTo>
                  <a:cubicBezTo>
                    <a:pt x="2089173" y="1411781"/>
                    <a:pt x="1821935" y="1401277"/>
                    <a:pt x="1645985" y="1428610"/>
                  </a:cubicBezTo>
                  <a:cubicBezTo>
                    <a:pt x="1470035" y="1455944"/>
                    <a:pt x="1397114" y="1446628"/>
                    <a:pt x="1158167" y="1428610"/>
                  </a:cubicBezTo>
                  <a:cubicBezTo>
                    <a:pt x="919220" y="1410592"/>
                    <a:pt x="645511" y="1442404"/>
                    <a:pt x="238106" y="1428610"/>
                  </a:cubicBezTo>
                  <a:cubicBezTo>
                    <a:pt x="110339" y="1427447"/>
                    <a:pt x="-7771" y="1344409"/>
                    <a:pt x="0" y="1190504"/>
                  </a:cubicBezTo>
                  <a:cubicBezTo>
                    <a:pt x="1903" y="1002037"/>
                    <a:pt x="-14463" y="894059"/>
                    <a:pt x="0" y="742877"/>
                  </a:cubicBezTo>
                  <a:cubicBezTo>
                    <a:pt x="14463" y="591695"/>
                    <a:pt x="14235" y="367534"/>
                    <a:pt x="0" y="238106"/>
                  </a:cubicBezTo>
                  <a:close/>
                </a:path>
              </a:pathLst>
            </a:custGeom>
            <a:ln>
              <a:solidFill>
                <a:schemeClr val="tx1"/>
              </a:solidFill>
              <a:prstDash val="dashDot"/>
              <a:extLst>
                <a:ext uri="{C807C97D-BFC1-408E-A445-0C87EB9F89A2}">
                  <ask:lineSketchStyleProps xmlns:ask="http://schemas.microsoft.com/office/drawing/2018/sketchyshapes" xmlns="" sd="81527074">
                    <a:prstGeom prst="round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Nhận biết được chức năng của cơ quan bài tiết nước tiểu ở mức độ đơn giản ban đầu qua hoạt động thải nước tiểu.</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4" name="Picture 13" descr="A picture containing text, vector graphics, clipart&#10;&#10;Description automatically generated">
              <a:extLst>
                <a:ext uri="{FF2B5EF4-FFF2-40B4-BE49-F238E27FC236}">
                  <a16:creationId xmlns:a16="http://schemas.microsoft.com/office/drawing/2014/main" id="{F010B9FF-B668-4202-BCF2-C5D326630D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4729" y="1190605"/>
              <a:ext cx="1420080" cy="1420080"/>
            </a:xfrm>
            <a:prstGeom prst="rect">
              <a:avLst/>
            </a:prstGeom>
          </p:spPr>
        </p:pic>
      </p:grpSp>
      <p:pic>
        <p:nvPicPr>
          <p:cNvPr id="2" name="Picture 1">
            <a:extLst>
              <a:ext uri="{FF2B5EF4-FFF2-40B4-BE49-F238E27FC236}">
                <a16:creationId xmlns:a16="http://schemas.microsoft.com/office/drawing/2014/main" id="{0268A47E-BA8D-4A44-ADDF-29AFEE49F08E}"/>
              </a:ext>
            </a:extLst>
          </p:cNvPr>
          <p:cNvPicPr>
            <a:picLocks noChangeAspect="1"/>
          </p:cNvPicPr>
          <p:nvPr/>
        </p:nvPicPr>
        <p:blipFill>
          <a:blip r:embed="rId4"/>
          <a:stretch>
            <a:fillRect/>
          </a:stretch>
        </p:blipFill>
        <p:spPr>
          <a:xfrm>
            <a:off x="2918555" y="0"/>
            <a:ext cx="6602540" cy="1457070"/>
          </a:xfrm>
          <a:prstGeom prst="rect">
            <a:avLst/>
          </a:prstGeom>
        </p:spPr>
      </p:pic>
    </p:spTree>
    <p:extLst>
      <p:ext uri="{BB962C8B-B14F-4D97-AF65-F5344CB8AC3E}">
        <p14:creationId xmlns:p14="http://schemas.microsoft.com/office/powerpoint/2010/main" val="1339147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71118" y="-1150593"/>
            <a:ext cx="7381441" cy="4963032"/>
          </a:xfrm>
          <a:custGeom>
            <a:avLst/>
            <a:gdLst/>
            <a:ahLst/>
            <a:cxnLst/>
            <a:rect l="l" t="t" r="r" b="b"/>
            <a:pathLst>
              <a:path w="11072162" h="7444548">
                <a:moveTo>
                  <a:pt x="0" y="0"/>
                </a:moveTo>
                <a:lnTo>
                  <a:pt x="11072162" y="0"/>
                </a:lnTo>
                <a:lnTo>
                  <a:pt x="11072162" y="7444548"/>
                </a:lnTo>
                <a:lnTo>
                  <a:pt x="0" y="7444548"/>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grpSp>
        <p:nvGrpSpPr>
          <p:cNvPr id="4" name="Group 4"/>
          <p:cNvGrpSpPr/>
          <p:nvPr/>
        </p:nvGrpSpPr>
        <p:grpSpPr>
          <a:xfrm>
            <a:off x="1758871" y="1336758"/>
            <a:ext cx="8667688" cy="4603875"/>
            <a:chOff x="0" y="0"/>
            <a:chExt cx="9669713" cy="5136105"/>
          </a:xfrm>
        </p:grpSpPr>
        <p:sp>
          <p:nvSpPr>
            <p:cNvPr id="5" name="Freeform 5"/>
            <p:cNvSpPr/>
            <p:nvPr/>
          </p:nvSpPr>
          <p:spPr>
            <a:xfrm>
              <a:off x="-9098" y="-6509"/>
              <a:ext cx="9684044" cy="5168158"/>
            </a:xfrm>
            <a:custGeom>
              <a:avLst/>
              <a:gdLst/>
              <a:ahLst/>
              <a:cxnLst/>
              <a:rect l="l" t="t" r="r" b="b"/>
              <a:pathLst>
                <a:path w="9684044" h="5168158">
                  <a:moveTo>
                    <a:pt x="63030" y="4574605"/>
                  </a:moveTo>
                  <a:cubicBezTo>
                    <a:pt x="63030" y="4574605"/>
                    <a:pt x="0" y="4328041"/>
                    <a:pt x="10218" y="1214762"/>
                  </a:cubicBezTo>
                  <a:cubicBezTo>
                    <a:pt x="18651" y="990971"/>
                    <a:pt x="65033" y="645332"/>
                    <a:pt x="65033" y="645332"/>
                  </a:cubicBezTo>
                  <a:cubicBezTo>
                    <a:pt x="82233" y="502466"/>
                    <a:pt x="56685" y="337866"/>
                    <a:pt x="181385" y="223925"/>
                  </a:cubicBezTo>
                  <a:cubicBezTo>
                    <a:pt x="346794" y="72788"/>
                    <a:pt x="621643" y="0"/>
                    <a:pt x="8790970" y="6965"/>
                  </a:cubicBezTo>
                  <a:cubicBezTo>
                    <a:pt x="9007719" y="16819"/>
                    <a:pt x="9212034" y="36481"/>
                    <a:pt x="9346223" y="101690"/>
                  </a:cubicBezTo>
                  <a:cubicBezTo>
                    <a:pt x="9602268" y="226120"/>
                    <a:pt x="9684044" y="459160"/>
                    <a:pt x="9678556" y="704684"/>
                  </a:cubicBezTo>
                  <a:cubicBezTo>
                    <a:pt x="9678556" y="704684"/>
                    <a:pt x="9635268" y="1013073"/>
                    <a:pt x="9642701" y="1248607"/>
                  </a:cubicBezTo>
                  <a:cubicBezTo>
                    <a:pt x="9649825" y="4316406"/>
                    <a:pt x="9656981" y="4512010"/>
                    <a:pt x="9656981" y="4512010"/>
                  </a:cubicBezTo>
                  <a:cubicBezTo>
                    <a:pt x="9640300" y="4727742"/>
                    <a:pt x="9525656" y="4938353"/>
                    <a:pt x="9328787" y="5049978"/>
                  </a:cubicBezTo>
                  <a:cubicBezTo>
                    <a:pt x="9178435" y="5135226"/>
                    <a:pt x="8980404" y="5150324"/>
                    <a:pt x="7139943" y="5139583"/>
                  </a:cubicBezTo>
                  <a:cubicBezTo>
                    <a:pt x="645952" y="5134306"/>
                    <a:pt x="384604" y="5168159"/>
                    <a:pt x="254278" y="5059001"/>
                  </a:cubicBezTo>
                  <a:cubicBezTo>
                    <a:pt x="145767" y="4968116"/>
                    <a:pt x="81795" y="4774804"/>
                    <a:pt x="63030" y="4574605"/>
                  </a:cubicBezTo>
                  <a:close/>
                </a:path>
              </a:pathLst>
            </a:custGeom>
            <a:solidFill>
              <a:srgbClr val="FFFFFF"/>
            </a:solidFill>
          </p:spPr>
          <p:txBody>
            <a:bodyPr/>
            <a:lstStyle/>
            <a:p>
              <a:pPr defTabSz="609630"/>
              <a:endParaRPr lang="en-US" sz="1200">
                <a:solidFill>
                  <a:prstClr val="black"/>
                </a:solidFill>
                <a:latin typeface="Calibri"/>
              </a:endParaRPr>
            </a:p>
          </p:txBody>
        </p:sp>
      </p:grpSp>
      <p:sp>
        <p:nvSpPr>
          <p:cNvPr id="20" name="Freeform 4">
            <a:extLst>
              <a:ext uri="{FF2B5EF4-FFF2-40B4-BE49-F238E27FC236}">
                <a16:creationId xmlns:a16="http://schemas.microsoft.com/office/drawing/2014/main" id="{04306041-6082-5959-820D-0F35A7706D6B}"/>
              </a:ext>
            </a:extLst>
          </p:cNvPr>
          <p:cNvSpPr/>
          <p:nvPr/>
        </p:nvSpPr>
        <p:spPr>
          <a:xfrm>
            <a:off x="97587" y="106147"/>
            <a:ext cx="3733800" cy="3277629"/>
          </a:xfrm>
          <a:custGeom>
            <a:avLst/>
            <a:gdLst/>
            <a:ahLst/>
            <a:cxnLst/>
            <a:rect l="l" t="t" r="r" b="b"/>
            <a:pathLst>
              <a:path w="4876800" h="4114800">
                <a:moveTo>
                  <a:pt x="0" y="0"/>
                </a:moveTo>
                <a:lnTo>
                  <a:pt x="4876800" y="0"/>
                </a:lnTo>
                <a:lnTo>
                  <a:pt x="487680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pic>
        <p:nvPicPr>
          <p:cNvPr id="23" name="Picture 22" descr="A picture containing clipart&#10;&#10;Description automatically generated">
            <a:extLst>
              <a:ext uri="{FF2B5EF4-FFF2-40B4-BE49-F238E27FC236}">
                <a16:creationId xmlns:a16="http://schemas.microsoft.com/office/drawing/2014/main" id="{A54B9B69-0EBC-2FD4-DF75-40E2928635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32157" y="2009588"/>
            <a:ext cx="3214103" cy="4275969"/>
          </a:xfrm>
          <a:prstGeom prst="rect">
            <a:avLst/>
          </a:prstGeom>
        </p:spPr>
      </p:pic>
      <p:pic>
        <p:nvPicPr>
          <p:cNvPr id="6" name="Picture 5">
            <a:extLst>
              <a:ext uri="{FF2B5EF4-FFF2-40B4-BE49-F238E27FC236}">
                <a16:creationId xmlns:a16="http://schemas.microsoft.com/office/drawing/2014/main" id="{24122A72-79D3-D123-B820-919043693E96}"/>
              </a:ext>
            </a:extLst>
          </p:cNvPr>
          <p:cNvPicPr>
            <a:picLocks noChangeAspect="1"/>
          </p:cNvPicPr>
          <p:nvPr/>
        </p:nvPicPr>
        <p:blipFill>
          <a:blip r:embed="rId7"/>
          <a:stretch>
            <a:fillRect/>
          </a:stretch>
        </p:blipFill>
        <p:spPr>
          <a:xfrm>
            <a:off x="3098800" y="2159000"/>
            <a:ext cx="6198137" cy="2174429"/>
          </a:xfrm>
          <a:prstGeom prst="rect">
            <a:avLst/>
          </a:prstGeom>
        </p:spPr>
      </p:pic>
    </p:spTree>
    <p:extLst>
      <p:ext uri="{BB962C8B-B14F-4D97-AF65-F5344CB8AC3E}">
        <p14:creationId xmlns:p14="http://schemas.microsoft.com/office/powerpoint/2010/main" val="471158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644196">
            <a:off x="7746837" y="3403203"/>
            <a:ext cx="5728383" cy="5657241"/>
          </a:xfrm>
          <a:custGeom>
            <a:avLst/>
            <a:gdLst/>
            <a:ahLst/>
            <a:cxnLst/>
            <a:rect l="l" t="t" r="r" b="b"/>
            <a:pathLst>
              <a:path w="8592574" h="8485862">
                <a:moveTo>
                  <a:pt x="0" y="0"/>
                </a:moveTo>
                <a:lnTo>
                  <a:pt x="8592573" y="0"/>
                </a:lnTo>
                <a:lnTo>
                  <a:pt x="8592573" y="8485862"/>
                </a:lnTo>
                <a:lnTo>
                  <a:pt x="0" y="8485862"/>
                </a:lnTo>
                <a:lnTo>
                  <a:pt x="0" y="0"/>
                </a:lnTo>
                <a:close/>
              </a:path>
            </a:pathLst>
          </a:custGeom>
          <a:blipFill>
            <a:blip r:embed="rId2">
              <a:alphaModFix amt="44999"/>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4644196">
            <a:off x="-2111162" y="-1763229"/>
            <a:ext cx="5728383" cy="5657241"/>
          </a:xfrm>
          <a:custGeom>
            <a:avLst/>
            <a:gdLst/>
            <a:ahLst/>
            <a:cxnLst/>
            <a:rect l="l" t="t" r="r" b="b"/>
            <a:pathLst>
              <a:path w="8592574" h="8485862">
                <a:moveTo>
                  <a:pt x="0" y="0"/>
                </a:moveTo>
                <a:lnTo>
                  <a:pt x="8592573" y="0"/>
                </a:lnTo>
                <a:lnTo>
                  <a:pt x="8592573" y="8485862"/>
                </a:lnTo>
                <a:lnTo>
                  <a:pt x="0" y="8485862"/>
                </a:lnTo>
                <a:lnTo>
                  <a:pt x="0" y="0"/>
                </a:lnTo>
                <a:close/>
              </a:path>
            </a:pathLst>
          </a:custGeom>
          <a:blipFill>
            <a:blip r:embed="rId2">
              <a:alphaModFix amt="44999"/>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grpSp>
        <p:nvGrpSpPr>
          <p:cNvPr id="24" name="Group 23">
            <a:extLst>
              <a:ext uri="{FF2B5EF4-FFF2-40B4-BE49-F238E27FC236}">
                <a16:creationId xmlns:a16="http://schemas.microsoft.com/office/drawing/2014/main" id="{C86A1D2C-B1EB-BBBD-5C63-7FE80C1ED36D}"/>
              </a:ext>
            </a:extLst>
          </p:cNvPr>
          <p:cNvGrpSpPr/>
          <p:nvPr/>
        </p:nvGrpSpPr>
        <p:grpSpPr>
          <a:xfrm>
            <a:off x="1845942" y="184918"/>
            <a:ext cx="9072657" cy="1760945"/>
            <a:chOff x="1812887" y="1977997"/>
            <a:chExt cx="6471477" cy="2641417"/>
          </a:xfrm>
        </p:grpSpPr>
        <p:grpSp>
          <p:nvGrpSpPr>
            <p:cNvPr id="25" name="Group 24">
              <a:extLst>
                <a:ext uri="{FF2B5EF4-FFF2-40B4-BE49-F238E27FC236}">
                  <a16:creationId xmlns:a16="http://schemas.microsoft.com/office/drawing/2014/main" id="{5C7B88D6-F77E-A3AC-073B-04D5D4294D3A}"/>
                </a:ext>
              </a:extLst>
            </p:cNvPr>
            <p:cNvGrpSpPr/>
            <p:nvPr/>
          </p:nvGrpSpPr>
          <p:grpSpPr>
            <a:xfrm>
              <a:off x="1812887" y="1977997"/>
              <a:ext cx="6471477" cy="2641417"/>
              <a:chOff x="5440854" y="-2629724"/>
              <a:chExt cx="6471477" cy="3177786"/>
            </a:xfrm>
          </p:grpSpPr>
          <p:sp>
            <p:nvSpPr>
              <p:cNvPr id="27" name="Rectangle: Rounded Corners 26">
                <a:extLst>
                  <a:ext uri="{FF2B5EF4-FFF2-40B4-BE49-F238E27FC236}">
                    <a16:creationId xmlns:a16="http://schemas.microsoft.com/office/drawing/2014/main" id="{0A1B1E99-88CE-ED9E-891B-789BF1AFDDB4}"/>
                  </a:ext>
                </a:extLst>
              </p:cNvPr>
              <p:cNvSpPr/>
              <p:nvPr/>
            </p:nvSpPr>
            <p:spPr>
              <a:xfrm>
                <a:off x="5440854" y="-2629724"/>
                <a:ext cx="6471477" cy="3177786"/>
              </a:xfrm>
              <a:prstGeom prst="roundRect">
                <a:avLst/>
              </a:prstGeom>
              <a:solidFill>
                <a:srgbClr val="FF85A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28" name="Rectangle: Rounded Corners 27">
                <a:extLst>
                  <a:ext uri="{FF2B5EF4-FFF2-40B4-BE49-F238E27FC236}">
                    <a16:creationId xmlns:a16="http://schemas.microsoft.com/office/drawing/2014/main" id="{D04E7759-60ED-07DB-2587-EBDA8CC43AD6}"/>
                  </a:ext>
                </a:extLst>
              </p:cNvPr>
              <p:cNvSpPr/>
              <p:nvPr/>
            </p:nvSpPr>
            <p:spPr>
              <a:xfrm>
                <a:off x="5701930" y="-2431793"/>
                <a:ext cx="5976440" cy="2780739"/>
              </a:xfrm>
              <a:prstGeom prst="roundRect">
                <a:avLst/>
              </a:prstGeom>
              <a:solidFill>
                <a:schemeClr val="bg1"/>
              </a:solidFill>
              <a:ln w="76200">
                <a:solidFill>
                  <a:srgbClr val="FF4780"/>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grpSp>
        <p:sp>
          <p:nvSpPr>
            <p:cNvPr id="26" name="TextBox 25">
              <a:extLst>
                <a:ext uri="{FF2B5EF4-FFF2-40B4-BE49-F238E27FC236}">
                  <a16:creationId xmlns:a16="http://schemas.microsoft.com/office/drawing/2014/main" id="{D2DF93EA-B854-241A-6E70-F381B96563B5}"/>
                </a:ext>
              </a:extLst>
            </p:cNvPr>
            <p:cNvSpPr txBox="1"/>
            <p:nvPr/>
          </p:nvSpPr>
          <p:spPr>
            <a:xfrm>
              <a:off x="2015646" y="2282797"/>
              <a:ext cx="6197780" cy="2169825"/>
            </a:xfrm>
            <a:prstGeom prst="rect">
              <a:avLst/>
            </a:prstGeom>
            <a:noFill/>
          </p:spPr>
          <p:txBody>
            <a:bodyPr wrap="square" rtlCol="0">
              <a:spAutoFit/>
            </a:bodyPr>
            <a:lstStyle/>
            <a:p>
              <a:pPr algn="ctr" defTabSz="609630"/>
              <a:r>
                <a:rPr lang="vi-VN" sz="4400" b="1" dirty="0">
                  <a:solidFill>
                    <a:srgbClr val="0070C0"/>
                  </a:solidFill>
                  <a:latin typeface="Arial" panose="020B0604020202020204" pitchFamily="34" charset="0"/>
                </a:rPr>
                <a:t>Hoạt động 1: Khám phá  về cơ quan bài tiết nước tiểu.</a:t>
              </a:r>
            </a:p>
          </p:txBody>
        </p:sp>
      </p:grpSp>
      <p:sp>
        <p:nvSpPr>
          <p:cNvPr id="29" name="Freeform 3">
            <a:extLst>
              <a:ext uri="{FF2B5EF4-FFF2-40B4-BE49-F238E27FC236}">
                <a16:creationId xmlns:a16="http://schemas.microsoft.com/office/drawing/2014/main" id="{3843BC56-28A1-AE41-A023-B60F81997494}"/>
              </a:ext>
            </a:extLst>
          </p:cNvPr>
          <p:cNvSpPr/>
          <p:nvPr/>
        </p:nvSpPr>
        <p:spPr>
          <a:xfrm>
            <a:off x="711200" y="3530600"/>
            <a:ext cx="3352800" cy="2997200"/>
          </a:xfrm>
          <a:custGeom>
            <a:avLst/>
            <a:gdLst/>
            <a:ahLst/>
            <a:cxnLst/>
            <a:rect l="l" t="t" r="r" b="b"/>
            <a:pathLst>
              <a:path w="4527978" h="4114800">
                <a:moveTo>
                  <a:pt x="0" y="0"/>
                </a:moveTo>
                <a:lnTo>
                  <a:pt x="4527978" y="0"/>
                </a:lnTo>
                <a:lnTo>
                  <a:pt x="4527978"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10915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D3EE1-0190-E5A3-7C73-FDC2B7D05442}"/>
            </a:ext>
          </a:extLst>
        </p:cNvPr>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18999E2A-BA36-0BC9-B559-91716A30BE72}"/>
              </a:ext>
            </a:extLst>
          </p:cNvPr>
          <p:cNvSpPr/>
          <p:nvPr/>
        </p:nvSpPr>
        <p:spPr>
          <a:xfrm>
            <a:off x="331076" y="185057"/>
            <a:ext cx="11616677" cy="656258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6E70AB3-90FB-39D5-BC8E-76A7F49A5C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2310" y="205153"/>
            <a:ext cx="6516945" cy="6516945"/>
          </a:xfrm>
          <a:prstGeom prst="rect">
            <a:avLst/>
          </a:prstGeom>
        </p:spPr>
      </p:pic>
      <p:sp>
        <p:nvSpPr>
          <p:cNvPr id="6" name="Rectangle: Rounded Corners 5">
            <a:extLst>
              <a:ext uri="{FF2B5EF4-FFF2-40B4-BE49-F238E27FC236}">
                <a16:creationId xmlns:a16="http://schemas.microsoft.com/office/drawing/2014/main" id="{3DB6D94C-6F7E-4232-F75C-3B261F410D45}"/>
              </a:ext>
            </a:extLst>
          </p:cNvPr>
          <p:cNvSpPr/>
          <p:nvPr/>
        </p:nvSpPr>
        <p:spPr>
          <a:xfrm>
            <a:off x="2602524" y="3429000"/>
            <a:ext cx="1607734" cy="100734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t>Thận</a:t>
            </a:r>
            <a:endParaRPr lang="en-US" sz="3200" b="1" dirty="0"/>
          </a:p>
        </p:txBody>
      </p:sp>
      <p:cxnSp>
        <p:nvCxnSpPr>
          <p:cNvPr id="8" name="Straight Connector 7">
            <a:extLst>
              <a:ext uri="{FF2B5EF4-FFF2-40B4-BE49-F238E27FC236}">
                <a16:creationId xmlns:a16="http://schemas.microsoft.com/office/drawing/2014/main" id="{47FCF91A-5CBB-5B06-33FC-1F698F681AFA}"/>
              </a:ext>
            </a:extLst>
          </p:cNvPr>
          <p:cNvCxnSpPr>
            <a:cxnSpLocks/>
            <a:stCxn id="6" idx="3"/>
          </p:cNvCxnSpPr>
          <p:nvPr/>
        </p:nvCxnSpPr>
        <p:spPr>
          <a:xfrm>
            <a:off x="4210258" y="3932674"/>
            <a:ext cx="1286189" cy="162029"/>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FD52F982-FAAD-8AAC-7E20-CB25A0005E79}"/>
              </a:ext>
            </a:extLst>
          </p:cNvPr>
          <p:cNvCxnSpPr>
            <a:cxnSpLocks/>
          </p:cNvCxnSpPr>
          <p:nvPr/>
        </p:nvCxnSpPr>
        <p:spPr>
          <a:xfrm>
            <a:off x="5496448" y="4089679"/>
            <a:ext cx="0" cy="45720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28E5A9AA-081C-573D-6F29-78D62A2ABC81}"/>
              </a:ext>
            </a:extLst>
          </p:cNvPr>
          <p:cNvCxnSpPr>
            <a:cxnSpLocks/>
          </p:cNvCxnSpPr>
          <p:nvPr/>
        </p:nvCxnSpPr>
        <p:spPr>
          <a:xfrm>
            <a:off x="5496448" y="4089679"/>
            <a:ext cx="1108670" cy="633046"/>
          </a:xfrm>
          <a:prstGeom prst="line">
            <a:avLst/>
          </a:prstGeom>
        </p:spPr>
        <p:style>
          <a:lnRef idx="1">
            <a:schemeClr val="dk1"/>
          </a:lnRef>
          <a:fillRef idx="0">
            <a:schemeClr val="dk1"/>
          </a:fillRef>
          <a:effectRef idx="0">
            <a:schemeClr val="dk1"/>
          </a:effectRef>
          <a:fontRef idx="minor">
            <a:schemeClr val="tx1"/>
          </a:fontRef>
        </p:style>
      </p:cxnSp>
      <p:sp>
        <p:nvSpPr>
          <p:cNvPr id="18" name="Rectangle: Rounded Corners 17">
            <a:extLst>
              <a:ext uri="{FF2B5EF4-FFF2-40B4-BE49-F238E27FC236}">
                <a16:creationId xmlns:a16="http://schemas.microsoft.com/office/drawing/2014/main" id="{5A50DD55-AF39-7F64-E529-7F55177A45CA}"/>
              </a:ext>
            </a:extLst>
          </p:cNvPr>
          <p:cNvSpPr/>
          <p:nvPr/>
        </p:nvSpPr>
        <p:spPr>
          <a:xfrm>
            <a:off x="2321169" y="5129684"/>
            <a:ext cx="1866057" cy="100734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t>Bóng đái</a:t>
            </a:r>
            <a:endParaRPr lang="en-US" sz="2800" b="1" dirty="0"/>
          </a:p>
        </p:txBody>
      </p:sp>
      <p:cxnSp>
        <p:nvCxnSpPr>
          <p:cNvPr id="20" name="Straight Connector 19">
            <a:extLst>
              <a:ext uri="{FF2B5EF4-FFF2-40B4-BE49-F238E27FC236}">
                <a16:creationId xmlns:a16="http://schemas.microsoft.com/office/drawing/2014/main" id="{7CE40423-30BB-F8E2-6219-988418FC4E07}"/>
              </a:ext>
            </a:extLst>
          </p:cNvPr>
          <p:cNvCxnSpPr>
            <a:cxnSpLocks/>
            <a:stCxn id="18" idx="3"/>
          </p:cNvCxnSpPr>
          <p:nvPr/>
        </p:nvCxnSpPr>
        <p:spPr>
          <a:xfrm>
            <a:off x="4187226" y="5633358"/>
            <a:ext cx="1600625" cy="253873"/>
          </a:xfrm>
          <a:prstGeom prst="line">
            <a:avLst/>
          </a:prstGeom>
        </p:spPr>
        <p:style>
          <a:lnRef idx="1">
            <a:schemeClr val="dk1"/>
          </a:lnRef>
          <a:fillRef idx="0">
            <a:schemeClr val="dk1"/>
          </a:fillRef>
          <a:effectRef idx="0">
            <a:schemeClr val="dk1"/>
          </a:effectRef>
          <a:fontRef idx="minor">
            <a:schemeClr val="tx1"/>
          </a:fontRef>
        </p:style>
      </p:cxnSp>
      <p:sp>
        <p:nvSpPr>
          <p:cNvPr id="24" name="Rectangle: Rounded Corners 23">
            <a:extLst>
              <a:ext uri="{FF2B5EF4-FFF2-40B4-BE49-F238E27FC236}">
                <a16:creationId xmlns:a16="http://schemas.microsoft.com/office/drawing/2014/main" id="{E53B4308-93CC-B734-F954-E1558D765E7E}"/>
              </a:ext>
            </a:extLst>
          </p:cNvPr>
          <p:cNvSpPr/>
          <p:nvPr/>
        </p:nvSpPr>
        <p:spPr>
          <a:xfrm>
            <a:off x="7666043" y="4216967"/>
            <a:ext cx="1905319" cy="104251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t>Ống dẫn nước tiểu</a:t>
            </a:r>
            <a:endParaRPr lang="en-US" sz="2400" b="1" dirty="0"/>
          </a:p>
        </p:txBody>
      </p:sp>
      <p:cxnSp>
        <p:nvCxnSpPr>
          <p:cNvPr id="27" name="Straight Connector 26">
            <a:extLst>
              <a:ext uri="{FF2B5EF4-FFF2-40B4-BE49-F238E27FC236}">
                <a16:creationId xmlns:a16="http://schemas.microsoft.com/office/drawing/2014/main" id="{756F46DA-FD44-A86F-D3BB-37615786F725}"/>
              </a:ext>
            </a:extLst>
          </p:cNvPr>
          <p:cNvCxnSpPr>
            <a:cxnSpLocks/>
            <a:stCxn id="24" idx="1"/>
          </p:cNvCxnSpPr>
          <p:nvPr/>
        </p:nvCxnSpPr>
        <p:spPr>
          <a:xfrm flipH="1">
            <a:off x="6484537" y="4738225"/>
            <a:ext cx="1181506" cy="456772"/>
          </a:xfrm>
          <a:prstGeom prst="line">
            <a:avLst/>
          </a:prstGeom>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030DD797-2DDA-9C9A-42BF-D55750B876B4}"/>
              </a:ext>
            </a:extLst>
          </p:cNvPr>
          <p:cNvCxnSpPr>
            <a:cxnSpLocks/>
          </p:cNvCxnSpPr>
          <p:nvPr/>
        </p:nvCxnSpPr>
        <p:spPr>
          <a:xfrm flipH="1">
            <a:off x="5697415" y="5194997"/>
            <a:ext cx="787122" cy="263770"/>
          </a:xfrm>
          <a:prstGeom prst="line">
            <a:avLst/>
          </a:prstGeom>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0DFEF5A3-E2A6-B556-DB61-76E459C56527}"/>
              </a:ext>
            </a:extLst>
          </p:cNvPr>
          <p:cNvCxnSpPr>
            <a:cxnSpLocks/>
          </p:cNvCxnSpPr>
          <p:nvPr/>
        </p:nvCxnSpPr>
        <p:spPr>
          <a:xfrm flipH="1">
            <a:off x="6340510" y="5194997"/>
            <a:ext cx="144027" cy="263770"/>
          </a:xfrm>
          <a:prstGeom prst="line">
            <a:avLst/>
          </a:prstGeom>
        </p:spPr>
        <p:style>
          <a:lnRef idx="1">
            <a:schemeClr val="dk1"/>
          </a:lnRef>
          <a:fillRef idx="0">
            <a:schemeClr val="dk1"/>
          </a:fillRef>
          <a:effectRef idx="0">
            <a:schemeClr val="dk1"/>
          </a:effectRef>
          <a:fontRef idx="minor">
            <a:schemeClr val="tx1"/>
          </a:fontRef>
        </p:style>
      </p:cxnSp>
      <p:sp>
        <p:nvSpPr>
          <p:cNvPr id="40" name="Rectangle: Rounded Corners 39">
            <a:extLst>
              <a:ext uri="{FF2B5EF4-FFF2-40B4-BE49-F238E27FC236}">
                <a16:creationId xmlns:a16="http://schemas.microsoft.com/office/drawing/2014/main" id="{403F60A1-6580-57BE-DE4B-089745AF95D9}"/>
              </a:ext>
            </a:extLst>
          </p:cNvPr>
          <p:cNvSpPr/>
          <p:nvPr/>
        </p:nvSpPr>
        <p:spPr>
          <a:xfrm>
            <a:off x="7646047" y="5383557"/>
            <a:ext cx="1663208" cy="100734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t>Ống đái</a:t>
            </a:r>
            <a:endParaRPr lang="en-US" sz="2800" b="1" dirty="0"/>
          </a:p>
        </p:txBody>
      </p:sp>
      <p:cxnSp>
        <p:nvCxnSpPr>
          <p:cNvPr id="42" name="Straight Connector 41">
            <a:extLst>
              <a:ext uri="{FF2B5EF4-FFF2-40B4-BE49-F238E27FC236}">
                <a16:creationId xmlns:a16="http://schemas.microsoft.com/office/drawing/2014/main" id="{79E30218-B88D-66C2-FAE1-88B218F2BB36}"/>
              </a:ext>
            </a:extLst>
          </p:cNvPr>
          <p:cNvCxnSpPr/>
          <p:nvPr/>
        </p:nvCxnSpPr>
        <p:spPr>
          <a:xfrm>
            <a:off x="7686988" y="6137031"/>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1B983C3-9090-C3B2-5F5F-1B79E2020174}"/>
              </a:ext>
            </a:extLst>
          </p:cNvPr>
          <p:cNvCxnSpPr>
            <a:cxnSpLocks/>
            <a:stCxn id="40" idx="1"/>
          </p:cNvCxnSpPr>
          <p:nvPr/>
        </p:nvCxnSpPr>
        <p:spPr>
          <a:xfrm flipH="1">
            <a:off x="5998866" y="5887231"/>
            <a:ext cx="1647181" cy="221063"/>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7760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1000"/>
                                        <p:tgtEl>
                                          <p:spTgt spid="24"/>
                                        </p:tgtEl>
                                      </p:cBhvr>
                                    </p:animEffect>
                                    <p:anim calcmode="lin" valueType="num">
                                      <p:cBhvr>
                                        <p:cTn id="14" dur="1000" fill="hold"/>
                                        <p:tgtEl>
                                          <p:spTgt spid="24"/>
                                        </p:tgtEl>
                                        <p:attrNameLst>
                                          <p:attrName>ppt_x</p:attrName>
                                        </p:attrNameLst>
                                      </p:cBhvr>
                                      <p:tavLst>
                                        <p:tav tm="0">
                                          <p:val>
                                            <p:strVal val="#ppt_x"/>
                                          </p:val>
                                        </p:tav>
                                        <p:tav tm="100000">
                                          <p:val>
                                            <p:strVal val="#ppt_x"/>
                                          </p:val>
                                        </p:tav>
                                      </p:tavLst>
                                    </p:anim>
                                    <p:anim calcmode="lin" valueType="num">
                                      <p:cBhvr>
                                        <p:cTn id="1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1000"/>
                                        <p:tgtEl>
                                          <p:spTgt spid="18"/>
                                        </p:tgtEl>
                                      </p:cBhvr>
                                    </p:animEffect>
                                    <p:anim calcmode="lin" valueType="num">
                                      <p:cBhvr>
                                        <p:cTn id="21" dur="1000" fill="hold"/>
                                        <p:tgtEl>
                                          <p:spTgt spid="18"/>
                                        </p:tgtEl>
                                        <p:attrNameLst>
                                          <p:attrName>ppt_x</p:attrName>
                                        </p:attrNameLst>
                                      </p:cBhvr>
                                      <p:tavLst>
                                        <p:tav tm="0">
                                          <p:val>
                                            <p:strVal val="#ppt_x"/>
                                          </p:val>
                                        </p:tav>
                                        <p:tav tm="100000">
                                          <p:val>
                                            <p:strVal val="#ppt_x"/>
                                          </p:val>
                                        </p:tav>
                                      </p:tavLst>
                                    </p:anim>
                                    <p:anim calcmode="lin" valueType="num">
                                      <p:cBhvr>
                                        <p:cTn id="2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1000"/>
                                        <p:tgtEl>
                                          <p:spTgt spid="40"/>
                                        </p:tgtEl>
                                      </p:cBhvr>
                                    </p:animEffect>
                                    <p:anim calcmode="lin" valueType="num">
                                      <p:cBhvr>
                                        <p:cTn id="28" dur="1000" fill="hold"/>
                                        <p:tgtEl>
                                          <p:spTgt spid="40"/>
                                        </p:tgtEl>
                                        <p:attrNameLst>
                                          <p:attrName>ppt_x</p:attrName>
                                        </p:attrNameLst>
                                      </p:cBhvr>
                                      <p:tavLst>
                                        <p:tav tm="0">
                                          <p:val>
                                            <p:strVal val="#ppt_x"/>
                                          </p:val>
                                        </p:tav>
                                        <p:tav tm="100000">
                                          <p:val>
                                            <p:strVal val="#ppt_x"/>
                                          </p:val>
                                        </p:tav>
                                      </p:tavLst>
                                    </p:anim>
                                    <p:anim calcmode="lin" valueType="num">
                                      <p:cBhvr>
                                        <p:cTn id="2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 grpId="0" animBg="1"/>
      <p:bldP spid="24" grpId="0" animBg="1"/>
      <p:bldP spid="4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C126C0D-440F-4FF6-9EED-685B79E39FD2}"/>
              </a:ext>
            </a:extLst>
          </p:cNvPr>
          <p:cNvSpPr/>
          <p:nvPr/>
        </p:nvSpPr>
        <p:spPr>
          <a:xfrm>
            <a:off x="0" y="-221738"/>
            <a:ext cx="12359147" cy="72518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1164190E-4326-4F9A-BD63-50B6FFC6D324}"/>
              </a:ext>
            </a:extLst>
          </p:cNvPr>
          <p:cNvSpPr/>
          <p:nvPr/>
        </p:nvSpPr>
        <p:spPr>
          <a:xfrm>
            <a:off x="634379" y="773772"/>
            <a:ext cx="10682064" cy="453590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vi-VN" sz="5400" b="1" i="1" dirty="0">
                <a:ln w="0"/>
                <a:solidFill>
                  <a:schemeClr val="tx1"/>
                </a:solidFill>
                <a:latin typeface="Cambria" panose="02040503050406030204" pitchFamily="18" charset="0"/>
                <a:ea typeface="Cambria" panose="02040503050406030204" pitchFamily="18" charset="0"/>
                <a:cs typeface="Arial" panose="020B0604020202020204" pitchFamily="34" charset="0"/>
              </a:rPr>
              <a:t>Cơ quan bài tiết nước tiểu gồm: Thận (thận trái và thận phải), ống dẫn nước tiểu, bóng đái và ống đái. Thận nằm ở vùng thắt lưng, hai bên cột sống</a:t>
            </a:r>
            <a:endParaRPr kumimoji="0" lang="en-US" sz="5400" b="1" i="1" u="none" strike="noStrike" kern="1200" normalizeH="0" baseline="0" noProof="0" dirty="0">
              <a:ln w="0"/>
              <a:solidFill>
                <a:schemeClr val="tx1"/>
              </a:solidFill>
              <a:uLnTx/>
              <a:uFillTx/>
              <a:latin typeface="Cambria" panose="02040503050406030204" pitchFamily="18" charset="0"/>
              <a:ea typeface="Cambria" panose="02040503050406030204" pitchFamily="18" charset="0"/>
              <a:cs typeface="Arial" panose="020B0604020202020204" pitchFamily="34" charset="0"/>
            </a:endParaRPr>
          </a:p>
        </p:txBody>
      </p:sp>
      <p:pic>
        <p:nvPicPr>
          <p:cNvPr id="11" name="Picture 2">
            <a:extLst>
              <a:ext uri="{FF2B5EF4-FFF2-40B4-BE49-F238E27FC236}">
                <a16:creationId xmlns:a16="http://schemas.microsoft.com/office/drawing/2014/main" id="{61A60E70-6BF3-45B6-BC5C-4C49E3FAE76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6794" y="1667437"/>
            <a:ext cx="495171" cy="49517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FD382F3-1ADC-424A-8355-C312F7188B8A}"/>
              </a:ext>
            </a:extLst>
          </p:cNvPr>
          <p:cNvSpPr txBox="1"/>
          <p:nvPr/>
        </p:nvSpPr>
        <p:spPr>
          <a:xfrm>
            <a:off x="1004623" y="-236498"/>
            <a:ext cx="10096500" cy="1107996"/>
          </a:xfrm>
          <a:prstGeom prst="rect">
            <a:avLst/>
          </a:prstGeom>
          <a:noFill/>
        </p:spPr>
        <p:txBody>
          <a:bodyPr wrap="square" rtlCol="0">
            <a:spAutoFit/>
          </a:bodyPr>
          <a:lstStyle/>
          <a:p>
            <a:pPr algn="ctr"/>
            <a:r>
              <a:rPr lang="vi-VN" sz="66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Kết luận:</a:t>
            </a:r>
            <a:endParaRPr lang="en-US" sz="66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895656932"/>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TotalTime>
  <Words>407</Words>
  <Application>Microsoft Office PowerPoint</Application>
  <PresentationFormat>Widescreen</PresentationFormat>
  <Paragraphs>44</Paragraphs>
  <Slides>23</Slides>
  <Notes>1</Notes>
  <HiddenSlides>0</HiddenSlides>
  <MMClips>11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Aptos</vt:lpstr>
      <vt:lpstr>Arial</vt:lpstr>
      <vt:lpstr>Calibri</vt:lpstr>
      <vt:lpstr>Calibri Light</vt:lpstr>
      <vt:lpstr>Cambria</vt:lpstr>
      <vt:lpstr>等线</vt:lpstr>
      <vt:lpstr>Pattaya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dell</cp:lastModifiedBy>
  <cp:revision>3</cp:revision>
  <dcterms:created xsi:type="dcterms:W3CDTF">2026-04-09T14:14:27Z</dcterms:created>
  <dcterms:modified xsi:type="dcterms:W3CDTF">2026-04-09T15:40:49Z</dcterms:modified>
</cp:coreProperties>
</file>