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0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1" r:id="rId37"/>
    <p:sldId id="313" r:id="rId38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40"/>
    </p:embeddedFont>
    <p:embeddedFont>
      <p:font typeface="Britannic Bold" panose="020B0903060703020204" pitchFamily="34" charset="0"/>
      <p:regular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oper Black" panose="0208090404030B0204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7"/>
    <a:srgbClr val="FFFFCC"/>
    <a:srgbClr val="C0EEE4"/>
    <a:srgbClr val="9DF1DF"/>
    <a:srgbClr val="FF7C80"/>
    <a:srgbClr val="D19AD2"/>
    <a:srgbClr val="66CCFF"/>
    <a:srgbClr val="FFCC99"/>
    <a:srgbClr val="FFFF99"/>
    <a:srgbClr val="F09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3" autoAdjust="0"/>
    <p:restoredTop sz="93594" autoAdjust="0"/>
  </p:normalViewPr>
  <p:slideViewPr>
    <p:cSldViewPr>
      <p:cViewPr varScale="1">
        <p:scale>
          <a:sx n="78" d="100"/>
          <a:sy n="78" d="100"/>
        </p:scale>
        <p:origin x="788" y="52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4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93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54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7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26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0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92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9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2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2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0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24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2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9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5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2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06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8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46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84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audio" Target="../media/media3.wav"/><Relationship Id="rId16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49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57.png"/><Relationship Id="rId5" Type="http://schemas.openxmlformats.org/officeDocument/2006/relationships/audio" Target="../media/audio6.wav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49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57.png"/><Relationship Id="rId5" Type="http://schemas.openxmlformats.org/officeDocument/2006/relationships/audio" Target="../media/audio6.wav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65.png"/><Relationship Id="rId5" Type="http://schemas.openxmlformats.org/officeDocument/2006/relationships/image" Target="../media/image47.png"/><Relationship Id="rId10" Type="http://schemas.openxmlformats.org/officeDocument/2006/relationships/image" Target="../media/image64.png"/><Relationship Id="rId4" Type="http://schemas.openxmlformats.org/officeDocument/2006/relationships/image" Target="../media/image44.jp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914400"/>
            <a:ext cx="6695126" cy="24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715788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200"/>
          </a:p>
        </p:txBody>
      </p:sp>
      <p:sp>
        <p:nvSpPr>
          <p:cNvPr id="16" name="DMsPham"/>
          <p:cNvSpPr/>
          <p:nvPr/>
        </p:nvSpPr>
        <p:spPr>
          <a:xfrm>
            <a:off x="681202" y="157812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 nurse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681202" y="66657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>
                <a:solidFill>
                  <a:srgbClr val="FF0000"/>
                </a:solidFill>
              </a:rPr>
              <a:t>A. </a:t>
            </a:r>
            <a:r>
              <a:rPr lang="es-ES" sz="3000" b="1">
                <a:solidFill>
                  <a:schemeClr val="bg1"/>
                </a:solidFill>
              </a:rPr>
              <a:t>teacher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42" y="2964528"/>
            <a:ext cx="1944212" cy="19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6354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she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a driver?</a:t>
            </a: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681202" y="1578124"/>
            <a:ext cx="2796383" cy="952553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B. </a:t>
            </a:r>
            <a:r>
              <a:rPr lang="en-US" sz="3000" b="1" dirty="0">
                <a:solidFill>
                  <a:schemeClr val="bg1"/>
                </a:solidFill>
              </a:rPr>
              <a:t> No, she isn’t.</a:t>
            </a:r>
          </a:p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</a:rPr>
              <a:t>She’s a singer.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681202" y="66657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</a:rPr>
              <a:t>A. </a:t>
            </a:r>
            <a:r>
              <a:rPr lang="es-ES" sz="3000" b="1" dirty="0">
                <a:solidFill>
                  <a:schemeClr val="bg1"/>
                </a:solidFill>
              </a:rPr>
              <a:t>Yes, </a:t>
            </a:r>
            <a:r>
              <a:rPr lang="es-ES" sz="3000" b="1" dirty="0" err="1">
                <a:solidFill>
                  <a:schemeClr val="bg1"/>
                </a:solidFill>
              </a:rPr>
              <a:t>she</a:t>
            </a:r>
            <a:r>
              <a:rPr lang="es-ES" sz="3000" b="1" dirty="0">
                <a:solidFill>
                  <a:schemeClr val="bg1"/>
                </a:solidFill>
              </a:rPr>
              <a:t> </a:t>
            </a:r>
            <a:r>
              <a:rPr lang="es-ES" sz="3000" b="1" dirty="0" err="1">
                <a:solidFill>
                  <a:schemeClr val="bg1"/>
                </a:solidFill>
              </a:rPr>
              <a:t>is</a:t>
            </a:r>
            <a:r>
              <a:rPr lang="es-ES" sz="3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14" y="3128048"/>
            <a:ext cx="2005764" cy="200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73874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s-ES" sz="3000" b="1">
                <a:solidFill>
                  <a:schemeClr val="tx2">
                    <a:lumMod val="75000"/>
                  </a:schemeClr>
                </a:solidFill>
              </a:rPr>
              <a:t>Is she a doctor?</a:t>
            </a:r>
          </a:p>
          <a:p>
            <a:pPr algn="ctr">
              <a:defRPr/>
            </a:pPr>
            <a:endParaRPr lang="es-ES" sz="3600" b="1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107893" y="2157533"/>
            <a:ext cx="2863908" cy="600899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</a:t>
            </a:r>
            <a:r>
              <a:rPr lang="en-US" sz="3000" b="1">
                <a:solidFill>
                  <a:schemeClr val="bg1"/>
                </a:solidFill>
              </a:rPr>
              <a:t> Yes, she is.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" y="913324"/>
            <a:ext cx="2863908" cy="985487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>
                <a:solidFill>
                  <a:srgbClr val="FF0000"/>
                </a:solidFill>
              </a:rPr>
              <a:t>A. </a:t>
            </a:r>
            <a:r>
              <a:rPr lang="es-ES" sz="3000" b="1">
                <a:solidFill>
                  <a:schemeClr val="bg1"/>
                </a:solidFill>
              </a:rPr>
              <a:t>No, she isn’t.</a:t>
            </a:r>
          </a:p>
          <a:p>
            <a:pPr algn="ctr">
              <a:defRPr/>
            </a:pPr>
            <a:r>
              <a:rPr lang="es-ES" sz="3000" b="1">
                <a:solidFill>
                  <a:schemeClr val="bg1"/>
                </a:solidFill>
              </a:rPr>
              <a:t>She’s a teacher.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07" y="3293112"/>
            <a:ext cx="1675636" cy="16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2427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______ he a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farmer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algn="ctr"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Yes, he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681202" y="1578124"/>
            <a:ext cx="2796383" cy="952553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 Is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681202" y="66657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>
                <a:solidFill>
                  <a:srgbClr val="FF0000"/>
                </a:solidFill>
              </a:rPr>
              <a:t>A. </a:t>
            </a:r>
            <a:r>
              <a:rPr lang="es-ES" sz="3000" b="1">
                <a:solidFill>
                  <a:schemeClr val="bg1"/>
                </a:solidFill>
              </a:rPr>
              <a:t>Are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05150"/>
            <a:ext cx="205459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095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he a doctor?</a:t>
            </a:r>
          </a:p>
          <a:p>
            <a:pPr algn="ctr"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______, he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isn’t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He’s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singer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727603" y="655582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A. </a:t>
            </a:r>
            <a:r>
              <a:rPr lang="en-US" sz="3000" b="1">
                <a:solidFill>
                  <a:schemeClr val="bg1"/>
                </a:solidFill>
              </a:rPr>
              <a:t>No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727603" y="1560580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Yes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-878989" y="860515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71" y="3728089"/>
            <a:ext cx="959335" cy="11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471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he __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farmer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?</a:t>
            </a: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681202" y="1578124"/>
            <a:ext cx="2796383" cy="952553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B. </a:t>
            </a:r>
            <a:r>
              <a:rPr lang="en-US" sz="3000" b="1" dirty="0">
                <a:solidFill>
                  <a:schemeClr val="bg1"/>
                </a:solidFill>
              </a:rPr>
              <a:t> a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681202" y="66657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</a:rPr>
              <a:t>A. </a:t>
            </a:r>
            <a:r>
              <a:rPr lang="es-ES" sz="3000" b="1" dirty="0" err="1">
                <a:solidFill>
                  <a:schemeClr val="bg1"/>
                </a:solidFill>
              </a:rPr>
              <a:t>an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94" y="2904543"/>
            <a:ext cx="1955332" cy="19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659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1782265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        __________?</a:t>
            </a:r>
          </a:p>
          <a:p>
            <a:pPr>
              <a:defRPr/>
            </a:pP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         Yes,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she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3000" b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es-ES" sz="3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s-E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DMsPham"/>
          <p:cNvSpPr/>
          <p:nvPr/>
        </p:nvSpPr>
        <p:spPr>
          <a:xfrm>
            <a:off x="457201" y="655582"/>
            <a:ext cx="3066786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A. </a:t>
            </a:r>
            <a:r>
              <a:rPr lang="en-US" sz="3000" b="1">
                <a:solidFill>
                  <a:schemeClr val="bg1"/>
                </a:solidFill>
              </a:rPr>
              <a:t>Is she a cook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457201" y="1560580"/>
            <a:ext cx="3066786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B. </a:t>
            </a:r>
            <a:r>
              <a:rPr lang="en-US" sz="3000" b="1" dirty="0">
                <a:solidFill>
                  <a:schemeClr val="bg1"/>
                </a:solidFill>
              </a:rPr>
              <a:t>Is she a driver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-878989" y="860515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4" y="2893135"/>
            <a:ext cx="1515715" cy="21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432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background"/>
          <p:cNvPicPr>
            <a:picLocks noChangeAspect="1"/>
          </p:cNvPicPr>
          <p:nvPr/>
        </p:nvPicPr>
        <p:blipFill rotWithShape="1">
          <a:blip r:embed="rId4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2167" y="301995"/>
            <a:ext cx="817412" cy="146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439" y="228992"/>
            <a:ext cx="2716851" cy="30751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31" y="638257"/>
            <a:ext cx="468132" cy="48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2710192" y="7080024"/>
            <a:ext cx="14564383" cy="1053834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 lIns="68580" tIns="34290" rIns="68580" bIns="34290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TIME’S UP!</a:t>
            </a:r>
            <a:endParaRPr lang="es-ES" sz="72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79509" y="6431477"/>
            <a:ext cx="750686" cy="43709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1716" y="3134714"/>
            <a:ext cx="562716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CONGRATULATION!</a:t>
            </a:r>
            <a:endParaRPr lang="vi-VN" sz="45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414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45" y="1601623"/>
            <a:ext cx="1721303" cy="1469778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6" y="1601623"/>
            <a:ext cx="1721303" cy="1469778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14" y="1601623"/>
            <a:ext cx="1721303" cy="1469778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24" y="1601623"/>
            <a:ext cx="1721303" cy="1469778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742950" y="382148"/>
            <a:ext cx="389167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</a:p>
        </p:txBody>
      </p:sp>
      <p:sp>
        <p:nvSpPr>
          <p:cNvPr id="20" name="square 1"/>
          <p:cNvSpPr/>
          <p:nvPr/>
        </p:nvSpPr>
        <p:spPr>
          <a:xfrm>
            <a:off x="4043466" y="2697130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6131673" y="2670241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8267239" y="2670241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1932460" y="2648356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6110795" y="2747567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4029397" y="2734086"/>
            <a:ext cx="496831" cy="4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253171" y="2743522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1953661" y="2734085"/>
            <a:ext cx="502837" cy="36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418721" y="1566358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2570033" y="1593929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4634625" y="1566358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6791191" y="1587301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0" y="4514851"/>
            <a:ext cx="385910" cy="309365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626" end="34528.8049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8" y="3507416"/>
            <a:ext cx="433664" cy="525935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750" end="25918.8049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1" y="3507418"/>
            <a:ext cx="457185" cy="525935"/>
          </a:xfrm>
          <a:prstGeom prst="rect">
            <a:avLst/>
          </a:prstGeom>
        </p:spPr>
      </p:pic>
      <p:pic>
        <p:nvPicPr>
          <p:cNvPr id="3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728" end="13963.804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11" y="3507418"/>
            <a:ext cx="419565" cy="525935"/>
          </a:xfrm>
          <a:prstGeom prst="rect">
            <a:avLst/>
          </a:prstGeom>
        </p:spPr>
      </p:pic>
      <p:pic>
        <p:nvPicPr>
          <p:cNvPr id="35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503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4" y="3507417"/>
            <a:ext cx="455306" cy="525935"/>
          </a:xfrm>
          <a:prstGeom prst="rect">
            <a:avLst/>
          </a:prstGeom>
        </p:spPr>
      </p:pic>
      <p:sp>
        <p:nvSpPr>
          <p:cNvPr id="24" name="Bùi Liễu"/>
          <p:cNvSpPr txBox="1">
            <a:spLocks/>
          </p:cNvSpPr>
          <p:nvPr/>
        </p:nvSpPr>
        <p:spPr>
          <a:xfrm>
            <a:off x="774063" y="4514850"/>
            <a:ext cx="2421158" cy="40626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pots to hear.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34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139600" y="1904843"/>
            <a:ext cx="5108799" cy="896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26" name="Rounded Rectangle 25"/>
          <p:cNvSpPr/>
          <p:nvPr/>
        </p:nvSpPr>
        <p:spPr>
          <a:xfrm>
            <a:off x="1139600" y="2899042"/>
            <a:ext cx="5108799" cy="896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27" name="Rounded Rectangle 26"/>
          <p:cNvSpPr/>
          <p:nvPr/>
        </p:nvSpPr>
        <p:spPr>
          <a:xfrm>
            <a:off x="1128369" y="3896277"/>
            <a:ext cx="5087710" cy="896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6" name="Rounded Rectangle 5"/>
          <p:cNvSpPr/>
          <p:nvPr/>
        </p:nvSpPr>
        <p:spPr>
          <a:xfrm>
            <a:off x="1192180" y="912926"/>
            <a:ext cx="5104294" cy="896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1800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308733" y="1709068"/>
            <a:ext cx="5168267" cy="116748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Is he a driver?</a:t>
            </a:r>
          </a:p>
          <a:p>
            <a:pPr algn="l"/>
            <a:r>
              <a:rPr lang="en-US" sz="24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No, ________. He’s a ______.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341007" y="736796"/>
            <a:ext cx="4411767" cy="116748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Is she a nurse?</a:t>
            </a:r>
          </a:p>
          <a:p>
            <a:pPr algn="l"/>
            <a:r>
              <a:rPr lang="en-US" sz="24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Yes, ________.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2" y="209550"/>
            <a:ext cx="492166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887021"/>
            <a:ext cx="1485900" cy="900997"/>
          </a:xfrm>
          <a:prstGeom prst="rect">
            <a:avLst/>
          </a:prstGeom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21" y="4006583"/>
            <a:ext cx="1439141" cy="845984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20" y="2984857"/>
            <a:ext cx="1442842" cy="906224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95" y="1925524"/>
            <a:ext cx="1473706" cy="901595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2855482" y="1200150"/>
            <a:ext cx="1214856" cy="5547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she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2649642" y="2178419"/>
            <a:ext cx="149319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isn’t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5181600" y="2114550"/>
            <a:ext cx="126911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295400" y="2836692"/>
            <a:ext cx="4581703" cy="116748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Is she a cook?</a:t>
            </a:r>
          </a:p>
          <a:p>
            <a:pPr algn="l"/>
            <a:r>
              <a:rPr lang="en-US" sz="24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_____, ________.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293757" y="3778486"/>
            <a:ext cx="5335643" cy="116748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Is he a singer?</a:t>
            </a:r>
          </a:p>
          <a:p>
            <a:pPr algn="l"/>
            <a:r>
              <a:rPr lang="en-US" sz="24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400" dirty="0">
                <a:latin typeface="Arial "/>
                <a:cs typeface="Arial" panose="020B0604020202020204" pitchFamily="34" charset="0"/>
              </a:rPr>
              <a:t>____, he isn’t. He’s a ______.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1977500" y="3241099"/>
            <a:ext cx="877982" cy="5547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056657" y="3241895"/>
            <a:ext cx="1672417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2173796" y="4234502"/>
            <a:ext cx="87420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042279" y="4234502"/>
            <a:ext cx="12061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</a:p>
        </p:txBody>
      </p:sp>
    </p:spTree>
    <p:extLst>
      <p:ext uri="{BB962C8B-B14F-4D97-AF65-F5344CB8AC3E}">
        <p14:creationId xmlns:p14="http://schemas.microsoft.com/office/powerpoint/2010/main" val="1318354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0" grpId="0"/>
      <p:bldP spid="21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302002" y="1544983"/>
            <a:ext cx="1197665" cy="577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300" b="1" dirty="0">
                <a:latin typeface="Arial 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545658" y="988155"/>
            <a:ext cx="6686550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700" dirty="0">
                <a:latin typeface="Arial "/>
              </a:rPr>
              <a:t>Monday, January 2</a:t>
            </a:r>
            <a:r>
              <a:rPr lang="en-US" sz="2800" baseline="30000" dirty="0">
                <a:latin typeface="Arial "/>
              </a:rPr>
              <a:t>nd</a:t>
            </a:r>
            <a:r>
              <a:rPr lang="en-US" sz="2700" dirty="0">
                <a:latin typeface="Arial "/>
              </a:rPr>
              <a:t> 2026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499666" y="1568882"/>
            <a:ext cx="643584" cy="602819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Berlin Sans FB Demi" panose="020E0802020502020306" pitchFamily="34" charset="0"/>
              </a:rPr>
              <a:t>12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971801" y="1251202"/>
            <a:ext cx="3942417" cy="9925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Jobs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229641" y="2127782"/>
            <a:ext cx="3318584" cy="577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300" dirty="0">
                <a:latin typeface="Arial "/>
              </a:rPr>
              <a:t>Lesson 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31916" r="7137" b="16320"/>
          <a:stretch/>
        </p:blipFill>
        <p:spPr>
          <a:xfrm>
            <a:off x="3249254" y="2798111"/>
            <a:ext cx="3470421" cy="1932893"/>
          </a:xfrm>
          <a:prstGeom prst="cloud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764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5974" y="385787"/>
            <a:ext cx="22288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892038"/>
            <a:ext cx="5380448" cy="3805208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715000" y="1288387"/>
            <a:ext cx="2286000" cy="571500"/>
          </a:xfrm>
          <a:prstGeom prst="wedgeRoundRectCallout">
            <a:avLst>
              <a:gd name="adj1" fmla="val -42821"/>
              <a:gd name="adj2" fmla="val 94717"/>
              <a:gd name="adj3" fmla="val 16667"/>
            </a:avLst>
          </a:prstGeom>
          <a:solidFill>
            <a:srgbClr val="FFCC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 a driver?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700548" y="1574137"/>
            <a:ext cx="1771650" cy="395026"/>
          </a:xfrm>
          <a:prstGeom prst="wedgeRoundRectCallout">
            <a:avLst>
              <a:gd name="adj1" fmla="val 23032"/>
              <a:gd name="adj2" fmla="val 162733"/>
              <a:gd name="adj3" fmla="val 16667"/>
            </a:avLst>
          </a:prstGeom>
          <a:solidFill>
            <a:srgbClr val="FFCC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is.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7794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71650" y="857250"/>
            <a:ext cx="57150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457450" y="2253818"/>
            <a:ext cx="428625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3323857807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364" y="1070316"/>
            <a:ext cx="6821504" cy="23250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5" y="3181350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657" y="3552511"/>
            <a:ext cx="1718690" cy="745071"/>
          </a:xfrm>
          <a:prstGeom prst="rect">
            <a:avLst/>
          </a:prstGeom>
        </p:spPr>
      </p:pic>
      <p:pic>
        <p:nvPicPr>
          <p:cNvPr id="13" name="Cartoon Music (25)">
            <a:hlinkClick r:id="" action="ppaction://media"/>
            <a:extLst>
              <a:ext uri="{FF2B5EF4-FFF2-40B4-BE49-F238E27FC236}">
                <a16:creationId xmlns:a16="http://schemas.microsoft.com/office/drawing/2014/main" id="{42A77769-826E-4177-AA1E-5DF03A86E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54875" y="-1228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77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3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09" y="832210"/>
            <a:ext cx="1296100" cy="18328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63911" y="3981136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cook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3019345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2840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0" y="32487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7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37" y="743288"/>
            <a:ext cx="2053217" cy="19739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490758" y="3111670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singer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4085068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2840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204499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68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31" y="909739"/>
            <a:ext cx="1790575" cy="1790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63911" y="3981136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3019345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cook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4623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6" y="3239799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63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86" y="889385"/>
            <a:ext cx="1780462" cy="178046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490758" y="3111670"/>
            <a:ext cx="1959373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4085068"/>
            <a:ext cx="1959373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11670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0" y="3221968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8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sing_ _</a:t>
              </a:r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62071" y="3981136"/>
            <a:ext cx="18062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3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</a:t>
            </a:r>
            <a:endParaRPr lang="en-US" sz="33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5189" y="3019345"/>
            <a:ext cx="18062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3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ur</a:t>
            </a:r>
            <a:endParaRPr lang="en-US" sz="33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2840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229471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56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f_ _mer</a:t>
              </a:r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40523" y="3223107"/>
            <a:ext cx="18062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3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</a:t>
            </a:r>
            <a:endParaRPr lang="en-US" sz="33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69254" y="4232203"/>
            <a:ext cx="18062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3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</a:t>
            </a:r>
            <a:endParaRPr lang="en-US" sz="33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3078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67536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048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12" y="715187"/>
            <a:ext cx="1790575" cy="1790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974038" y="3989259"/>
            <a:ext cx="2968097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he isn’t. He’s a farmer.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937155" y="3027468"/>
            <a:ext cx="2968097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he is.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8" y="312840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237594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51246" y="1974847"/>
            <a:ext cx="285089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latin typeface="Century Gothic" panose="020B0502020202020204" pitchFamily="34" charset="0"/>
              </a:rPr>
              <a:t>Is he a cook?</a:t>
            </a:r>
          </a:p>
        </p:txBody>
      </p:sp>
    </p:spTree>
    <p:extLst>
      <p:ext uri="{BB962C8B-B14F-4D97-AF65-F5344CB8AC3E}">
        <p14:creationId xmlns:p14="http://schemas.microsoft.com/office/powerpoint/2010/main" val="996113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714625" y="2215946"/>
            <a:ext cx="3943350" cy="11772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00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16" y="763981"/>
            <a:ext cx="1395410" cy="13954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63934" y="3097904"/>
            <a:ext cx="2759473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she is.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00204" y="4071303"/>
            <a:ext cx="2759473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she isn’t. She’s a  farmer.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4282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67536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3708" y="2114945"/>
            <a:ext cx="389184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>
                <a:latin typeface="Century Gothic" panose="020B0502020202020204" pitchFamily="34" charset="0"/>
              </a:rPr>
              <a:t>Is she a nurse?</a:t>
            </a:r>
          </a:p>
        </p:txBody>
      </p:sp>
    </p:spTree>
    <p:extLst>
      <p:ext uri="{BB962C8B-B14F-4D97-AF65-F5344CB8AC3E}">
        <p14:creationId xmlns:p14="http://schemas.microsoft.com/office/powerpoint/2010/main" val="1207174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71" y="987656"/>
            <a:ext cx="1152955" cy="16304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393755" y="3998599"/>
            <a:ext cx="194653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56872" y="3036808"/>
            <a:ext cx="194653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11520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67536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32478" y="1165177"/>
            <a:ext cx="3411411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latin typeface="Century Gothic" panose="020B0502020202020204" pitchFamily="34" charset="0"/>
              </a:rPr>
              <a:t>Is he a singer?</a:t>
            </a:r>
          </a:p>
          <a:p>
            <a:r>
              <a:rPr lang="en-US" sz="2700" b="1" dirty="0">
                <a:latin typeface="Century Gothic" panose="020B0502020202020204" pitchFamily="34" charset="0"/>
              </a:rPr>
              <a:t> _____, he isn’t. </a:t>
            </a:r>
          </a:p>
          <a:p>
            <a:r>
              <a:rPr lang="en-US" sz="2700" b="1" dirty="0">
                <a:latin typeface="Century Gothic" panose="020B0502020202020204" pitchFamily="34" charset="0"/>
              </a:rPr>
              <a:t>He’s a cook.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18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91" y="690347"/>
            <a:ext cx="1790575" cy="1790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563911" y="3981136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3019345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34664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67536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7945" y="2147933"/>
            <a:ext cx="341141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>
                <a:latin typeface="Century Gothic" panose="020B0502020202020204" pitchFamily="34" charset="0"/>
              </a:rPr>
              <a:t>__ he </a:t>
            </a:r>
            <a:r>
              <a:rPr lang="en-US" sz="2700" b="1" dirty="0">
                <a:latin typeface="Century Gothic" panose="020B0502020202020204" pitchFamily="34" charset="0"/>
              </a:rPr>
              <a:t>a farmer?</a:t>
            </a:r>
          </a:p>
        </p:txBody>
      </p:sp>
    </p:spTree>
    <p:extLst>
      <p:ext uri="{BB962C8B-B14F-4D97-AF65-F5344CB8AC3E}">
        <p14:creationId xmlns:p14="http://schemas.microsoft.com/office/powerpoint/2010/main" val="4080972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34" y="531852"/>
            <a:ext cx="2053217" cy="19739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490758" y="3111670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028" y="4085068"/>
            <a:ext cx="175952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2840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67536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23231" y="1784647"/>
            <a:ext cx="2960551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latin typeface="Century Gothic" panose="020B0502020202020204" pitchFamily="34" charset="0"/>
              </a:rPr>
              <a:t>Is __ a singer?</a:t>
            </a:r>
          </a:p>
          <a:p>
            <a:r>
              <a:rPr lang="en-US" sz="2700" b="1" dirty="0">
                <a:latin typeface="Century Gothic" panose="020B0502020202020204" pitchFamily="34" charset="0"/>
              </a:rPr>
              <a:t>Yes, __ is.</a:t>
            </a:r>
          </a:p>
        </p:txBody>
      </p:sp>
    </p:spTree>
    <p:extLst>
      <p:ext uri="{BB962C8B-B14F-4D97-AF65-F5344CB8AC3E}">
        <p14:creationId xmlns:p14="http://schemas.microsoft.com/office/powerpoint/2010/main" val="3033598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68" y="740395"/>
            <a:ext cx="1152955" cy="16304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493" y="196213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59831" y="4002520"/>
            <a:ext cx="3174401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he a </a:t>
            </a:r>
            <a:r>
              <a:rPr lang="vi-VN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cook?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22948" y="3040729"/>
            <a:ext cx="3174401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he a </a:t>
            </a:r>
            <a:r>
              <a:rPr lang="vi-VN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doctor?</a:t>
            </a:r>
            <a:endParaRPr lang="en-US" sz="27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1494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180443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156048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0916" y="279499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007" y="2243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33" y="211494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54" y="14374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5431" y="-42335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2" y="2102039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3221968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9898" y="3635147"/>
            <a:ext cx="1005598" cy="6794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45222" y="1586538"/>
            <a:ext cx="3411411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>
                <a:latin typeface="Century Gothic" panose="020B0502020202020204" pitchFamily="34" charset="0"/>
              </a:rPr>
              <a:t>__________</a:t>
            </a:r>
          </a:p>
          <a:p>
            <a:r>
              <a:rPr lang="en-US" sz="2700" b="1" dirty="0">
                <a:latin typeface="Century Gothic" panose="020B0502020202020204" pitchFamily="34" charset="0"/>
              </a:rPr>
              <a:t>Yes, he is.</a:t>
            </a:r>
          </a:p>
        </p:txBody>
      </p:sp>
    </p:spTree>
    <p:extLst>
      <p:ext uri="{BB962C8B-B14F-4D97-AF65-F5344CB8AC3E}">
        <p14:creationId xmlns:p14="http://schemas.microsoft.com/office/powerpoint/2010/main" val="2892136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411" y="-56338"/>
            <a:ext cx="9141179" cy="5256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332" y="104249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13" y="3413630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" y="30193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89766" y="2933927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2105" y="3526015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2586" y="1931102"/>
            <a:ext cx="255077" cy="2550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5368" y="3568873"/>
            <a:ext cx="336374" cy="493904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/>
          </p:cNvPr>
          <p:cNvSpPr/>
          <p:nvPr/>
        </p:nvSpPr>
        <p:spPr>
          <a:xfrm>
            <a:off x="6121611" y="3463788"/>
            <a:ext cx="858666" cy="402031"/>
          </a:xfrm>
          <a:prstGeom prst="roundRect">
            <a:avLst>
              <a:gd name="adj" fmla="val 50000"/>
            </a:avLst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870286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3400013" y="666750"/>
            <a:ext cx="2420243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Homelink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415302" y="21145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415302" y="3333750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01102" y="1885950"/>
            <a:ext cx="7042898" cy="188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again in part 5.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65037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7000" y="-2762250"/>
            <a:ext cx="2228849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9200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3314700" y="46233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3002149" y="1809970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3002149" y="1205641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3000211" y="2373298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3308779" y="1419693"/>
            <a:ext cx="348389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93" y="1386091"/>
            <a:ext cx="437876" cy="505800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017002" y="2335847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9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31" y="2230603"/>
            <a:ext cx="514800" cy="563876"/>
          </a:xfrm>
          <a:prstGeom prst="rect">
            <a:avLst/>
          </a:prstGeom>
        </p:spPr>
      </p:pic>
      <p:sp>
        <p:nvSpPr>
          <p:cNvPr id="20" name="Bùi Liễu"/>
          <p:cNvSpPr txBox="1">
            <a:spLocks/>
          </p:cNvSpPr>
          <p:nvPr/>
        </p:nvSpPr>
        <p:spPr>
          <a:xfrm>
            <a:off x="3308779" y="3220695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8" y="3133191"/>
            <a:ext cx="577226" cy="5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8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2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6669"/>
            <a:ext cx="5343530" cy="4572009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028950" y="19431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</a:t>
            </a:r>
            <a:endParaRPr lang="vi-VN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-2762250"/>
            <a:ext cx="213360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pic>
        <p:nvPicPr>
          <p:cNvPr id="2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950" y="-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63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1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167" y="301995"/>
            <a:ext cx="817412" cy="146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39" y="228992"/>
            <a:ext cx="2716851" cy="30751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31" y="638257"/>
            <a:ext cx="468132" cy="48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2710192" y="7080024"/>
            <a:ext cx="14564383" cy="1053834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 lIns="68580" tIns="34290" rIns="68580" bIns="34290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BASEBALL CUP </a:t>
            </a:r>
            <a:endParaRPr lang="es-ES" sz="72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547" t="86644" r="29109" b="279"/>
          <a:stretch/>
        </p:blipFill>
        <p:spPr>
          <a:xfrm>
            <a:off x="1640435" y="2874487"/>
            <a:ext cx="6314415" cy="142681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9" name="Rectangle 28"/>
          <p:cNvSpPr/>
          <p:nvPr/>
        </p:nvSpPr>
        <p:spPr>
          <a:xfrm>
            <a:off x="7579509" y="6431477"/>
            <a:ext cx="750686" cy="43709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164" y="4110319"/>
            <a:ext cx="1282616" cy="66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7502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715788" y="2764058"/>
            <a:ext cx="5734772" cy="250369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200"/>
          </a:p>
        </p:txBody>
      </p:sp>
      <p:sp>
        <p:nvSpPr>
          <p:cNvPr id="16" name="DMsPham"/>
          <p:cNvSpPr/>
          <p:nvPr/>
        </p:nvSpPr>
        <p:spPr>
          <a:xfrm>
            <a:off x="727603" y="655582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A. </a:t>
            </a:r>
            <a:r>
              <a:rPr lang="en-US" sz="3000" b="1">
                <a:solidFill>
                  <a:schemeClr val="bg1"/>
                </a:solidFill>
              </a:rPr>
              <a:t>farmer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727603" y="1560580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singer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-878989" y="860515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9" y="3108550"/>
            <a:ext cx="1814712" cy="18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938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715788" y="2764058"/>
            <a:ext cx="5734772" cy="250369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200"/>
          </a:p>
        </p:txBody>
      </p:sp>
      <p:sp>
        <p:nvSpPr>
          <p:cNvPr id="16" name="DMsPham"/>
          <p:cNvSpPr/>
          <p:nvPr/>
        </p:nvSpPr>
        <p:spPr>
          <a:xfrm>
            <a:off x="727603" y="655582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A. </a:t>
            </a:r>
            <a:r>
              <a:rPr lang="en-US" sz="3000" b="1">
                <a:solidFill>
                  <a:schemeClr val="bg1"/>
                </a:solidFill>
              </a:rPr>
              <a:t>singer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727603" y="1560580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doctor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-878989" y="860515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78" y="3108550"/>
            <a:ext cx="1477174" cy="18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831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25033" y="-124254"/>
            <a:ext cx="9205742" cy="5392007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715788" y="2530676"/>
            <a:ext cx="5734772" cy="2737077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200"/>
          </a:p>
        </p:txBody>
      </p:sp>
      <p:sp>
        <p:nvSpPr>
          <p:cNvPr id="16" name="DMsPham"/>
          <p:cNvSpPr/>
          <p:nvPr/>
        </p:nvSpPr>
        <p:spPr>
          <a:xfrm>
            <a:off x="681202" y="157812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</a:rPr>
              <a:t>B. </a:t>
            </a:r>
            <a:r>
              <a:rPr lang="en-US" sz="3000" b="1">
                <a:solidFill>
                  <a:schemeClr val="bg1"/>
                </a:solidFill>
              </a:rPr>
              <a:t> cook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7432" y="913324"/>
            <a:ext cx="579881" cy="10079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58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681202" y="666574"/>
            <a:ext cx="2796383" cy="751355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" sz="3000" b="1">
                <a:solidFill>
                  <a:srgbClr val="FF0000"/>
                </a:solidFill>
              </a:rPr>
              <a:t>A. </a:t>
            </a:r>
            <a:r>
              <a:rPr lang="es-ES" sz="3000" b="1">
                <a:solidFill>
                  <a:schemeClr val="bg1"/>
                </a:solidFill>
              </a:rPr>
              <a:t>singer</a:t>
            </a:r>
            <a:endParaRPr lang="es-ES" sz="3000" b="1" dirty="0">
              <a:solidFill>
                <a:schemeClr val="bg1"/>
              </a:solidFill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124343" y="591474"/>
            <a:ext cx="1298507" cy="15973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805" y="459844"/>
            <a:ext cx="1559393" cy="17123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2" y="5376020"/>
            <a:ext cx="731670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232" y="4130930"/>
            <a:ext cx="897149" cy="642122"/>
          </a:xfrm>
          <a:prstGeom prst="rect">
            <a:avLst/>
          </a:prstGeom>
        </p:spPr>
      </p:pic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32" y="5376020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5374685"/>
            <a:ext cx="732856" cy="7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-948230" y="182534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4" y="2964527"/>
            <a:ext cx="1616047" cy="19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545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511</Words>
  <Application>Microsoft Office PowerPoint</Application>
  <PresentationFormat>On-screen Show (16:9)</PresentationFormat>
  <Paragraphs>187</Paragraphs>
  <Slides>37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Berlin Sans FB Demi</vt:lpstr>
      <vt:lpstr>Cooper Black</vt:lpstr>
      <vt:lpstr>Century Gothic</vt:lpstr>
      <vt:lpstr>Tahoma</vt:lpstr>
      <vt:lpstr>Britannic Bold</vt:lpstr>
      <vt:lpstr>Arial 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 0968142780</dc:creator>
  <cp:lastModifiedBy>Windows 11</cp:lastModifiedBy>
  <cp:revision>500</cp:revision>
  <dcterms:created xsi:type="dcterms:W3CDTF">2006-08-16T00:00:00Z</dcterms:created>
  <dcterms:modified xsi:type="dcterms:W3CDTF">2026-04-09T16:21:43Z</dcterms:modified>
</cp:coreProperties>
</file>