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3" r:id="rId1"/>
  </p:sldMasterIdLst>
  <p:notesMasterIdLst>
    <p:notesMasterId r:id="rId28"/>
  </p:notesMasterIdLst>
  <p:sldIdLst>
    <p:sldId id="262" r:id="rId2"/>
    <p:sldId id="257" r:id="rId3"/>
    <p:sldId id="258" r:id="rId4"/>
    <p:sldId id="6470" r:id="rId5"/>
    <p:sldId id="6466" r:id="rId6"/>
    <p:sldId id="282" r:id="rId7"/>
    <p:sldId id="6457" r:id="rId8"/>
    <p:sldId id="6467" r:id="rId9"/>
    <p:sldId id="272" r:id="rId10"/>
    <p:sldId id="6469" r:id="rId11"/>
    <p:sldId id="6476" r:id="rId12"/>
    <p:sldId id="6468" r:id="rId13"/>
    <p:sldId id="6474" r:id="rId14"/>
    <p:sldId id="2007577497" r:id="rId15"/>
    <p:sldId id="2007577498" r:id="rId16"/>
    <p:sldId id="2007577499" r:id="rId17"/>
    <p:sldId id="2007577500" r:id="rId18"/>
    <p:sldId id="2007577501" r:id="rId19"/>
    <p:sldId id="2007577502" r:id="rId20"/>
    <p:sldId id="2007577503" r:id="rId21"/>
    <p:sldId id="2007577504" r:id="rId22"/>
    <p:sldId id="2007577506" r:id="rId23"/>
    <p:sldId id="2007577505" r:id="rId24"/>
    <p:sldId id="365" r:id="rId25"/>
    <p:sldId id="2007577507" r:id="rId26"/>
    <p:sldId id="259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98"/>
    <p:restoredTop sz="94724"/>
  </p:normalViewPr>
  <p:slideViewPr>
    <p:cSldViewPr snapToGrid="0">
      <p:cViewPr varScale="1">
        <p:scale>
          <a:sx n="85" d="100"/>
          <a:sy n="85" d="100"/>
        </p:scale>
        <p:origin x="200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4740E-1FAD-EF49-B374-546C56A87B10}" type="datetimeFigureOut">
              <a:rPr lang="en-VN" smtClean="0"/>
              <a:t>11/4/26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C497F-D4CE-684F-9F34-56D0837C94C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3669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11664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25871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484712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530554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9198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52579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769321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991117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767378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413852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88204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D568257B-8479-4A3A-A54E-B8E8131BEC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0E4D9CF3-D815-4C99-9F13-D5EBD45092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dirty="0" err="1"/>
              <a:t>Bấm</a:t>
            </a:r>
            <a:r>
              <a:rPr lang="en-US" altLang="en-US" dirty="0"/>
              <a:t> </a:t>
            </a:r>
            <a:r>
              <a:rPr lang="en-US" altLang="en-US" dirty="0" err="1"/>
              <a:t>vào</a:t>
            </a:r>
            <a:r>
              <a:rPr lang="en-US" altLang="en-US" dirty="0"/>
              <a:t> </a:t>
            </a:r>
            <a:r>
              <a:rPr lang="en-US" altLang="en-US" dirty="0" err="1"/>
              <a:t>đáp</a:t>
            </a:r>
            <a:r>
              <a:rPr lang="en-US" altLang="en-US" dirty="0"/>
              <a:t> </a:t>
            </a:r>
            <a:r>
              <a:rPr lang="en-US" altLang="en-US" dirty="0" err="1"/>
              <a:t>án</a:t>
            </a:r>
            <a:r>
              <a:rPr lang="en-US" altLang="en-US" dirty="0"/>
              <a:t> </a:t>
            </a:r>
            <a:r>
              <a:rPr lang="en-US" altLang="en-US" dirty="0" err="1"/>
              <a:t>hs</a:t>
            </a:r>
            <a:r>
              <a:rPr lang="en-US" altLang="en-US" dirty="0"/>
              <a:t> </a:t>
            </a:r>
            <a:r>
              <a:rPr lang="en-US" altLang="en-US" dirty="0" err="1"/>
              <a:t>chọn</a:t>
            </a:r>
            <a:r>
              <a:rPr lang="en-US" altLang="en-US" dirty="0"/>
              <a:t> =&gt; </a:t>
            </a:r>
            <a:r>
              <a:rPr lang="en-US" altLang="en-US" dirty="0" err="1"/>
              <a:t>bấm</a:t>
            </a:r>
            <a:r>
              <a:rPr lang="en-US" altLang="en-US" dirty="0"/>
              <a:t> </a:t>
            </a:r>
            <a:r>
              <a:rPr lang="en-US" altLang="en-US" dirty="0" err="1"/>
              <a:t>vào</a:t>
            </a:r>
            <a:r>
              <a:rPr lang="en-US" altLang="en-US" dirty="0"/>
              <a:t> </a:t>
            </a:r>
            <a:r>
              <a:rPr lang="en-US" altLang="en-US" dirty="0" err="1"/>
              <a:t>hình</a:t>
            </a:r>
            <a:r>
              <a:rPr lang="en-US" altLang="en-US" dirty="0"/>
              <a:t> HS </a:t>
            </a:r>
            <a:r>
              <a:rPr lang="en-US" altLang="en-US" dirty="0" err="1"/>
              <a:t>cầm</a:t>
            </a:r>
            <a:r>
              <a:rPr lang="en-US" altLang="en-US" dirty="0"/>
              <a:t> </a:t>
            </a:r>
            <a:r>
              <a:rPr lang="en-US" altLang="en-US" dirty="0" err="1"/>
              <a:t>bảng</a:t>
            </a:r>
            <a:r>
              <a:rPr lang="en-US" altLang="en-US" dirty="0"/>
              <a:t> </a:t>
            </a:r>
            <a:r>
              <a:rPr lang="en-US" altLang="en-US" dirty="0" err="1"/>
              <a:t>để</a:t>
            </a:r>
            <a:r>
              <a:rPr lang="en-US" altLang="en-US" dirty="0"/>
              <a:t> </a:t>
            </a:r>
            <a:r>
              <a:rPr lang="en-US" altLang="en-US" dirty="0" err="1"/>
              <a:t>biến</a:t>
            </a:r>
            <a:r>
              <a:rPr lang="en-US" altLang="en-US" dirty="0"/>
              <a:t> </a:t>
            </a:r>
            <a:r>
              <a:rPr lang="en-US" altLang="en-US" dirty="0" err="1"/>
              <a:t>mất</a:t>
            </a:r>
            <a:endParaRPr lang="en-US" altLang="en-US" dirty="0"/>
          </a:p>
          <a:p>
            <a:pPr>
              <a:spcBef>
                <a:spcPct val="0"/>
              </a:spcBef>
            </a:pPr>
            <a:r>
              <a:rPr lang="en-US" altLang="en-US" dirty="0" err="1"/>
              <a:t>Bấm</a:t>
            </a:r>
            <a:r>
              <a:rPr lang="en-US" altLang="en-US" dirty="0"/>
              <a:t> </a:t>
            </a:r>
            <a:r>
              <a:rPr lang="en-US" altLang="en-US" dirty="0" err="1"/>
              <a:t>vào</a:t>
            </a:r>
            <a:r>
              <a:rPr lang="en-US" altLang="en-US" dirty="0"/>
              <a:t> </a:t>
            </a:r>
            <a:r>
              <a:rPr lang="en-US" altLang="en-US" dirty="0" err="1"/>
              <a:t>số</a:t>
            </a:r>
            <a:r>
              <a:rPr lang="en-US" altLang="en-US" dirty="0"/>
              <a:t> </a:t>
            </a:r>
            <a:r>
              <a:rPr lang="en-US" altLang="en-US" dirty="0" err="1"/>
              <a:t>để</a:t>
            </a:r>
            <a:r>
              <a:rPr lang="en-US" altLang="en-US" dirty="0"/>
              <a:t> quay </a:t>
            </a:r>
            <a:r>
              <a:rPr lang="en-US" altLang="en-US" dirty="0" err="1"/>
              <a:t>trờ</a:t>
            </a:r>
            <a:r>
              <a:rPr lang="en-US" altLang="en-US" dirty="0"/>
              <a:t> </a:t>
            </a:r>
            <a:r>
              <a:rPr lang="en-US" altLang="en-US" dirty="0" err="1"/>
              <a:t>lại</a:t>
            </a:r>
            <a:r>
              <a:rPr lang="en-US" altLang="en-US" dirty="0"/>
              <a:t> slide </a:t>
            </a:r>
            <a:r>
              <a:rPr lang="en-US" altLang="en-US" dirty="0" err="1"/>
              <a:t>bản</a:t>
            </a:r>
            <a:r>
              <a:rPr lang="en-US" altLang="en-US" dirty="0"/>
              <a:t> </a:t>
            </a:r>
            <a:r>
              <a:rPr lang="en-US" altLang="en-US" dirty="0" err="1"/>
              <a:t>đồ</a:t>
            </a:r>
            <a:r>
              <a:rPr lang="en-US" altLang="en-US" dirty="0"/>
              <a:t>. </a:t>
            </a:r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DB6975D6-1B6C-4FCC-B4CE-55657829EB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3EC25C-5064-4971-934E-D9294F36492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10600030101010101" pitchFamily="2" charset="-122"/>
              <a:ea typeface="宋体" panose="02010600030101010101" pitchFamily="2" charset="-122"/>
              <a:cs typeface="Arial" panose="020B0604020202020204" pitchFamily="34" charset="0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6CC0F891-8DBA-44CD-8CBA-24325D3651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63B2B423-C888-4E49-A2AE-DE42E49396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/>
              <a:t>Bấm vào đáp án hs chọn =&gt; bấm vào hình HS cầm bảng để biến mất</a:t>
            </a:r>
          </a:p>
          <a:p>
            <a:pPr>
              <a:spcBef>
                <a:spcPct val="0"/>
              </a:spcBef>
            </a:pPr>
            <a:r>
              <a:rPr lang="en-US" altLang="en-US"/>
              <a:t>Bấm vào số để quay trờ lại slide bản đồ. </a:t>
            </a:r>
          </a:p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91EB63C3-FBAC-4BF0-8DFC-DFFFAD510C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482475-3B83-49BA-88AF-6673057AFB1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10600030101010101" pitchFamily="2" charset="-122"/>
              <a:ea typeface="宋体" panose="02010600030101010101" pitchFamily="2" charset="-122"/>
              <a:cs typeface="Arial" panose="020B0604020202020204" pitchFamily="34" charset="0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86416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39043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35936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35605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29354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40759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3A68FCCD-7FCE-C342-96D2-A31FA6DAB7F4}" type="datetimeFigureOut">
              <a:rPr lang="en-VN" smtClean="0"/>
              <a:t>11/4/26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VN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8231DAD0-4259-7249-9006-1189CF21FA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66863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8FCCD-7FCE-C342-96D2-A31FA6DAB7F4}" type="datetimeFigureOut">
              <a:rPr lang="en-VN" smtClean="0"/>
              <a:t>11/4/26</a:t>
            </a:fld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DAD0-4259-7249-9006-1189CF21FA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1870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8FCCD-7FCE-C342-96D2-A31FA6DAB7F4}" type="datetimeFigureOut">
              <a:rPr lang="en-VN" smtClean="0"/>
              <a:t>11/4/26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DAD0-4259-7249-9006-1189CF21FA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97775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8FCCD-7FCE-C342-96D2-A31FA6DAB7F4}" type="datetimeFigureOut">
              <a:rPr lang="en-VN" smtClean="0"/>
              <a:t>11/4/26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DAD0-4259-7249-9006-1189CF21FA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47075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8FCCD-7FCE-C342-96D2-A31FA6DAB7F4}" type="datetimeFigureOut">
              <a:rPr lang="en-VN" smtClean="0"/>
              <a:t>11/4/26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DAD0-4259-7249-9006-1189CF21FA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49962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8FCCD-7FCE-C342-96D2-A31FA6DAB7F4}" type="datetimeFigureOut">
              <a:rPr lang="en-VN" smtClean="0"/>
              <a:t>11/4/26</a:t>
            </a:fld>
            <a:endParaRPr lang="en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DAD0-4259-7249-9006-1189CF21FA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45299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8FCCD-7FCE-C342-96D2-A31FA6DAB7F4}" type="datetimeFigureOut">
              <a:rPr lang="en-VN" smtClean="0"/>
              <a:t>11/4/26</a:t>
            </a:fld>
            <a:endParaRPr lang="en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DAD0-4259-7249-9006-1189CF21FA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44688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8FCCD-7FCE-C342-96D2-A31FA6DAB7F4}" type="datetimeFigureOut">
              <a:rPr lang="en-VN" smtClean="0"/>
              <a:t>11/4/26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DAD0-4259-7249-9006-1189CF21FA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89894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8FCCD-7FCE-C342-96D2-A31FA6DAB7F4}" type="datetimeFigureOut">
              <a:rPr lang="en-VN" smtClean="0"/>
              <a:t>11/4/26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DAD0-4259-7249-9006-1189CF21FA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693541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905B69-0437-40B8-BC96-335AFF9BA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B43423C-9F8F-45F7-A265-B2AE51BC79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1"/>
            <a:ext cx="3185672" cy="28883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D73B7C-138D-4058-921B-FCF6848313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7864"/>
            <a:ext cx="1538515" cy="3721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E7FEC80-A326-4DBF-8BE6-4CF54E262F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3"/>
            <a:ext cx="5522459" cy="149686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6E7F19A-753D-4176-8253-8491B93E153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9" y="3717195"/>
            <a:ext cx="2206171" cy="31408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0B65B6F-70E0-4E33-82E7-A723DF0D7C2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98151"/>
            <a:ext cx="5800232" cy="545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8FCCD-7FCE-C342-96D2-A31FA6DAB7F4}" type="datetimeFigureOut">
              <a:rPr lang="en-VN" smtClean="0"/>
              <a:t>11/4/26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DAD0-4259-7249-9006-1189CF21FA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90352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8FCCD-7FCE-C342-96D2-A31FA6DAB7F4}" type="datetimeFigureOut">
              <a:rPr lang="en-VN" smtClean="0"/>
              <a:t>11/4/26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DAD0-4259-7249-9006-1189CF21FA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1756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8FCCD-7FCE-C342-96D2-A31FA6DAB7F4}" type="datetimeFigureOut">
              <a:rPr lang="en-VN" smtClean="0"/>
              <a:t>11/4/26</a:t>
            </a:fld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DAD0-4259-7249-9006-1189CF21FA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17881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8FCCD-7FCE-C342-96D2-A31FA6DAB7F4}" type="datetimeFigureOut">
              <a:rPr lang="en-VN" smtClean="0"/>
              <a:t>11/4/26</a:t>
            </a:fld>
            <a:endParaRPr lang="en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DAD0-4259-7249-9006-1189CF21FA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54629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8FCCD-7FCE-C342-96D2-A31FA6DAB7F4}" type="datetimeFigureOut">
              <a:rPr lang="en-VN" smtClean="0"/>
              <a:t>11/4/26</a:t>
            </a:fld>
            <a:endParaRPr lang="en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DAD0-4259-7249-9006-1189CF21FA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50492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8FCCD-7FCE-C342-96D2-A31FA6DAB7F4}" type="datetimeFigureOut">
              <a:rPr lang="en-VN" smtClean="0"/>
              <a:t>11/4/26</a:t>
            </a:fld>
            <a:endParaRPr lang="en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DAD0-4259-7249-9006-1189CF21FA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63776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8FCCD-7FCE-C342-96D2-A31FA6DAB7F4}" type="datetimeFigureOut">
              <a:rPr lang="en-VN" smtClean="0"/>
              <a:t>11/4/26</a:t>
            </a:fld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DAD0-4259-7249-9006-1189CF21FA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73046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8FCCD-7FCE-C342-96D2-A31FA6DAB7F4}" type="datetimeFigureOut">
              <a:rPr lang="en-VN" smtClean="0"/>
              <a:t>11/4/26</a:t>
            </a:fld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1DAD0-4259-7249-9006-1189CF21FA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02874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0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3A68FCCD-7FCE-C342-96D2-A31FA6DAB7F4}" type="datetimeFigureOut">
              <a:rPr lang="en-VN" smtClean="0"/>
              <a:t>11/4/26</a:t>
            </a:fld>
            <a:endParaRPr lang="en-VN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8231DAD0-4259-7249-9006-1189CF21FA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21413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9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image" Target="../media/image5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gif"/><Relationship Id="rId11" Type="http://schemas.openxmlformats.org/officeDocument/2006/relationships/image" Target="../media/image61.png"/><Relationship Id="rId5" Type="http://schemas.openxmlformats.org/officeDocument/2006/relationships/image" Target="../media/image56.gif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" Target="slide4.xm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1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9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22413B5-DEDE-42F5-8789-247A503CC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75" y="-1114425"/>
            <a:ext cx="9039225" cy="92773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698D2-DB7E-C3F8-935B-3EA7CC678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6000" y="676275"/>
            <a:ext cx="6181725" cy="61817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33C13C-D38F-13A4-6FB5-1A084CABD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0074" y="1344013"/>
            <a:ext cx="6407451" cy="35603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CF3D7E-9C63-7A5A-0EA0-F7F4DB4607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3499" y="4699974"/>
            <a:ext cx="2456901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9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934613C-B680-4494-B6A0-6E8A9BD25570}"/>
              </a:ext>
            </a:extLst>
          </p:cNvPr>
          <p:cNvGrpSpPr/>
          <p:nvPr/>
        </p:nvGrpSpPr>
        <p:grpSpPr>
          <a:xfrm>
            <a:off x="6010274" y="1962152"/>
            <a:ext cx="5981700" cy="3267077"/>
            <a:chOff x="713728" y="128590"/>
            <a:chExt cx="9020422" cy="2632976"/>
          </a:xfrm>
        </p:grpSpPr>
        <p:sp>
          <p:nvSpPr>
            <p:cNvPr id="8" name="圆角矩形标注 10">
              <a:extLst>
                <a:ext uri="{FF2B5EF4-FFF2-40B4-BE49-F238E27FC236}">
                  <a16:creationId xmlns:a16="http://schemas.microsoft.com/office/drawing/2014/main" id="{5BC76287-1C2C-45E9-B902-A6F22BDDE83B}"/>
                </a:ext>
              </a:extLst>
            </p:cNvPr>
            <p:cNvSpPr/>
            <p:nvPr/>
          </p:nvSpPr>
          <p:spPr>
            <a:xfrm rot="5400000" flipV="1">
              <a:off x="3907452" y="-3065133"/>
              <a:ext cx="2632976" cy="9020421"/>
            </a:xfrm>
            <a:prstGeom prst="wedgeRoundRectCallout">
              <a:avLst>
                <a:gd name="adj1" fmla="val 22188"/>
                <a:gd name="adj2" fmla="val -57421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 dirty="0">
                <a:solidFill>
                  <a:prstClr val="white"/>
                </a:solidFill>
                <a:latin typeface="字魂115号-刀刀体" panose="00000500000000000000" pitchFamily="2" charset="-122"/>
                <a:ea typeface="字魂115号-刀刀体" panose="00000500000000000000" pitchFamily="2" charset="-122"/>
                <a:cs typeface="Arial" panose="020B0604020202020204"/>
                <a:sym typeface="字魂115号-刀刀体" panose="00000500000000000000" pitchFamily="2" charset="-122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B4950A4-E16A-48AD-B49B-0E94804B1342}"/>
                </a:ext>
              </a:extLst>
            </p:cNvPr>
            <p:cNvSpPr/>
            <p:nvPr/>
          </p:nvSpPr>
          <p:spPr>
            <a:xfrm>
              <a:off x="713728" y="292905"/>
              <a:ext cx="9020422" cy="22026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 algn="just" defTabSz="914377">
                <a:spcBef>
                  <a:spcPct val="20000"/>
                </a:spcBef>
                <a:buClr>
                  <a:srgbClr val="0033CC"/>
                </a:buClr>
                <a:buSzPct val="120000"/>
                <a:buFont typeface="Arial" panose="020B0604020202020204" pitchFamily="34" charset="0"/>
                <a:buChar char="•"/>
                <a:defRPr/>
              </a:pPr>
              <a:r>
                <a:rPr lang="en-US" altLang="en-US" sz="33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B</a:t>
              </a:r>
              <a:r>
                <a:rPr lang="vi-VN" altLang="en-US" sz="33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ạn </a:t>
              </a:r>
              <a:r>
                <a:rPr lang="en-US" altLang="en-US" sz="33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nhỏ </a:t>
              </a:r>
              <a:r>
                <a:rPr lang="vi-VN" altLang="en-US" sz="33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có thể mắc bệnh suy dinh dưỡng thấp còi.</a:t>
              </a:r>
              <a:endParaRPr lang="en-US" altLang="en-US" sz="3300" b="1" dirty="0">
                <a:solidFill>
                  <a:srgbClr val="00B0A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endParaRPr>
            </a:p>
            <a:p>
              <a:pPr marL="457200" indent="-457200" algn="just" defTabSz="914377">
                <a:spcBef>
                  <a:spcPct val="20000"/>
                </a:spcBef>
                <a:buClr>
                  <a:srgbClr val="0033CC"/>
                </a:buClr>
                <a:buSzPct val="120000"/>
                <a:buFont typeface="Arial" panose="020B0604020202020204" pitchFamily="34" charset="0"/>
                <a:buChar char="•"/>
                <a:defRPr/>
              </a:pPr>
              <a:r>
                <a:rPr lang="vi-VN" altLang="en-US" sz="33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Bạn có dấu hiệu thấp và nhẹ cân hơn tiêu chuẩn của các bạn khác cùng lứa tuổi.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262E303-AE0C-1269-11EC-7CD12A8CD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4" y="1919287"/>
            <a:ext cx="4982045" cy="42478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B4C936-BB99-7CB3-3A2F-155D33CAC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916" y="466726"/>
            <a:ext cx="7088253" cy="95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4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934613C-B680-4494-B6A0-6E8A9BD25570}"/>
              </a:ext>
            </a:extLst>
          </p:cNvPr>
          <p:cNvGrpSpPr/>
          <p:nvPr/>
        </p:nvGrpSpPr>
        <p:grpSpPr>
          <a:xfrm>
            <a:off x="6553199" y="2124077"/>
            <a:ext cx="5486399" cy="3444774"/>
            <a:chOff x="713728" y="128590"/>
            <a:chExt cx="9020422" cy="2776184"/>
          </a:xfrm>
        </p:grpSpPr>
        <p:sp>
          <p:nvSpPr>
            <p:cNvPr id="8" name="圆角矩形标注 10">
              <a:extLst>
                <a:ext uri="{FF2B5EF4-FFF2-40B4-BE49-F238E27FC236}">
                  <a16:creationId xmlns:a16="http://schemas.microsoft.com/office/drawing/2014/main" id="{5BC76287-1C2C-45E9-B902-A6F22BDDE83B}"/>
                </a:ext>
              </a:extLst>
            </p:cNvPr>
            <p:cNvSpPr/>
            <p:nvPr/>
          </p:nvSpPr>
          <p:spPr>
            <a:xfrm rot="5400000" flipV="1">
              <a:off x="3907452" y="-3065133"/>
              <a:ext cx="2632976" cy="9020421"/>
            </a:xfrm>
            <a:prstGeom prst="wedgeRoundRectCallout">
              <a:avLst>
                <a:gd name="adj1" fmla="val 22188"/>
                <a:gd name="adj2" fmla="val -57421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Arial" panose="020B0604020202020204"/>
                <a:sym typeface="字魂115号-刀刀体" panose="00000500000000000000" pitchFamily="2" charset="-122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B4950A4-E16A-48AD-B49B-0E94804B1342}"/>
                </a:ext>
              </a:extLst>
            </p:cNvPr>
            <p:cNvSpPr/>
            <p:nvPr/>
          </p:nvSpPr>
          <p:spPr>
            <a:xfrm>
              <a:off x="713728" y="292905"/>
              <a:ext cx="9020422" cy="26118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just" defTabSz="914377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33CC"/>
                </a:buClr>
                <a:buSzPct val="120000"/>
                <a:tabLst/>
                <a:defRPr/>
              </a:pPr>
              <a:r>
                <a:rPr lang="en-US" altLang="en-US" sz="3300" b="1" dirty="0" err="1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Các</a:t>
              </a:r>
              <a:r>
                <a:rPr lang="en-US" altLang="en-US" sz="33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b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ạn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có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thể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mắc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bệnh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thiếu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máu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thiếu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sắt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do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bạn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có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biểu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hiện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mệt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,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chóng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mặt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, da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xanh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,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thiếu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tập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trung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trong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học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tập</a:t>
              </a:r>
              <a:r>
                <a:rPr kumimoji="0" lang="en-US" alt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.</a:t>
              </a:r>
            </a:p>
            <a:p>
              <a:pPr marL="457200" marR="0" lvl="0" indent="-457200" algn="just" defTabSz="914377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33CC"/>
                </a:buClr>
                <a:buSzPct val="120000"/>
                <a:buFont typeface="Arial" panose="020B0604020202020204" pitchFamily="34" charset="0"/>
                <a:buChar char="•"/>
                <a:tabLst/>
                <a:defRPr/>
              </a:pPr>
              <a:endParaRPr kumimoji="0" lang="en-US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B0A3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AB4C936-BB99-7CB3-3A2F-155D33CAC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916" y="466726"/>
            <a:ext cx="7088253" cy="9541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31DADC-AC24-ABC5-23BA-7477337BB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833563"/>
            <a:ext cx="3040598" cy="2928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49D9D5-D0C0-3D34-7FCE-A057B57BA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3311" y="3448050"/>
            <a:ext cx="3010961" cy="2757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1971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15628FF6-AC05-4D35-8C13-5DCC73081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561" y="1704405"/>
            <a:ext cx="4784573" cy="515359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16D78E5-9A71-C637-6E73-6A552E98B168}"/>
              </a:ext>
            </a:extLst>
          </p:cNvPr>
          <p:cNvGrpSpPr/>
          <p:nvPr/>
        </p:nvGrpSpPr>
        <p:grpSpPr>
          <a:xfrm>
            <a:off x="1807239" y="-331615"/>
            <a:ext cx="9584148" cy="4505819"/>
            <a:chOff x="1807238" y="-331616"/>
            <a:chExt cx="9584148" cy="4505818"/>
          </a:xfrm>
        </p:grpSpPr>
        <p:pic>
          <p:nvPicPr>
            <p:cNvPr id="9" name="图片 14">
              <a:extLst>
                <a:ext uri="{FF2B5EF4-FFF2-40B4-BE49-F238E27FC236}">
                  <a16:creationId xmlns:a16="http://schemas.microsoft.com/office/drawing/2014/main" id="{2423C3AF-8741-8836-1F71-D8897D18F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7238" y="-331616"/>
              <a:ext cx="9584148" cy="450581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0EF7D5C-682E-69C8-8BE0-9BCD315B4608}"/>
                </a:ext>
              </a:extLst>
            </p:cNvPr>
            <p:cNvSpPr/>
            <p:nvPr/>
          </p:nvSpPr>
          <p:spPr>
            <a:xfrm>
              <a:off x="3261665" y="1232916"/>
              <a:ext cx="7191939" cy="25545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>
                <a:spcBef>
                  <a:spcPct val="20000"/>
                </a:spcBef>
                <a:buClr>
                  <a:srgbClr val="0033CC"/>
                </a:buClr>
                <a:buSzPct val="120000"/>
                <a:defRPr/>
              </a:pPr>
              <a:r>
                <a:rPr lang="vi-VN" altLang="en-US" sz="40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Trẻ em bị bệnh suy dinh dưỡng thấp còi có chiều cao cân nặng thấp hơn chiều cao cân nặng chuẩn cùng độ tuổi.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2B1569C-588A-4717-B8A5-6BC4AE116665}"/>
              </a:ext>
            </a:extLst>
          </p:cNvPr>
          <p:cNvPicPr/>
          <p:nvPr/>
        </p:nvPicPr>
        <p:blipFill rotWithShape="1"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1720" t="10210" r="3680" b="45181"/>
          <a:stretch/>
        </p:blipFill>
        <p:spPr>
          <a:xfrm>
            <a:off x="10153983" y="4109405"/>
            <a:ext cx="2474807" cy="265912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9592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BB5477A-EB41-406F-80A1-23CDE7E5D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09" y="350292"/>
            <a:ext cx="968616" cy="96861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0BF6E32-DCAF-40C2-AAB6-69C88CADB223}"/>
              </a:ext>
            </a:extLst>
          </p:cNvPr>
          <p:cNvGrpSpPr/>
          <p:nvPr/>
        </p:nvGrpSpPr>
        <p:grpSpPr>
          <a:xfrm>
            <a:off x="1917206" y="289889"/>
            <a:ext cx="9303108" cy="1138861"/>
            <a:chOff x="713728" y="128589"/>
            <a:chExt cx="9303108" cy="1403609"/>
          </a:xfrm>
        </p:grpSpPr>
        <p:sp>
          <p:nvSpPr>
            <p:cNvPr id="14" name="圆角矩形标注 10">
              <a:extLst>
                <a:ext uri="{FF2B5EF4-FFF2-40B4-BE49-F238E27FC236}">
                  <a16:creationId xmlns:a16="http://schemas.microsoft.com/office/drawing/2014/main" id="{B1B14E6F-DA8D-469C-958D-193931555C92}"/>
                </a:ext>
              </a:extLst>
            </p:cNvPr>
            <p:cNvSpPr/>
            <p:nvPr/>
          </p:nvSpPr>
          <p:spPr>
            <a:xfrm rot="5400000" flipV="1">
              <a:off x="4663478" y="-3821159"/>
              <a:ext cx="1403609" cy="9303106"/>
            </a:xfrm>
            <a:prstGeom prst="wedgeRoundRectCallout">
              <a:avLst>
                <a:gd name="adj1" fmla="val 36474"/>
                <a:gd name="adj2" fmla="val -53918"/>
                <a:gd name="adj3" fmla="val 16667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>
                <a:solidFill>
                  <a:prstClr val="white"/>
                </a:solidFill>
                <a:latin typeface="字魂115号-刀刀体" panose="00000500000000000000" pitchFamily="2" charset="-122"/>
                <a:ea typeface="字魂115号-刀刀体" panose="00000500000000000000" pitchFamily="2" charset="-122"/>
                <a:cs typeface="Arial" panose="020B0604020202020204"/>
                <a:sym typeface="字魂115号-刀刀体" panose="00000500000000000000" pitchFamily="2" charset="-122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B23C877-5327-4068-A790-927387A49A5C}"/>
                </a:ext>
              </a:extLst>
            </p:cNvPr>
            <p:cNvSpPr/>
            <p:nvPr/>
          </p:nvSpPr>
          <p:spPr>
            <a:xfrm>
              <a:off x="713728" y="292905"/>
              <a:ext cx="9303107" cy="11254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377">
                <a:spcBef>
                  <a:spcPct val="20000"/>
                </a:spcBef>
                <a:buClr>
                  <a:srgbClr val="0033CC"/>
                </a:buClr>
                <a:buSzPct val="120000"/>
                <a:defRPr/>
              </a:pPr>
              <a:r>
                <a:rPr lang="en-US" altLang="en-US" sz="2667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2. </a:t>
              </a:r>
              <a:r>
                <a:rPr lang="vi-VN" altLang="en-US" sz="2667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Đọc thông tin và cho biết nguyên nhân nào dẫn đến bệnh suy dinh dưỡng thấp còi, bệnh thiếu máu thiếu sắt.</a:t>
              </a:r>
            </a:p>
          </p:txBody>
        </p:sp>
      </p:grpSp>
      <p:pic>
        <p:nvPicPr>
          <p:cNvPr id="2" name="图片 4">
            <a:extLst>
              <a:ext uri="{FF2B5EF4-FFF2-40B4-BE49-F238E27FC236}">
                <a16:creationId xmlns:a16="http://schemas.microsoft.com/office/drawing/2014/main" id="{7D327DF0-CCD6-A927-D903-CF1B8EA28F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5"/>
            <a:ext cx="6248399" cy="83724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0412B2-5790-0B89-CCE2-BA4EBCCA4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" y="2389631"/>
            <a:ext cx="4505325" cy="373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vi-VN" sz="2200" b="1" dirty="0"/>
              <a:t>1. Một số nguyên nhân gây</a:t>
            </a:r>
            <a:r>
              <a:rPr lang="en-US" sz="2200" b="1" dirty="0"/>
              <a:t> </a:t>
            </a:r>
            <a:r>
              <a:rPr lang="vi-VN" sz="2200" b="1" dirty="0"/>
              <a:t>nên bệnh suy dinh dưỡng</a:t>
            </a:r>
            <a:r>
              <a:rPr lang="en-US" sz="2200" b="1" dirty="0"/>
              <a:t> </a:t>
            </a:r>
            <a:r>
              <a:rPr lang="vi-VN" sz="2200" b="1" dirty="0"/>
              <a:t>thấp còi ở trẻ em:</a:t>
            </a:r>
          </a:p>
          <a:p>
            <a:pPr>
              <a:lnSpc>
                <a:spcPct val="100000"/>
              </a:lnSpc>
              <a:buNone/>
            </a:pPr>
            <a:r>
              <a:rPr lang="vi-VN" sz="2200" dirty="0"/>
              <a:t>- Chế độ ăn thiếu chất bột đường, chất đạm, chất béo, không đủ cung cấp cho hoạt động bình thường của cơ thể.</a:t>
            </a:r>
          </a:p>
          <a:p>
            <a:pPr>
              <a:lnSpc>
                <a:spcPct val="100000"/>
              </a:lnSpc>
              <a:buNone/>
            </a:pPr>
            <a:r>
              <a:rPr lang="vi-VN" sz="2200" dirty="0"/>
              <a:t>- Cơ thể mắc một số bệnh</a:t>
            </a:r>
            <a:r>
              <a:rPr lang="en-US" sz="2200" dirty="0"/>
              <a:t> </a:t>
            </a:r>
            <a:r>
              <a:rPr lang="vi-VN" sz="2200" dirty="0"/>
              <a:t>như dạ dày, tiêu chảy,</a:t>
            </a:r>
            <a:r>
              <a:rPr lang="en-US" sz="2200" dirty="0"/>
              <a:t> </a:t>
            </a:r>
            <a:r>
              <a:rPr lang="vi-VN" sz="2200" dirty="0"/>
              <a:t>bệnh giun,</a:t>
            </a:r>
            <a:r>
              <a:rPr lang="en-US" sz="2200" dirty="0"/>
              <a:t> </a:t>
            </a:r>
            <a:r>
              <a:rPr lang="vi-VN" sz="2200" dirty="0"/>
              <a:t>viêm đường</a:t>
            </a:r>
            <a:r>
              <a:rPr lang="en-US" sz="2200" dirty="0"/>
              <a:t> </a:t>
            </a:r>
            <a:r>
              <a:rPr lang="vi-VN" sz="2200" dirty="0"/>
              <a:t>hô hấp,... lâu ngày không</a:t>
            </a:r>
            <a:r>
              <a:rPr lang="en-US" sz="2200" dirty="0"/>
              <a:t> </a:t>
            </a:r>
            <a:r>
              <a:rPr lang="vi-VN" sz="2200" dirty="0"/>
              <a:t>chữa dứt điểm.</a:t>
            </a:r>
            <a:br>
              <a:rPr lang="vi-VN" sz="2200" dirty="0"/>
            </a:br>
            <a:endParaRPr lang="en-US" altLang="en-US" sz="2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41061E2A-343E-1810-A388-3476AFE38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75" y="171450"/>
            <a:ext cx="6372225" cy="83724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D2009F-1453-69AC-1B1D-523F74802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8451" y="2408681"/>
            <a:ext cx="4924424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vi-VN" sz="2000" b="1" dirty="0"/>
              <a:t>2. Một số nguyên nhân gây nên bệnh thiếu máu thiếu sắt:</a:t>
            </a:r>
          </a:p>
          <a:p>
            <a:pPr>
              <a:lnSpc>
                <a:spcPct val="100000"/>
              </a:lnSpc>
              <a:buNone/>
            </a:pPr>
            <a:r>
              <a:rPr lang="en-US" sz="2000" dirty="0"/>
              <a:t>- </a:t>
            </a:r>
            <a:r>
              <a:rPr lang="vi-VN" sz="2000" dirty="0"/>
              <a:t>Chế độ ăn thiếu những thức ăn giàu chất sắt như thịt có màu đỏ, rau có màu xanh đậm, trứng,... </a:t>
            </a:r>
            <a:endParaRPr lang="en-US" sz="2000" dirty="0"/>
          </a:p>
          <a:p>
            <a:pPr>
              <a:lnSpc>
                <a:spcPct val="100000"/>
              </a:lnSpc>
              <a:buNone/>
            </a:pPr>
            <a:r>
              <a:rPr lang="en-US" sz="2000" dirty="0"/>
              <a:t>-</a:t>
            </a:r>
            <a:r>
              <a:rPr lang="vi-VN" sz="2000" dirty="0"/>
              <a:t> Cơ thể trong giai đoạn tăng nhu cầu về chất sắt như giai đoạn trẻ em tuổi dậy thì, phụ nữ có thai,... nhưng không được cung cấp đủ. </a:t>
            </a:r>
            <a:endParaRPr lang="en-US" sz="2000" dirty="0"/>
          </a:p>
          <a:p>
            <a:pPr>
              <a:lnSpc>
                <a:spcPct val="100000"/>
              </a:lnSpc>
              <a:buNone/>
            </a:pPr>
            <a:r>
              <a:rPr lang="vi-VN" sz="2000" dirty="0"/>
              <a:t>- Cơ thể mắc một số bệnh mãn tính như viêm ruột, viêm dạ dày,... hoặc bị nhiễm giun móc.</a:t>
            </a:r>
          </a:p>
        </p:txBody>
      </p:sp>
    </p:spTree>
    <p:extLst>
      <p:ext uri="{BB962C8B-B14F-4D97-AF65-F5344CB8AC3E}">
        <p14:creationId xmlns:p14="http://schemas.microsoft.com/office/powerpoint/2010/main" val="178270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picture containing text, shelf&#10;&#10;Description automatically generated">
            <a:extLst>
              <a:ext uri="{FF2B5EF4-FFF2-40B4-BE49-F238E27FC236}">
                <a16:creationId xmlns:a16="http://schemas.microsoft.com/office/drawing/2014/main" id="{8D1FEF41-8E32-4B8E-9CA2-640A7A102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D2E4F7C1-0CEC-4C80-9CC9-820B3DB69465}"/>
              </a:ext>
            </a:extLst>
          </p:cNvPr>
          <p:cNvGrpSpPr/>
          <p:nvPr/>
        </p:nvGrpSpPr>
        <p:grpSpPr>
          <a:xfrm>
            <a:off x="188905" y="0"/>
            <a:ext cx="6988849" cy="3171825"/>
            <a:chOff x="188905" y="493614"/>
            <a:chExt cx="6988849" cy="2275007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1E9A468-E38A-44DB-A67D-8A93AEC374F6}"/>
                </a:ext>
              </a:extLst>
            </p:cNvPr>
            <p:cNvGrpSpPr/>
            <p:nvPr/>
          </p:nvGrpSpPr>
          <p:grpSpPr>
            <a:xfrm>
              <a:off x="188905" y="493614"/>
              <a:ext cx="6988849" cy="2275007"/>
              <a:chOff x="188905" y="493614"/>
              <a:chExt cx="6988849" cy="2275007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AA0E05D2-1404-45FF-87D2-CFE62F7EE4EE}"/>
                  </a:ext>
                </a:extLst>
              </p:cNvPr>
              <p:cNvSpPr/>
              <p:nvPr/>
            </p:nvSpPr>
            <p:spPr>
              <a:xfrm>
                <a:off x="312868" y="590381"/>
                <a:ext cx="6864886" cy="2178240"/>
              </a:xfrm>
              <a:prstGeom prst="roundRect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279125FB-FCF6-423D-845C-D71FEE3D2786}"/>
                  </a:ext>
                </a:extLst>
              </p:cNvPr>
              <p:cNvSpPr/>
              <p:nvPr/>
            </p:nvSpPr>
            <p:spPr>
              <a:xfrm>
                <a:off x="188905" y="493614"/>
                <a:ext cx="6864886" cy="217824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6" name="Hộp Văn bản 6">
              <a:extLst>
                <a:ext uri="{FF2B5EF4-FFF2-40B4-BE49-F238E27FC236}">
                  <a16:creationId xmlns:a16="http://schemas.microsoft.com/office/drawing/2014/main" id="{41C9A74A-CBEE-42F9-85E8-8BDA548196DA}"/>
                </a:ext>
              </a:extLst>
            </p:cNvPr>
            <p:cNvSpPr txBox="1"/>
            <p:nvPr/>
          </p:nvSpPr>
          <p:spPr>
            <a:xfrm>
              <a:off x="400050" y="584884"/>
              <a:ext cx="6496051" cy="1832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3. Theo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phòng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bệnh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dinh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dưỡng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thấp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còi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bệnh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thiếu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máu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thiếu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sắt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9" name="Picture 38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F0093047-C648-4DC2-8328-F3A25FB763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50" b="46120" l="38059" r="61860">
                        <a14:foregroundMark x1="53288" y1="10550" x2="53288" y2="10550"/>
                        <a14:foregroundMark x1="61860" y1="26839" x2="61860" y2="26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37" t="7198" r="36088" b="49468"/>
          <a:stretch/>
        </p:blipFill>
        <p:spPr>
          <a:xfrm>
            <a:off x="6153893" y="1788064"/>
            <a:ext cx="1773257" cy="1787027"/>
          </a:xfrm>
          <a:prstGeom prst="rect">
            <a:avLst/>
          </a:prstGeom>
        </p:spPr>
      </p:pic>
      <p:pic>
        <p:nvPicPr>
          <p:cNvPr id="2" name="Picture 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5C37BF3-2A22-40C8-C9F9-EAE9EC8D37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24" y="3415214"/>
            <a:ext cx="6449961" cy="3271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2DBEF1-94EE-550B-55B4-9F39430C2F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0054" y="-191806"/>
            <a:ext cx="4669941" cy="37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36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5DB79E8-5320-D666-3F4F-F500A1E813E5}"/>
              </a:ext>
            </a:extLst>
          </p:cNvPr>
          <p:cNvCxnSpPr>
            <a:cxnSpLocks/>
            <a:endCxn id="3" idx="0"/>
          </p:cNvCxnSpPr>
          <p:nvPr/>
        </p:nvCxnSpPr>
        <p:spPr>
          <a:xfrm flipH="1">
            <a:off x="1743075" y="1323976"/>
            <a:ext cx="3458368" cy="7905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295933-4A01-1D69-7BE3-04EEE682505B}"/>
              </a:ext>
            </a:extLst>
          </p:cNvPr>
          <p:cNvSpPr/>
          <p:nvPr/>
        </p:nvSpPr>
        <p:spPr>
          <a:xfrm>
            <a:off x="323850" y="2114551"/>
            <a:ext cx="2838450" cy="40100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Ăn đa dạng, ăn đủ nhóm chất dinh dưỡng; nếu cơ thể mắc bệnh cần chữa kịp thời dứt điểm.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36F468-565F-D843-0625-B7CC26D48EFD}"/>
              </a:ext>
            </a:extLst>
          </p:cNvPr>
          <p:cNvSpPr/>
          <p:nvPr/>
        </p:nvSpPr>
        <p:spPr>
          <a:xfrm>
            <a:off x="3753643" y="2162178"/>
            <a:ext cx="3733801" cy="34766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Đảm bảo chế độ dinh dưỡng, đặc điểm bổ sung chất bổ sung thức ăn giàu chất sắt trong giai đoạn dậy thì.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CD62A69-DC98-6691-6F41-1D4DDB5B6EB5}"/>
              </a:ext>
            </a:extLst>
          </p:cNvPr>
          <p:cNvCxnSpPr>
            <a:cxnSpLocks/>
          </p:cNvCxnSpPr>
          <p:nvPr/>
        </p:nvCxnSpPr>
        <p:spPr>
          <a:xfrm>
            <a:off x="5520531" y="1333501"/>
            <a:ext cx="0" cy="838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1E6C62E-353C-173E-270C-54E6AE2C2E7E}"/>
              </a:ext>
            </a:extLst>
          </p:cNvPr>
          <p:cNvCxnSpPr>
            <a:cxnSpLocks/>
          </p:cNvCxnSpPr>
          <p:nvPr/>
        </p:nvCxnSpPr>
        <p:spPr>
          <a:xfrm>
            <a:off x="5915818" y="1352551"/>
            <a:ext cx="3685382" cy="80962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EC913D-1F95-EDAB-6B23-1CC8F3CFC24A}"/>
              </a:ext>
            </a:extLst>
          </p:cNvPr>
          <p:cNvSpPr/>
          <p:nvPr/>
        </p:nvSpPr>
        <p:spPr>
          <a:xfrm>
            <a:off x="8048625" y="2152651"/>
            <a:ext cx="2791619" cy="35337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312FF83-53BF-6E40-C335-399CFFC44FDA}"/>
              </a:ext>
            </a:extLst>
          </p:cNvPr>
          <p:cNvSpPr/>
          <p:nvPr/>
        </p:nvSpPr>
        <p:spPr>
          <a:xfrm>
            <a:off x="2114550" y="276225"/>
            <a:ext cx="6934200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sắt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6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0037A431-BFDC-2218-19FB-D844570F26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873" b="40163"/>
          <a:stretch/>
        </p:blipFill>
        <p:spPr>
          <a:xfrm>
            <a:off x="1206219" y="0"/>
            <a:ext cx="2946681" cy="11264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D3B351-3D98-50A0-73E2-FB2CEA0C6390}"/>
              </a:ext>
            </a:extLst>
          </p:cNvPr>
          <p:cNvSpPr txBox="1"/>
          <p:nvPr/>
        </p:nvSpPr>
        <p:spPr>
          <a:xfrm>
            <a:off x="1025409" y="190497"/>
            <a:ext cx="3260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EF2A974E-565F-C374-4457-BAE369B1E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75" b="99838" l="9994" r="89942">
                        <a14:foregroundMark x1="43661" y1="12050" x2="43661" y2="12050"/>
                        <a14:foregroundMark x1="46281" y1="8775" x2="46281" y2="8775"/>
                        <a14:foregroundMark x1="43790" y1="88799" x2="43790" y2="88799"/>
                        <a14:foregroundMark x1="41721" y1="72827" x2="38583" y2="85200"/>
                        <a14:foregroundMark x1="38583" y1="85200" x2="38583" y2="85200"/>
                        <a14:foregroundMark x1="38066" y1="73352" x2="36902" y2="86332"/>
                        <a14:foregroundMark x1="36902" y1="86332" x2="36902" y2="86332"/>
                        <a14:foregroundMark x1="53946" y1="71371" x2="56533" y2="93813"/>
                        <a14:foregroundMark x1="56533" y1="93813" x2="56533" y2="93813"/>
                        <a14:foregroundMark x1="57342" y1="76749" x2="59411" y2="88112"/>
                        <a14:foregroundMark x1="59411" y1="88112" x2="59411" y2="88112"/>
                        <a14:foregroundMark x1="52911" y1="76587" x2="52523" y2="92519"/>
                        <a14:foregroundMark x1="52523" y1="92519" x2="52523" y2="92519"/>
                        <a14:foregroundMark x1="57600" y1="77396" x2="56016" y2="92519"/>
                        <a14:foregroundMark x1="56016" y1="92519" x2="55886" y2="92843"/>
                        <a14:foregroundMark x1="47704" y1="82450" x2="47574" y2="90578"/>
                        <a14:foregroundMark x1="47574" y1="90578" x2="47574" y2="90578"/>
                        <a14:foregroundMark x1="37549" y1="74970" x2="35349" y2="91710"/>
                        <a14:foregroundMark x1="35349" y1="91710" x2="35349" y2="91710"/>
                        <a14:foregroundMark x1="34961" y1="77234" x2="32988" y2="91225"/>
                        <a14:foregroundMark x1="32988" y1="91225" x2="32988" y2="91225"/>
                        <a14:foregroundMark x1="35608" y1="79499" x2="32988" y2="97089"/>
                        <a14:foregroundMark x1="32988" y1="97089" x2="32988" y2="97089"/>
                        <a14:foregroundMark x1="37419" y1="75131" x2="59023" y2="90093"/>
                        <a14:foregroundMark x1="59023" y1="90093" x2="58376" y2="79984"/>
                        <a14:foregroundMark x1="41203" y1="96078" x2="51617" y2="96522"/>
                        <a14:foregroundMark x1="51617" y1="96522" x2="52911" y2="96442"/>
                        <a14:foregroundMark x1="58118" y1="74970" x2="58118" y2="82936"/>
                        <a14:foregroundMark x1="57600" y1="72341" x2="57665" y2="93934"/>
                        <a14:foregroundMark x1="57665" y1="93934" x2="56662" y2="99515"/>
                        <a14:foregroundMark x1="59023" y1="92681" x2="60317" y2="98383"/>
                        <a14:foregroundMark x1="60058" y1="94298" x2="61093" y2="99353"/>
                        <a14:foregroundMark x1="60705" y1="94945" x2="61869" y2="98221"/>
                        <a14:foregroundMark x1="60964" y1="94460" x2="62646" y2="99838"/>
                        <a14:foregroundMark x1="33926" y1="93004" x2="31695" y2="99838"/>
                        <a14:foregroundMark x1="31695" y1="99838" x2="31695" y2="99838"/>
                        <a14:foregroundMark x1="33118" y1="91872" x2="31695" y2="98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" y="0"/>
            <a:ext cx="1676090" cy="134080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776EC93-53AF-4566-DD37-B79A3C290EA5}"/>
              </a:ext>
            </a:extLst>
          </p:cNvPr>
          <p:cNvGrpSpPr/>
          <p:nvPr/>
        </p:nvGrpSpPr>
        <p:grpSpPr>
          <a:xfrm>
            <a:off x="731762" y="1705784"/>
            <a:ext cx="10545838" cy="4094941"/>
            <a:chOff x="312868" y="590381"/>
            <a:chExt cx="6864886" cy="217824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4AEA0D1-1E5C-EB89-87E7-AF37CD2C90CD}"/>
                </a:ext>
              </a:extLst>
            </p:cNvPr>
            <p:cNvGrpSpPr/>
            <p:nvPr/>
          </p:nvGrpSpPr>
          <p:grpSpPr>
            <a:xfrm>
              <a:off x="312868" y="590381"/>
              <a:ext cx="6864886" cy="2178240"/>
              <a:chOff x="312868" y="590381"/>
              <a:chExt cx="6864886" cy="2178240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56031763-834A-DBF5-7F8C-9D1967DA3423}"/>
                  </a:ext>
                </a:extLst>
              </p:cNvPr>
              <p:cNvSpPr/>
              <p:nvPr/>
            </p:nvSpPr>
            <p:spPr>
              <a:xfrm>
                <a:off x="312868" y="590381"/>
                <a:ext cx="6864886" cy="2178240"/>
              </a:xfrm>
              <a:prstGeom prst="roundRect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8527B318-8376-84A6-2A21-D16365F7432D}"/>
                  </a:ext>
                </a:extLst>
              </p:cNvPr>
              <p:cNvSpPr/>
              <p:nvPr/>
            </p:nvSpPr>
            <p:spPr>
              <a:xfrm>
                <a:off x="487560" y="719064"/>
                <a:ext cx="6566230" cy="195278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Hộp Văn bản 6">
              <a:extLst>
                <a:ext uri="{FF2B5EF4-FFF2-40B4-BE49-F238E27FC236}">
                  <a16:creationId xmlns:a16="http://schemas.microsoft.com/office/drawing/2014/main" id="{5C2CFBF0-CF4E-9ABF-9752-75868F8ED537}"/>
                </a:ext>
              </a:extLst>
            </p:cNvPr>
            <p:cNvSpPr txBox="1"/>
            <p:nvPr/>
          </p:nvSpPr>
          <p:spPr>
            <a:xfrm>
              <a:off x="617767" y="833151"/>
              <a:ext cx="6287171" cy="1620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Suy dinh dưỡng thấp còi ở trẻ em là nguyên nhân chính dẫn đến người Việt Nam khi trưởng thành không đạt được chiều cao tối đa.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Thiếu máu thiếu sắt ở lứa tuổi học đường ảnh hưởng tới sự phát triển cơ thể, quá trình dậy thì và làm giảm khả năng học tập.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464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y dinh dưỡng trẻ em gây hậu quả gì_720p">
            <a:hlinkClick r:id="" action="ppaction://media"/>
            <a:extLst>
              <a:ext uri="{FF2B5EF4-FFF2-40B4-BE49-F238E27FC236}">
                <a16:creationId xmlns:a16="http://schemas.microsoft.com/office/drawing/2014/main" id="{CA6F669C-FE00-2444-4AC3-2BF0CD310F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779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8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4C98E7A-46C3-21FC-8FFE-343A4C0F12ED}"/>
              </a:ext>
            </a:extLst>
          </p:cNvPr>
          <p:cNvGrpSpPr/>
          <p:nvPr/>
        </p:nvGrpSpPr>
        <p:grpSpPr>
          <a:xfrm>
            <a:off x="0" y="244475"/>
            <a:ext cx="11221364" cy="1822450"/>
            <a:chOff x="761086" y="2540000"/>
            <a:chExt cx="10520907" cy="194936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2A02859-3976-148E-911A-C6CC7286CBE7}"/>
                </a:ext>
              </a:extLst>
            </p:cNvPr>
            <p:cNvGrpSpPr/>
            <p:nvPr/>
          </p:nvGrpSpPr>
          <p:grpSpPr>
            <a:xfrm>
              <a:off x="1062408" y="2540000"/>
              <a:ext cx="10219585" cy="1949367"/>
              <a:chOff x="986208" y="774700"/>
              <a:chExt cx="10219585" cy="553368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D915EE3A-F9FC-05E7-2ECA-FC65EE947709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7FF95C8C-06CF-09FD-4006-45DD86F45F81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D1EFE562-DD84-E25D-522F-F046837DB3C8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id="{161DFF17-8FBC-1ECD-920D-AB523BBD0F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50000"/>
                  </a:lnSpc>
                </a:pPr>
                <a:endParaRPr lang="zh-CN" altLang="en-US" sz="4800" b="1" dirty="0">
                  <a:solidFill>
                    <a:srgbClr val="002060"/>
                  </a:solidFill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pic>
          <p:nvPicPr>
            <p:cNvPr id="6" name="Picture 2" descr="Dấu chấm hỏi png | PNGEgg">
              <a:extLst>
                <a:ext uri="{FF2B5EF4-FFF2-40B4-BE49-F238E27FC236}">
                  <a16:creationId xmlns:a16="http://schemas.microsoft.com/office/drawing/2014/main" id="{380BEDC1-EB19-5221-B81F-3FA4F9D20B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94" b="96542" l="9483" r="89943">
                          <a14:foregroundMark x1="36207" y1="8934" x2="65230" y2="6916"/>
                          <a14:foregroundMark x1="65230" y1="6916" x2="67241" y2="8357"/>
                          <a14:foregroundMark x1="44828" y1="85014" x2="53448" y2="88473"/>
                          <a14:foregroundMark x1="46552" y1="2594" x2="59195" y2="2594"/>
                          <a14:foregroundMark x1="47126" y1="96542" x2="52299" y2="959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86" y="2566481"/>
              <a:ext cx="1744510" cy="1739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545D7A5-B68D-CF5C-14F7-4608B082EEED}"/>
                </a:ext>
              </a:extLst>
            </p:cNvPr>
            <p:cNvSpPr/>
            <p:nvPr/>
          </p:nvSpPr>
          <p:spPr>
            <a:xfrm>
              <a:off x="2412346" y="2638779"/>
              <a:ext cx="8557082" cy="1678973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just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 các nguyên nhân dẫn đến bệnh suy dinh dưỡng thấp còi, thiếu máu thiếu sắt, nguyên nhân nào liên quan đến chế độ ăn uống?</a:t>
              </a:r>
              <a:endPara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20B060402020202020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1AA23CF-184D-1A6B-84B3-7702169A6B50}"/>
              </a:ext>
            </a:extLst>
          </p:cNvPr>
          <p:cNvSpPr txBox="1"/>
          <p:nvPr/>
        </p:nvSpPr>
        <p:spPr>
          <a:xfrm>
            <a:off x="1971674" y="2444775"/>
            <a:ext cx="9286875" cy="3046988"/>
          </a:xfrm>
          <a:custGeom>
            <a:avLst/>
            <a:gdLst>
              <a:gd name="csX0" fmla="*/ 0 w 9286875"/>
              <a:gd name="csY0" fmla="*/ 0 h 3046988"/>
              <a:gd name="csX1" fmla="*/ 9286875 w 9286875"/>
              <a:gd name="csY1" fmla="*/ 0 h 3046988"/>
              <a:gd name="csX2" fmla="*/ 9286875 w 9286875"/>
              <a:gd name="csY2" fmla="*/ 3046988 h 3046988"/>
              <a:gd name="csX3" fmla="*/ 0 w 9286875"/>
              <a:gd name="csY3" fmla="*/ 3046988 h 3046988"/>
              <a:gd name="csX4" fmla="*/ 0 w 9286875"/>
              <a:gd name="csY4" fmla="*/ 0 h 30469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9286875" h="3046988" fill="none" extrusionOk="0">
                <a:moveTo>
                  <a:pt x="0" y="0"/>
                </a:moveTo>
                <a:cubicBezTo>
                  <a:pt x="3229050" y="5222"/>
                  <a:pt x="7751714" y="24918"/>
                  <a:pt x="9286875" y="0"/>
                </a:cubicBezTo>
                <a:cubicBezTo>
                  <a:pt x="9125630" y="1071537"/>
                  <a:pt x="9243115" y="2405261"/>
                  <a:pt x="9286875" y="3046988"/>
                </a:cubicBezTo>
                <a:cubicBezTo>
                  <a:pt x="7795587" y="2882227"/>
                  <a:pt x="1928579" y="3165138"/>
                  <a:pt x="0" y="3046988"/>
                </a:cubicBezTo>
                <a:cubicBezTo>
                  <a:pt x="-55725" y="1822382"/>
                  <a:pt x="17072" y="646376"/>
                  <a:pt x="0" y="0"/>
                </a:cubicBezTo>
                <a:close/>
              </a:path>
              <a:path w="9286875" h="3046988" stroke="0" extrusionOk="0">
                <a:moveTo>
                  <a:pt x="0" y="0"/>
                </a:moveTo>
                <a:cubicBezTo>
                  <a:pt x="2514421" y="11849"/>
                  <a:pt x="7608185" y="-161459"/>
                  <a:pt x="9286875" y="0"/>
                </a:cubicBezTo>
                <a:cubicBezTo>
                  <a:pt x="9290005" y="810180"/>
                  <a:pt x="9185699" y="1773659"/>
                  <a:pt x="9286875" y="3046988"/>
                </a:cubicBezTo>
                <a:cubicBezTo>
                  <a:pt x="5969521" y="2901128"/>
                  <a:pt x="2028497" y="2968664"/>
                  <a:pt x="0" y="3046988"/>
                </a:cubicBezTo>
                <a:cubicBezTo>
                  <a:pt x="74291" y="1544563"/>
                  <a:pt x="168006" y="966076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32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Ăn</a:t>
            </a:r>
            <a:r>
              <a:rPr lang="en-US" sz="32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thiếu</a:t>
            </a:r>
            <a:r>
              <a:rPr lang="en-US" sz="32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chất</a:t>
            </a:r>
            <a:r>
              <a:rPr lang="en-US" sz="32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bột</a:t>
            </a:r>
            <a:r>
              <a:rPr lang="en-US" sz="32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đường</a:t>
            </a:r>
            <a:r>
              <a:rPr lang="en-US" sz="32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chất</a:t>
            </a:r>
            <a:r>
              <a:rPr lang="en-US" sz="32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đạm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chất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béo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chất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khoáng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vi-ta-min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 thiếu những thức ăn giàu chất sắt như thịt có màu đỏ, rau có màu xanh đậm, trứng,...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Ăn quá ít, không đủ theo tiêu chuẩn; chế độ ăn thiếu cân bằng, lành mạnh.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Freeform: Shape 34">
            <a:extLst>
              <a:ext uri="{FF2B5EF4-FFF2-40B4-BE49-F238E27FC236}">
                <a16:creationId xmlns:a16="http://schemas.microsoft.com/office/drawing/2014/main" id="{B04197AE-95F5-1A7D-E964-80AE4529BB7E}"/>
              </a:ext>
            </a:extLst>
          </p:cNvPr>
          <p:cNvSpPr/>
          <p:nvPr/>
        </p:nvSpPr>
        <p:spPr>
          <a:xfrm>
            <a:off x="725513" y="2054762"/>
            <a:ext cx="1119009" cy="846002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72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4C98E7A-46C3-21FC-8FFE-343A4C0F12ED}"/>
              </a:ext>
            </a:extLst>
          </p:cNvPr>
          <p:cNvGrpSpPr/>
          <p:nvPr/>
        </p:nvGrpSpPr>
        <p:grpSpPr>
          <a:xfrm>
            <a:off x="314326" y="244475"/>
            <a:ext cx="10907038" cy="1489075"/>
            <a:chOff x="1055791" y="2540000"/>
            <a:chExt cx="10226202" cy="194936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2A02859-3976-148E-911A-C6CC7286CBE7}"/>
                </a:ext>
              </a:extLst>
            </p:cNvPr>
            <p:cNvGrpSpPr/>
            <p:nvPr/>
          </p:nvGrpSpPr>
          <p:grpSpPr>
            <a:xfrm>
              <a:off x="1062408" y="2540000"/>
              <a:ext cx="10219585" cy="1949367"/>
              <a:chOff x="986208" y="774700"/>
              <a:chExt cx="10219585" cy="553368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D915EE3A-F9FC-05E7-2ECA-FC65EE947709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7FF95C8C-06CF-09FD-4006-45DD86F45F81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D1EFE562-DD84-E25D-522F-F046837DB3C8}"/>
                    </a:ext>
                  </a:extLst>
                </p:cNvPr>
                <p:cNvSpPr/>
                <p:nvPr/>
              </p:nvSpPr>
              <p:spPr>
                <a:xfrm>
                  <a:off x="1161143" y="957490"/>
                  <a:ext cx="9869714" cy="494302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id="{161DFF17-8FBC-1ECD-920D-AB523BBD0F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pic>
          <p:nvPicPr>
            <p:cNvPr id="6" name="Picture 2" descr="Dấu chấm hỏi png | PNGEgg">
              <a:extLst>
                <a:ext uri="{FF2B5EF4-FFF2-40B4-BE49-F238E27FC236}">
                  <a16:creationId xmlns:a16="http://schemas.microsoft.com/office/drawing/2014/main" id="{380BEDC1-EB19-5221-B81F-3FA4F9D20B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94" b="96542" l="9483" r="89943">
                          <a14:foregroundMark x1="36207" y1="8934" x2="65230" y2="6916"/>
                          <a14:foregroundMark x1="65230" y1="6916" x2="67241" y2="8357"/>
                          <a14:foregroundMark x1="44828" y1="85014" x2="53448" y2="88473"/>
                          <a14:foregroundMark x1="46552" y1="2594" x2="59195" y2="2594"/>
                          <a14:foregroundMark x1="47126" y1="96542" x2="52299" y2="959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91" y="2637799"/>
              <a:ext cx="1589617" cy="1585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545D7A5-B68D-CF5C-14F7-4608B082EEED}"/>
                </a:ext>
              </a:extLst>
            </p:cNvPr>
            <p:cNvSpPr/>
            <p:nvPr/>
          </p:nvSpPr>
          <p:spPr>
            <a:xfrm>
              <a:off x="2412346" y="2737541"/>
              <a:ext cx="8557082" cy="148144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hoặc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phòng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tránh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bệnh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suy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dinh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dưỡng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thấp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còi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bệnh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thiếu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máu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thiếu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sắt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20B060402020202020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3987C2F-4A63-3F0E-FA83-3390A0EBE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9750" y="2190749"/>
            <a:ext cx="7926508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5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3CD6FCDD-4165-4122-AB63-1F4E9C1BD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51" y="923684"/>
            <a:ext cx="1437367" cy="17967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7BB566-06D3-709D-0EE1-9226EB11A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1337" y="1458687"/>
            <a:ext cx="7065876" cy="373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6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934613C-B680-4494-B6A0-6E8A9BD25570}"/>
              </a:ext>
            </a:extLst>
          </p:cNvPr>
          <p:cNvGrpSpPr/>
          <p:nvPr/>
        </p:nvGrpSpPr>
        <p:grpSpPr>
          <a:xfrm>
            <a:off x="5505450" y="1990727"/>
            <a:ext cx="6029325" cy="3267077"/>
            <a:chOff x="713729" y="128590"/>
            <a:chExt cx="9092240" cy="2632976"/>
          </a:xfrm>
        </p:grpSpPr>
        <p:sp>
          <p:nvSpPr>
            <p:cNvPr id="8" name="圆角矩形标注 10">
              <a:extLst>
                <a:ext uri="{FF2B5EF4-FFF2-40B4-BE49-F238E27FC236}">
                  <a16:creationId xmlns:a16="http://schemas.microsoft.com/office/drawing/2014/main" id="{5BC76287-1C2C-45E9-B902-A6F22BDDE83B}"/>
                </a:ext>
              </a:extLst>
            </p:cNvPr>
            <p:cNvSpPr/>
            <p:nvPr/>
          </p:nvSpPr>
          <p:spPr>
            <a:xfrm rot="5400000" flipV="1">
              <a:off x="3907452" y="-3065133"/>
              <a:ext cx="2632976" cy="9020421"/>
            </a:xfrm>
            <a:prstGeom prst="wedgeRoundRectCallout">
              <a:avLst>
                <a:gd name="adj1" fmla="val 22188"/>
                <a:gd name="adj2" fmla="val -57421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Arial" panose="020B0604020202020204"/>
                <a:sym typeface="字魂115号-刀刀体" panose="00000500000000000000" pitchFamily="2" charset="-122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B4950A4-E16A-48AD-B49B-0E94804B1342}"/>
                </a:ext>
              </a:extLst>
            </p:cNvPr>
            <p:cNvSpPr/>
            <p:nvPr/>
          </p:nvSpPr>
          <p:spPr>
            <a:xfrm>
              <a:off x="785547" y="454107"/>
              <a:ext cx="9020422" cy="20587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just" defTabSz="914377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33CC"/>
                </a:buClr>
                <a:buSzPct val="120000"/>
                <a:tabLst/>
                <a:defRPr/>
              </a:pPr>
              <a:r>
                <a:rPr lang="en-US" altLang="en-US" sz="4000" b="1" dirty="0" err="1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Việc</a:t>
              </a:r>
              <a:r>
                <a:rPr lang="en-US" altLang="en-US" sz="40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ở </a:t>
              </a:r>
              <a:r>
                <a:rPr lang="en-US" altLang="en-US" sz="4000" b="1" dirty="0" err="1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hình</a:t>
              </a:r>
              <a:r>
                <a:rPr lang="en-US" altLang="en-US" sz="40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6 </a:t>
              </a:r>
              <a:r>
                <a:rPr lang="en-US" altLang="en-US" sz="4000" b="1" dirty="0" err="1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là</a:t>
              </a:r>
              <a:r>
                <a:rPr lang="en-US" altLang="en-US" sz="40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nên làm, vì rửa tay trước khi ăn phòng sống nhiễm giun, tiêu chảy. 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AB4C936-BB99-7CB3-3A2F-155D33CAC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916" y="466726"/>
            <a:ext cx="7088253" cy="9541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359E88-F7FB-49DE-6C9D-D081DADE0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62" y="2428875"/>
            <a:ext cx="4044656" cy="34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7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934613C-B680-4494-B6A0-6E8A9BD25570}"/>
              </a:ext>
            </a:extLst>
          </p:cNvPr>
          <p:cNvGrpSpPr/>
          <p:nvPr/>
        </p:nvGrpSpPr>
        <p:grpSpPr>
          <a:xfrm>
            <a:off x="5162550" y="1990727"/>
            <a:ext cx="6372225" cy="3267077"/>
            <a:chOff x="713729" y="128590"/>
            <a:chExt cx="9092240" cy="2632976"/>
          </a:xfrm>
        </p:grpSpPr>
        <p:sp>
          <p:nvSpPr>
            <p:cNvPr id="8" name="圆角矩形标注 10">
              <a:extLst>
                <a:ext uri="{FF2B5EF4-FFF2-40B4-BE49-F238E27FC236}">
                  <a16:creationId xmlns:a16="http://schemas.microsoft.com/office/drawing/2014/main" id="{5BC76287-1C2C-45E9-B902-A6F22BDDE83B}"/>
                </a:ext>
              </a:extLst>
            </p:cNvPr>
            <p:cNvSpPr/>
            <p:nvPr/>
          </p:nvSpPr>
          <p:spPr>
            <a:xfrm rot="5400000" flipV="1">
              <a:off x="3907452" y="-3065133"/>
              <a:ext cx="2632976" cy="9020421"/>
            </a:xfrm>
            <a:prstGeom prst="wedgeRoundRectCallout">
              <a:avLst>
                <a:gd name="adj1" fmla="val 22188"/>
                <a:gd name="adj2" fmla="val -57421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Arial" panose="020B0604020202020204"/>
                <a:sym typeface="字魂115号-刀刀体" panose="00000500000000000000" pitchFamily="2" charset="-122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B4950A4-E16A-48AD-B49B-0E94804B1342}"/>
                </a:ext>
              </a:extLst>
            </p:cNvPr>
            <p:cNvSpPr/>
            <p:nvPr/>
          </p:nvSpPr>
          <p:spPr>
            <a:xfrm>
              <a:off x="785548" y="454107"/>
              <a:ext cx="9020421" cy="19595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0033CC"/>
                </a:buClr>
                <a:buSzPct val="120000"/>
                <a:buFontTx/>
                <a:buNone/>
                <a:tabLst/>
                <a:defRPr/>
              </a:pPr>
              <a:r>
                <a:rPr kumimoji="0" lang="en-US" alt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Việc</a:t>
              </a:r>
              <a:r>
                <a:rPr kumimoji="0" lang="en-US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ở </a:t>
              </a:r>
              <a:r>
                <a:rPr kumimoji="0" lang="en-US" alt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hình</a:t>
              </a:r>
              <a:r>
                <a:rPr kumimoji="0" lang="en-US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7 </a:t>
              </a:r>
              <a:r>
                <a:rPr kumimoji="0" lang="en-US" alt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là</a:t>
              </a:r>
              <a:r>
                <a:rPr kumimoji="0" lang="en-US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không</a:t>
              </a:r>
              <a:r>
                <a:rPr kumimoji="0" lang="en-US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alt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nên</a:t>
              </a:r>
              <a:r>
                <a:rPr kumimoji="0" lang="vi-VN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làm</a:t>
              </a:r>
              <a:r>
                <a:rPr kumimoji="0" lang="en-US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vi-VN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vì bạn sẽ ăn không đủ </a:t>
              </a:r>
              <a:r>
                <a:rPr kumimoji="0" lang="en-US" alt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và</a:t>
              </a:r>
              <a:r>
                <a:rPr kumimoji="0" lang="en-US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vi-VN" alt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A3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sẽ bị thiếu chất dinh dưỡng (đường bột)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AB4C936-BB99-7CB3-3A2F-155D33CAC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916" y="466726"/>
            <a:ext cx="7088253" cy="9541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9B10A8-EBA9-B6DA-5369-696008BAE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2" y="2238375"/>
            <a:ext cx="4433693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6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41E5C7-B69E-4764-B5B9-E24B2AC1B7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4652" t="5398" r="13552" b="3933"/>
          <a:stretch/>
        </p:blipFill>
        <p:spPr>
          <a:xfrm flipH="1">
            <a:off x="180108" y="2893338"/>
            <a:ext cx="3408219" cy="396466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517D5F6-5A0E-41F5-A4A1-1BFBDC1FD60C}"/>
              </a:ext>
            </a:extLst>
          </p:cNvPr>
          <p:cNvGrpSpPr/>
          <p:nvPr/>
        </p:nvGrpSpPr>
        <p:grpSpPr>
          <a:xfrm>
            <a:off x="2658837" y="104797"/>
            <a:ext cx="8761638" cy="1828778"/>
            <a:chOff x="2179865" y="548102"/>
            <a:chExt cx="4784270" cy="2831912"/>
          </a:xfrm>
        </p:grpSpPr>
        <p:sp>
          <p:nvSpPr>
            <p:cNvPr id="9" name="圆角矩形 29">
              <a:extLst>
                <a:ext uri="{FF2B5EF4-FFF2-40B4-BE49-F238E27FC236}">
                  <a16:creationId xmlns:a16="http://schemas.microsoft.com/office/drawing/2014/main" id="{9A46A495-9B75-4AEC-8D6C-0F3D267BB77D}"/>
                </a:ext>
              </a:extLst>
            </p:cNvPr>
            <p:cNvSpPr/>
            <p:nvPr/>
          </p:nvSpPr>
          <p:spPr>
            <a:xfrm>
              <a:off x="2179865" y="666066"/>
              <a:ext cx="4784270" cy="2713948"/>
            </a:xfrm>
            <a:prstGeom prst="roundRect">
              <a:avLst>
                <a:gd name="adj" fmla="val 10953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Arial" panose="020B0604020202020204"/>
                <a:sym typeface="字魂115号-刀刀体" panose="00000500000000000000" pitchFamily="2" charset="-122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018263-27F6-44CE-91FE-2F7AB1219D1C}"/>
                </a:ext>
              </a:extLst>
            </p:cNvPr>
            <p:cNvSpPr txBox="1"/>
            <p:nvPr/>
          </p:nvSpPr>
          <p:spPr>
            <a:xfrm>
              <a:off x="2374530" y="548102"/>
              <a:ext cx="4417763" cy="2337143"/>
            </a:xfrm>
            <a:prstGeom prst="roundRect">
              <a:avLst>
                <a:gd name="adj" fmla="val 17994"/>
              </a:avLst>
            </a:prstGeom>
            <a:noFill/>
            <a:ln w="38100"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Nêu một số việc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khác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để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phòng, tránh một số bệnh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suy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dinh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dưỡng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thấp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còi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bệnh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thiếu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máu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thiếu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sắt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B86FE5E-2E8C-8296-37FB-94927CE96FF6}"/>
              </a:ext>
            </a:extLst>
          </p:cNvPr>
          <p:cNvSpPr txBox="1"/>
          <p:nvPr/>
        </p:nvSpPr>
        <p:spPr>
          <a:xfrm>
            <a:off x="3409950" y="2444775"/>
            <a:ext cx="8105775" cy="3539430"/>
          </a:xfrm>
          <a:custGeom>
            <a:avLst/>
            <a:gdLst>
              <a:gd name="csX0" fmla="*/ 0 w 8105775"/>
              <a:gd name="csY0" fmla="*/ 0 h 3539430"/>
              <a:gd name="csX1" fmla="*/ 8105775 w 8105775"/>
              <a:gd name="csY1" fmla="*/ 0 h 3539430"/>
              <a:gd name="csX2" fmla="*/ 8105775 w 8105775"/>
              <a:gd name="csY2" fmla="*/ 3539430 h 3539430"/>
              <a:gd name="csX3" fmla="*/ 0 w 8105775"/>
              <a:gd name="csY3" fmla="*/ 3539430 h 3539430"/>
              <a:gd name="csX4" fmla="*/ 0 w 8105775"/>
              <a:gd name="csY4" fmla="*/ 0 h 353943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105775" h="3539430" fill="none" extrusionOk="0">
                <a:moveTo>
                  <a:pt x="0" y="0"/>
                </a:moveTo>
                <a:cubicBezTo>
                  <a:pt x="3606174" y="5222"/>
                  <a:pt x="4455938" y="24918"/>
                  <a:pt x="8105775" y="0"/>
                </a:cubicBezTo>
                <a:cubicBezTo>
                  <a:pt x="7944530" y="604478"/>
                  <a:pt x="8062015" y="2664034"/>
                  <a:pt x="8105775" y="3539430"/>
                </a:cubicBezTo>
                <a:cubicBezTo>
                  <a:pt x="6092629" y="3374669"/>
                  <a:pt x="3048802" y="3657580"/>
                  <a:pt x="0" y="3539430"/>
                </a:cubicBezTo>
                <a:cubicBezTo>
                  <a:pt x="-55725" y="1858930"/>
                  <a:pt x="17072" y="362986"/>
                  <a:pt x="0" y="0"/>
                </a:cubicBezTo>
                <a:close/>
              </a:path>
              <a:path w="8105775" h="3539430" stroke="0" extrusionOk="0">
                <a:moveTo>
                  <a:pt x="0" y="0"/>
                </a:moveTo>
                <a:cubicBezTo>
                  <a:pt x="3516441" y="11849"/>
                  <a:pt x="5794498" y="-161459"/>
                  <a:pt x="8105775" y="0"/>
                </a:cubicBezTo>
                <a:cubicBezTo>
                  <a:pt x="8108905" y="1684447"/>
                  <a:pt x="8004599" y="1848331"/>
                  <a:pt x="8105775" y="3539430"/>
                </a:cubicBezTo>
                <a:cubicBezTo>
                  <a:pt x="6735383" y="3393570"/>
                  <a:pt x="3510679" y="3461106"/>
                  <a:pt x="0" y="3539430"/>
                </a:cubicBezTo>
                <a:cubicBezTo>
                  <a:pt x="74291" y="3181345"/>
                  <a:pt x="168006" y="1753236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Ăn đủ bữa và đủ các nhóm chất dinh dưỡng.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Vận động cơ thể ít nhất 60 phút mỗi ngày.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 dõi chiều cao và cân nặng cơ thể thường xuyên.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Gặp bác sĩ để kiểm tra sức khoẻ nếu cơ thể có dấu hiệu tăng cân hoặc giảm cân quá mức, mệt mỏi,...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7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D5F414E9-D72F-4A97-B1CB-61FC73C66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2" y="48659"/>
            <a:ext cx="11345923" cy="626621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BCE8A12-CB47-4322-9BE2-9EAC317B1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025" y="854219"/>
            <a:ext cx="2358331" cy="11489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85714B-660D-CB4C-F971-B72ED5507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8152" y="2742772"/>
            <a:ext cx="4115229" cy="41152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519E1F-B260-2D9C-B7D7-1C2F3BC9F3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7390" y="2891351"/>
            <a:ext cx="6647856" cy="170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0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4439" y="2395362"/>
            <a:ext cx="1899152" cy="44626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6B63A2-9E34-D678-212F-53D1B6DF7F81}"/>
              </a:ext>
            </a:extLst>
          </p:cNvPr>
          <p:cNvSpPr/>
          <p:nvPr/>
        </p:nvSpPr>
        <p:spPr>
          <a:xfrm>
            <a:off x="209549" y="1870430"/>
            <a:ext cx="8575635" cy="2921489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“Ai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9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">
            <a:extLst>
              <a:ext uri="{FF2B5EF4-FFF2-40B4-BE49-F238E27FC236}">
                <a16:creationId xmlns:a16="http://schemas.microsoft.com/office/drawing/2014/main" id="{868F150A-CBAA-1902-E2DE-CDC892E9E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-552450"/>
            <a:ext cx="11972925" cy="825815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35602CB-8311-741E-8E8A-96FB3C0E6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574" y="1723548"/>
            <a:ext cx="9211487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algn="just" defTabSz="914377">
              <a:lnSpc>
                <a:spcPct val="100000"/>
              </a:lnSpc>
              <a:spcBef>
                <a:spcPct val="0"/>
              </a:spcBef>
            </a:pPr>
            <a:r>
              <a:rPr lang="vi-VN" alt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Chia lớp thành các nhóm. Và cùng thi một lượt tổng thời gian 2 phút.</a:t>
            </a:r>
          </a:p>
          <a:p>
            <a:pPr marL="457200" indent="-457200" algn="just" defTabSz="914377">
              <a:lnSpc>
                <a:spcPct val="100000"/>
              </a:lnSpc>
              <a:spcBef>
                <a:spcPct val="0"/>
              </a:spcBef>
            </a:pPr>
            <a:r>
              <a:rPr lang="vi-VN" alt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Các nhóm thi nhau đưa ra những cách phòng tránh để không bị các bệnh thừa, thiếu chất dinh dưỡng. Mỗi lần đưa ra câu đúng sẽ được nhận 1 hoa dán vào vị trí nhóm.</a:t>
            </a:r>
            <a:endParaRPr lang="en-US" altLang="en-US" sz="3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marL="457200" indent="-457200" algn="just" defTabSz="914377">
              <a:lnSpc>
                <a:spcPct val="100000"/>
              </a:lnSpc>
              <a:spcBef>
                <a:spcPct val="0"/>
              </a:spcBef>
            </a:pPr>
            <a:r>
              <a:rPr lang="vi-VN" alt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Sau 2 phút, nhóm nào nhiều hoa nhất nhóm đó thắng cuộc.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67B5B2-91AF-1352-F7D0-F655993B0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750" y="0"/>
            <a:ext cx="3865199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9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BD02A26A-DD70-48B2-9471-0802BECD8BC4}"/>
              </a:ext>
            </a:extLst>
          </p:cNvPr>
          <p:cNvGrpSpPr/>
          <p:nvPr/>
        </p:nvGrpSpPr>
        <p:grpSpPr>
          <a:xfrm>
            <a:off x="6890614" y="4230884"/>
            <a:ext cx="2270850" cy="2270850"/>
            <a:chOff x="6061072" y="2660553"/>
            <a:chExt cx="4084411" cy="4084411"/>
          </a:xfrm>
          <a:solidFill>
            <a:srgbClr val="EF4149"/>
          </a:solidFill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1D13324-3B34-4FF3-97E9-8ED74D516D09}"/>
                </a:ext>
              </a:extLst>
            </p:cNvPr>
            <p:cNvSpPr/>
            <p:nvPr/>
          </p:nvSpPr>
          <p:spPr>
            <a:xfrm>
              <a:off x="6829877" y="3429357"/>
              <a:ext cx="2546804" cy="2546804"/>
            </a:xfrm>
            <a:prstGeom prst="ellipse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 w="10160">
                    <a:solidFill>
                      <a:srgbClr val="5B9BD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2p</a:t>
              </a:r>
            </a:p>
          </p:txBody>
        </p:sp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657B59E0-0BA4-417E-BA5A-6AB76BE91572}"/>
                </a:ext>
              </a:extLst>
            </p:cNvPr>
            <p:cNvSpPr/>
            <p:nvPr/>
          </p:nvSpPr>
          <p:spPr>
            <a:xfrm>
              <a:off x="6061072" y="2660553"/>
              <a:ext cx="4084411" cy="4084411"/>
            </a:xfrm>
            <a:custGeom>
              <a:avLst/>
              <a:gdLst>
                <a:gd name="connsiteX0" fmla="*/ 2042206 w 4084412"/>
                <a:gd name="connsiteY0" fmla="*/ 217714 h 4084412"/>
                <a:gd name="connsiteX1" fmla="*/ 217714 w 4084412"/>
                <a:gd name="connsiteY1" fmla="*/ 2042206 h 4084412"/>
                <a:gd name="connsiteX2" fmla="*/ 2042206 w 4084412"/>
                <a:gd name="connsiteY2" fmla="*/ 3866698 h 4084412"/>
                <a:gd name="connsiteX3" fmla="*/ 3866698 w 4084412"/>
                <a:gd name="connsiteY3" fmla="*/ 2042206 h 4084412"/>
                <a:gd name="connsiteX4" fmla="*/ 2042206 w 4084412"/>
                <a:gd name="connsiteY4" fmla="*/ 217714 h 4084412"/>
                <a:gd name="connsiteX5" fmla="*/ 2042206 w 4084412"/>
                <a:gd name="connsiteY5" fmla="*/ 0 h 4084412"/>
                <a:gd name="connsiteX6" fmla="*/ 4084412 w 4084412"/>
                <a:gd name="connsiteY6" fmla="*/ 2042206 h 4084412"/>
                <a:gd name="connsiteX7" fmla="*/ 2042206 w 4084412"/>
                <a:gd name="connsiteY7" fmla="*/ 4084412 h 4084412"/>
                <a:gd name="connsiteX8" fmla="*/ 0 w 4084412"/>
                <a:gd name="connsiteY8" fmla="*/ 2042206 h 4084412"/>
                <a:gd name="connsiteX9" fmla="*/ 2042206 w 4084412"/>
                <a:gd name="connsiteY9" fmla="*/ 0 h 408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4412" h="4084412">
                  <a:moveTo>
                    <a:pt x="2042206" y="217714"/>
                  </a:moveTo>
                  <a:cubicBezTo>
                    <a:pt x="1034567" y="217714"/>
                    <a:pt x="217714" y="1034567"/>
                    <a:pt x="217714" y="2042206"/>
                  </a:cubicBezTo>
                  <a:cubicBezTo>
                    <a:pt x="217714" y="3049845"/>
                    <a:pt x="1034567" y="3866698"/>
                    <a:pt x="2042206" y="3866698"/>
                  </a:cubicBezTo>
                  <a:cubicBezTo>
                    <a:pt x="3049845" y="3866698"/>
                    <a:pt x="3866698" y="3049845"/>
                    <a:pt x="3866698" y="2042206"/>
                  </a:cubicBezTo>
                  <a:cubicBezTo>
                    <a:pt x="3866698" y="1034567"/>
                    <a:pt x="3049845" y="217714"/>
                    <a:pt x="2042206" y="217714"/>
                  </a:cubicBezTo>
                  <a:close/>
                  <a:moveTo>
                    <a:pt x="2042206" y="0"/>
                  </a:moveTo>
                  <a:cubicBezTo>
                    <a:pt x="3170085" y="0"/>
                    <a:pt x="4084412" y="914327"/>
                    <a:pt x="4084412" y="2042206"/>
                  </a:cubicBezTo>
                  <a:cubicBezTo>
                    <a:pt x="4084412" y="3170085"/>
                    <a:pt x="3170085" y="4084412"/>
                    <a:pt x="2042206" y="4084412"/>
                  </a:cubicBezTo>
                  <a:cubicBezTo>
                    <a:pt x="914327" y="4084412"/>
                    <a:pt x="0" y="3170085"/>
                    <a:pt x="0" y="2042206"/>
                  </a:cubicBezTo>
                  <a:cubicBezTo>
                    <a:pt x="0" y="914327"/>
                    <a:pt x="914327" y="0"/>
                    <a:pt x="2042206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7" name="Picture 36" descr="Download Software Development Services - Covent Garden PNG Image with No  Background - PNGkey.com">
            <a:extLst>
              <a:ext uri="{FF2B5EF4-FFF2-40B4-BE49-F238E27FC236}">
                <a16:creationId xmlns:a16="http://schemas.microsoft.com/office/drawing/2014/main" id="{2AF8F420-6485-40BC-AC4A-62DA9278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995" y="4658323"/>
            <a:ext cx="1456088" cy="1456088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06A1699-C0D5-4972-A3EC-93C1250152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973613">
            <a:off x="605506" y="-491144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0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" dur="12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3 -0.00648 L 0.01003 -0.00648 C 0.02357 -0.00139 0.03698 0.00417 0.05065 0.00834 C 0.0543 0.00973 0.0582 0.01042 0.06211 0.01019 C 0.06758 0.00996 0.07318 0.00787 0.07878 0.00648 C 0.08047 0.00463 0.08242 0.00324 0.08399 0.00093 C 0.0849 -0.00046 0.08529 -0.00277 0.08607 -0.00463 C 0.09883 -0.03379 0.0832 0.00486 0.09649 -0.03055 C 0.0974 -0.0331 0.0987 -0.03518 0.09961 -0.03796 C 0.10078 -0.0419 0.10143 -0.04652 0.10274 -0.05092 C 0.10326 -0.05277 0.1043 -0.0544 0.10482 -0.05648 C 0.1056 -0.05995 0.10586 -0.06412 0.1069 -0.06759 C 0.10794 -0.07129 0.10899 -0.07477 0.11003 -0.0787 C 0.1112 -0.08379 0.11133 -0.08773 0.11211 -0.09352 C 0.11263 -0.09838 0.11198 -0.10486 0.11419 -0.10833 C 0.11719 -0.11273 0.12175 -0.11203 0.12565 -0.11389 C 0.13008 -0.11018 0.1349 -0.10717 0.13919 -0.10277 C 0.14258 -0.09907 0.14466 -0.09143 0.14857 -0.08981 C 0.14987 -0.08912 0.1513 -0.08865 0.15274 -0.08796 C 0.15417 -0.0868 0.15547 -0.08518 0.1569 -0.08426 C 0.15781 -0.08333 0.15899 -0.0831 0.16003 -0.0824 C 0.16172 -0.08125 0.16341 -0.07963 0.16524 -0.0787 C 0.16836 -0.07662 0.17122 -0.07639 0.17461 -0.075 C 0.17565 -0.07453 0.17656 -0.07338 0.17774 -0.07315 C 0.18151 -0.07199 0.18529 -0.07199 0.18919 -0.07129 C 0.19128 -0.07083 0.19323 -0.0699 0.19544 -0.06944 C 0.19818 -0.06875 0.20091 -0.06805 0.20378 -0.06759 C 0.20716 -0.06805 0.21068 -0.06852 0.21419 -0.06944 C 0.2155 -0.06967 0.21706 -0.06967 0.21836 -0.07129 C 0.225 -0.07963 0.22318 -0.08102 0.22774 -0.08981 C 0.22995 -0.09421 0.23307 -0.09768 0.23503 -0.10277 C 0.23568 -0.10463 0.2362 -0.10671 0.23711 -0.10833 C 0.23828 -0.11041 0.23984 -0.1118 0.24128 -0.11389 C 0.24232 -0.11551 0.24323 -0.11759 0.2444 -0.11944 C 0.24714 -0.12361 0.25638 -0.13449 0.25794 -0.13611 C 0.25885 -0.13703 0.26003 -0.13727 0.26107 -0.13796 C 0.26276 -0.13912 0.26432 -0.14097 0.26628 -0.14166 C 0.26992 -0.14282 0.27383 -0.14282 0.27774 -0.14328 C 0.28763 -0.14699 0.28229 -0.14467 0.29753 -0.1544 C 0.29922 -0.15555 0.30091 -0.1574 0.30274 -0.1581 C 0.30612 -0.15972 0.30964 -0.16088 0.31315 -0.1618 C 0.32175 -0.16458 0.31719 -0.16319 0.32669 -0.16551 C 0.33255 -0.16921 0.33138 -0.16898 0.34128 -0.16921 C 0.36693 -0.17037 0.39258 -0.1706 0.41836 -0.17106 C 0.42175 -0.17245 0.42539 -0.17291 0.42878 -0.17477 C 0.42982 -0.17546 0.43073 -0.17662 0.4319 -0.17662 C 0.43945 -0.17731 0.44714 -0.17662 0.45482 -0.17662 " pathEditMode="relative" ptsTypes="AAAAAAAAAAAAAAAAAAAAAAAAAAAAAAAAAAAAAAAAAAAAAAA">
                                      <p:cBhvr>
                                        <p:cTn id="11" dur="78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73 -0.01157 L 0.00873 -0.01157 C 0.0211 -0.01343 0.02084 -0.01227 0.03165 -0.01713 C 0.03503 -0.01875 0.03855 -0.02083 0.04206 -0.02269 C 0.0448 -0.02454 0.0474 -0.02708 0.0504 -0.02824 C 0.05873 -0.03218 0.07032 -0.03333 0.07852 -0.03565 C 0.08165 -0.03657 0.08477 -0.0382 0.0879 -0.03935 C 0.0892 -0.04074 0.0905 -0.04213 0.09206 -0.04306 C 0.09401 -0.04468 0.09623 -0.04514 0.09831 -0.04676 C 0.10013 -0.04838 0.1017 -0.0507 0.10352 -0.05232 C 0.10925 -0.05764 0.11589 -0.06019 0.12123 -0.06713 C 0.13998 -0.09213 0.12058 -0.06667 0.13581 -0.08565 C 0.13698 -0.08704 0.14128 -0.09352 0.1431 -0.09491 C 0.14558 -0.09722 0.15 -0.09792 0.15248 -0.09861 C 0.15938 -0.09792 0.16641 -0.09884 0.17331 -0.09676 C 0.17592 -0.09607 0.17735 -0.08657 0.17852 -0.0838 C 0.1793 -0.08171 0.1806 -0.08009 0.18165 -0.07824 C 0.18191 -0.0757 0.18204 -0.07315 0.18269 -0.07083 C 0.18308 -0.06875 0.18399 -0.06713 0.18477 -0.06528 C 0.18672 -0.06042 0.1892 -0.05579 0.19102 -0.05046 C 0.19206 -0.04745 0.19297 -0.04421 0.19415 -0.0412 C 0.19506 -0.03866 0.1961 -0.03611 0.19727 -0.0338 C 0.20287 -0.02222 0.21407 -0.01157 0.22019 -0.00787 C 0.22123 -0.00741 0.22214 -0.00625 0.22331 -0.00602 C 0.22774 -0.00509 0.2323 -0.00486 0.23685 -0.00417 C 0.24115 -0.00232 0.24441 -0.00046 0.24935 -0.00046 C 0.25769 -0.00046 0.26602 -0.00185 0.27435 -0.00232 C 0.34532 0.00301 0.30573 -0.00972 0.32852 0.00509 C 0.33659 0.01018 0.33243 0.00602 0.3379 0.0125 C 0.3431 0.0118 0.34831 0.0125 0.35352 0.01065 C 0.35495 0.00995 0.35534 0.00648 0.35665 0.00509 C 0.35925 0.00162 0.36211 -0.00116 0.36498 -0.00417 C 0.36563 -0.00602 0.36615 -0.0081 0.36706 -0.00972 C 0.37084 -0.01713 0.37722 -0.02639 0.3806 -0.03565 C 0.38178 -0.03912 0.38165 -0.04491 0.38373 -0.04676 C 0.38803 -0.05093 0.39336 -0.05046 0.39831 -0.05232 C 0.39961 -0.05301 0.40105 -0.0537 0.40248 -0.05417 C 0.40417 -0.05486 0.40586 -0.05532 0.40769 -0.05602 C 0.42214 -0.0632 0.40638 -0.05718 0.41915 -0.06157 C 0.42123 -0.06343 0.42318 -0.06597 0.4254 -0.06713 C 0.43724 -0.07431 0.43529 -0.0713 0.44519 -0.07454 C 0.45 -0.07616 0.44935 -0.07685 0.45456 -0.08009 C 0.45756 -0.08218 0.46068 -0.08426 0.46394 -0.08565 C 0.46628 -0.08681 0.46875 -0.08681 0.47123 -0.0875 C 0.47292 -0.08796 0.47461 -0.08866 0.47644 -0.08935 C 0.48373 -0.09583 0.47748 -0.09074 0.48373 -0.09491 C 0.48711 -0.09722 0.48933 -0.09954 0.4931 -0.10046 C 0.49922 -0.10208 0.50547 -0.10301 0.51185 -0.10417 C 0.53985 -0.10926 0.53998 -0.10602 0.58464 -0.10602 " pathEditMode="relative" ptsTypes="AAAAAAAAAAAAAAAAAAAAAAAAAAAAAAAAAAAAAAAAAAAAAAAAA">
                                      <p:cBhvr>
                                        <p:cTn id="13" dur="928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0.00648 L -0.00364 0.00648 C 0.01146 -0.01389 -0.00273 0.00324 0.01615 -0.01389 C 0.0211 -0.01852 0.02565 -0.02453 0.03073 -0.0287 C 0.04154 -0.03819 0.04245 -0.03819 0.05052 -0.04166 C 0.05261 -0.04421 0.0543 -0.04768 0.05677 -0.04907 C 0.0625 -0.05301 0.07084 -0.05 0.07657 -0.04907 C 0.08295 -0.04537 0.0763 -0.05 0.0849 -0.03981 C 0.08789 -0.03634 0.0918 -0.03449 0.09532 -0.0324 C 0.10183 -0.0412 0.10912 -0.04838 0.11511 -0.05833 C 0.11628 -0.06065 0.1155 -0.06481 0.11615 -0.06759 C 0.11654 -0.0699 0.11745 -0.07129 0.11823 -0.07315 C 0.11849 -0.07824 0.11849 -0.08333 0.11927 -0.08796 C 0.11953 -0.09028 0.12084 -0.09143 0.12136 -0.09352 C 0.12188 -0.09653 0.12188 -0.09977 0.1224 -0.10278 C 0.12266 -0.10486 0.12305 -0.10648 0.12344 -0.10833 C 0.12383 -0.11157 0.12396 -0.11458 0.12448 -0.11759 C 0.12474 -0.11967 0.12513 -0.12129 0.12552 -0.12315 C 0.12591 -0.12569 0.12591 -0.12824 0.12657 -0.13055 C 0.12696 -0.13264 0.12787 -0.13426 0.12865 -0.13611 C 0.12917 -0.14051 0.12943 -0.14606 0.13177 -0.14907 C 0.13959 -0.16018 0.14922 -0.16134 0.15886 -0.16574 C 0.1668 -0.16528 0.17526 -0.16898 0.18282 -0.16389 C 0.18737 -0.16088 0.18933 -0.15092 0.19219 -0.14352 C 0.19479 -0.1368 0.19792 -0.12176 0.19948 -0.11389 C 0.19987 -0.11157 0.19987 -0.10879 0.20052 -0.10648 C 0.20157 -0.10254 0.20326 -0.09907 0.20469 -0.09537 L 0.20677 -0.08981 C 0.2086 -0.08495 0.2099 -0.08055 0.21302 -0.07685 C 0.21446 -0.07523 0.21654 -0.07477 0.21823 -0.07315 C 0.21966 -0.07176 0.22071 -0.06875 0.2224 -0.06759 C 0.22435 -0.0662 0.22657 -0.06666 0.22865 -0.06574 C 0.22995 -0.06528 0.23138 -0.06458 0.23282 -0.06389 C 0.23763 -0.06643 0.24271 -0.06805 0.2474 -0.07129 C 0.2487 -0.07245 0.24922 -0.07546 0.25052 -0.07685 C 0.25313 -0.08032 0.25612 -0.08264 0.25886 -0.08611 C 0.27383 -0.10625 0.25287 -0.08217 0.26719 -0.09907 C 0.26875 -0.10115 0.27071 -0.10254 0.2724 -0.10463 C 0.27383 -0.10694 0.27474 -0.11041 0.27657 -0.11203 C 0.28099 -0.11666 0.2875 -0.12129 0.29323 -0.12315 C 0.29518 -0.12407 0.2974 -0.12453 0.29948 -0.125 C 0.30183 -0.12685 0.30417 -0.1294 0.30677 -0.13055 C 0.31367 -0.13426 0.31263 -0.13078 0.31823 -0.13426 C 0.31966 -0.13541 0.32084 -0.13703 0.3224 -0.13796 C 0.3237 -0.13889 0.32513 -0.13935 0.32657 -0.13981 C 0.32774 -0.14051 0.33776 -0.14352 0.34115 -0.14537 C 0.36263 -0.15764 0.35026 -0.15185 0.36094 -0.15648 C 0.36107 -0.15671 0.36914 -0.16574 0.37032 -0.16574 C 0.37578 -0.16643 0.38138 -0.16458 0.38698 -0.16389 C 0.38933 -0.16203 0.39167 -0.15995 0.39427 -0.15833 C 0.39909 -0.15532 0.39753 -0.15879 0.40157 -0.15278 C 0.40534 -0.14722 0.41302 -0.12893 0.41407 -0.12685 C 0.41498 -0.125 0.41615 -0.12338 0.41719 -0.12129 C 0.42188 -0.11111 0.41576 -0.12014 0.42344 -0.10648 C 0.425 -0.1037 0.42696 -0.10208 0.42865 -0.09907 C 0.42943 -0.09768 0.42969 -0.09514 0.43073 -0.09352 C 0.4336 -0.08889 0.43685 -0.08472 0.44011 -0.08055 C 0.44271 -0.07731 0.44532 -0.07361 0.44844 -0.07129 C 0.46992 -0.05671 0.46081 -0.06782 0.4724 -0.05833 C 0.48867 -0.04537 0.48672 -0.04537 0.50052 -0.03611 C 0.50534 -0.0331 0.51003 -0.02916 0.51511 -0.02685 C 0.5194 -0.025 0.52409 -0.02453 0.52865 -0.02315 C 0.53242 -0.02222 0.5362 -0.02083 0.54011 -0.01944 C 0.54662 -0.02129 0.55339 -0.02176 0.5599 -0.025 C 0.56094 -0.02569 0.56055 -0.0287 0.56094 -0.03055 C 0.56159 -0.03565 0.56211 -0.04051 0.56302 -0.04537 C 0.56654 -0.06759 0.56393 -0.04467 0.56719 -0.07315 C 0.56758 -0.07685 0.56745 -0.08078 0.56823 -0.08426 C 0.56914 -0.08912 0.57084 -0.09305 0.5724 -0.09722 C 0.57435 -0.10347 0.57617 -0.1074 0.57969 -0.11203 C 0.58125 -0.11435 0.58321 -0.11551 0.5849 -0.11759 C 0.58633 -0.1199 0.5875 -0.12291 0.58907 -0.125 C 0.59206 -0.12986 0.59271 -0.12847 0.59636 -0.1324 C 0.59779 -0.13426 0.59883 -0.1368 0.60052 -0.13796 C 0.60482 -0.14166 0.60964 -0.14352 0.61407 -0.14722 C 0.61537 -0.14861 0.61667 -0.15 0.61823 -0.15092 C 0.62943 -0.15856 0.63099 -0.15833 0.64219 -0.16389 C 0.65039 -0.16828 0.64024 -0.16574 0.65782 -0.17129 C 0.66276 -0.17315 0.68216 -0.17477 0.6849 -0.175 L 0.70365 -0.17129 " pathEditMode="relative" ptsTypes="AAAAAAAAAAAAAAAAAAAAAAAAAAAAAAAAAAAAAAAAAAAAAAAAAAAAAAAAAAAAAAAAAAAAAAAAAAAAAAAA">
                                      <p:cBhvr>
                                        <p:cTn id="15" dur="988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0.01412 L -0.0043 0.01412 C 0.00117 0.00787 0.00638 0.00047 0.01237 -0.00439 C 0.01523 -0.00694 0.01862 -0.00648 0.02174 -0.0081 C 0.02552 -0.01018 0.0293 -0.01342 0.0332 -0.01551 C 0.03763 -0.01805 0.04635 -0.01875 0.04987 -0.01921 C 0.05299 -0.0199 0.05612 -0.0206 0.05924 -0.02106 C 0.0668 -0.0206 0.07461 -0.02199 0.08216 -0.01921 C 0.08398 -0.01875 0.08515 -0.01481 0.08633 -0.0118 C 0.08841 -0.00601 0.08919 0.00116 0.09154 0.00672 C 0.09792 0.02199 0.09114 0.0051 0.09883 0.02894 C 0.10586 0.05093 0.10664 0.05649 0.11654 0.07153 C 0.11836 0.07431 0.1207 0.07616 0.12279 0.07894 C 0.12747 0.08542 0.12422 0.08426 0.13008 0.09005 C 0.13164 0.09144 0.13346 0.09237 0.13529 0.09375 C 0.14114 0.09237 0.14713 0.09283 0.15299 0.09005 C 0.15508 0.08889 0.15638 0.08496 0.1582 0.08264 C 0.16276 0.07639 0.16068 0.08125 0.16549 0.07153 C 0.16654 0.06899 0.16758 0.06644 0.16862 0.06412 C 0.16927 0.06227 0.16966 0.05973 0.1707 0.05857 C 0.17279 0.05533 0.17539 0.05301 0.17799 0.05116 C 0.19036 0.04121 0.18997 0.04237 0.20195 0.0382 C 0.20781 0.03287 0.20534 0.03449 0.21341 0.03079 C 0.21745 0.02871 0.22161 0.02639 0.22591 0.02524 C 0.22995 0.02385 0.23424 0.02385 0.23841 0.02338 C 0.24466 0.02385 0.25091 0.02292 0.25716 0.02524 C 0.25989 0.02616 0.26224 0.0294 0.26445 0.03264 C 0.26654 0.03565 0.28021 0.05903 0.28216 0.06783 C 0.2832 0.07269 0.28463 0.07987 0.28633 0.08449 C 0.28893 0.0919 0.29154 0.09954 0.29466 0.10672 C 0.29583 0.10949 0.297 0.1125 0.29883 0.11412 C 0.30195 0.1169 0.30573 0.11737 0.30924 0.11968 C 0.32344 0.12871 0.29375 0.11829 0.32799 0.12709 C 0.33633 0.12524 0.34466 0.12408 0.35299 0.12153 C 0.36002 0.11922 0.3668 0.11528 0.37383 0.11227 C 0.37656 0.11088 0.37943 0.10996 0.38216 0.10857 C 0.39075 0.10348 0.39935 0.09815 0.4082 0.09375 C 0.41055 0.09237 0.41302 0.09098 0.41549 0.09005 C 0.41784 0.08912 0.42031 0.08866 0.42279 0.0882 C 0.42799 0.08449 0.43307 0.08033 0.43841 0.07709 C 0.43997 0.07593 0.44193 0.07616 0.44362 0.07524 C 0.4457 0.07362 0.44765 0.07107 0.44987 0.06968 C 0.45117 0.06852 0.4526 0.06852 0.45404 0.06783 C 0.45612 0.06667 0.4582 0.06528 0.46029 0.06412 C 0.46862 0.06459 0.47695 0.06482 0.48529 0.06598 C 0.48906 0.06644 0.49726 0.07848 0.49779 0.07894 C 0.51575 0.09167 0.49362 0.07524 0.50612 0.08635 C 0.51654 0.09561 0.51419 0.09399 0.52174 0.09746 C 0.52864 0.09676 0.53555 0.09653 0.54258 0.09561 C 0.54362 0.09537 0.54453 0.09399 0.5457 0.09375 C 0.55078 0.09167 0.5539 0.09167 0.55924 0.09005 C 0.56237 0.08889 0.56536 0.08704 0.56862 0.08635 C 0.59049 0.08056 0.57279 0.0875 0.58841 0.08264 C 0.5918 0.08149 0.59883 0.07894 0.59883 0.07894 C 0.6043 0.07454 0.60963 0.06899 0.61549 0.06598 C 0.6319 0.05695 0.64245 0.06065 0.66029 0.06227 C 0.66575 0.06274 0.67135 0.06343 0.67695 0.06412 C 0.69219 0.07315 0.68294 0.06968 0.70508 0.06968 " pathEditMode="relative" ptsTypes="AAAAAAAAAAAAAAAAAAAAAAAAAAAAAAAAAAAAAAAAAAAAAAAAAAAAAAAAAA">
                                      <p:cBhvr>
                                        <p:cTn id="17" dur="1086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2408 L -0.00156 -0.02384 C 0.00534 -0.02477 0.01224 -0.025 0.01927 -0.02593 C 0.02409 -0.02685 0.03659 -0.03056 0.04219 -0.03333 C 0.04388 -0.03426 0.04557 -0.03588 0.0474 -0.03704 C 0.04844 -0.03958 0.04922 -0.04259 0.05052 -0.04445 C 0.05599 -0.05347 0.05703 -0.05324 0.06302 -0.05741 C 0.06406 -0.05995 0.0655 -0.06204 0.06615 -0.06482 C 0.06758 -0.07153 0.06836 -0.07847 0.06927 -0.08519 C 0.07031 -0.09375 0.06992 -0.09954 0.07136 -0.10741 C 0.07188 -0.11065 0.0724 -0.11389 0.07344 -0.11667 C 0.07409 -0.11898 0.07552 -0.12037 0.07656 -0.12222 C 0.07682 -0.12477 0.07643 -0.12801 0.07761 -0.12963 C 0.07917 -0.13218 0.08177 -0.13195 0.08386 -0.13333 C 0.08529 -0.13449 0.08659 -0.13588 0.08802 -0.13704 C 0.09284 -0.13519 0.09766 -0.13357 0.10261 -0.13148 C 0.12904 -0.12014 0.11393 -0.12431 0.13073 -0.12037 C 0.13281 -0.11921 0.13477 -0.11759 0.13698 -0.11667 C 0.14037 -0.11574 0.14388 -0.11574 0.1474 -0.11482 C 0.14974 -0.11435 0.15221 -0.11366 0.15469 -0.11296 C 0.16406 -0.11366 0.17396 -0.1088 0.18281 -0.11482 C 0.18789 -0.11852 0.18815 -0.13218 0.19219 -0.13889 L 0.19636 -0.1463 C 0.1974 -0.15139 0.1987 -0.15602 0.19948 -0.16111 C 0.20013 -0.16667 0.2 -0.17245 0.20052 -0.17778 C 0.20065 -0.18033 0.20117 -0.18287 0.20156 -0.18519 C 0.20182 -0.19398 0.20104 -0.20301 0.20261 -0.21111 C 0.20326 -0.21505 0.20573 -0.21713 0.20781 -0.21852 C 0.22682 -0.23241 0.2263 -0.23079 0.24219 -0.23333 C 0.24323 -0.23472 0.24414 -0.23611 0.24531 -0.23704 C 0.24622 -0.23796 0.24727 -0.23843 0.24844 -0.23889 C 0.25781 -0.24329 0.26784 -0.24537 0.27656 -0.2537 C 0.27943 -0.25671 0.28359 -0.26158 0.28594 -0.26667 C 0.28841 -0.27269 0.29063 -0.27917 0.29323 -0.28519 L 0.29636 -0.29259 C 0.29662 -0.2963 0.29675 -0.30023 0.2974 -0.3037 C 0.30182 -0.3287 0.29909 -0.32917 0.30677 -0.33704 C 0.30912 -0.33982 0.31159 -0.3419 0.31406 -0.34445 C 0.31875 -0.35 0.31511 -0.34699 0.32031 -0.35 C 0.33307 -0.34769 0.34596 -0.34607 0.35886 -0.34259 C 0.36042 -0.34213 0.36224 -0.34028 0.3638 -0.33889 L 0.39219 -0.31667 C 0.39427 -0.31505 0.39948 -0.31204 0.40156 -0.30926 C 0.40274 -0.30787 0.40352 -0.30556 0.4043 -0.3037 C 0.40534 -0.30232 0.40677 -0.30162 0.40781 -0.3 C 0.40886 -0.29838 0.40964 -0.29583 0.41068 -0.29445 C 0.41224 -0.29283 0.41445 -0.29259 0.41615 -0.29074 C 0.42513 -0.28102 0.41719 -0.28565 0.4263 -0.27778 C 0.43255 -0.27269 0.43698 -0.27037 0.44323 -0.26667 C 0.45703 -0.26852 0.47096 -0.26921 0.4849 -0.27222 C 0.48711 -0.27292 0.48893 -0.27616 0.49115 -0.27778 C 0.49284 -0.27917 0.49453 -0.28033 0.49636 -0.28148 C 0.50794 -0.3162 0.48997 -0.26389 0.50365 -0.3 C 0.50651 -0.30787 0.51198 -0.32408 0.51198 -0.32384 C 0.51367 -0.33681 0.51172 -0.32894 0.51927 -0.34074 C 0.52031 -0.34259 0.52096 -0.34537 0.5224 -0.3463 C 0.52891 -0.35139 0.5362 -0.3544 0.54323 -0.35741 C 0.54896 -0.35695 0.55495 -0.35671 0.56094 -0.35556 C 0.56172 -0.35556 0.56706 -0.35301 0.56823 -0.35185 C 0.56979 -0.35046 0.57149 -0.34769 0.57344 -0.3463 C 0.57435 -0.34583 0.58659 -0.34283 0.58698 -0.34259 C 0.59089 -0.34329 0.59544 -0.34236 0.59948 -0.34445 C 0.6 -0.34491 0.6125 -0.35926 0.61406 -0.36111 C 0.61719 -0.36551 0.61979 -0.37153 0.62344 -0.37408 C 0.62552 -0.37593 0.62826 -0.37778 0.63073 -0.37963 C 0.63203 -0.38079 0.63346 -0.38241 0.6349 -0.38333 C 0.63763 -0.38565 0.64011 -0.38611 0.64323 -0.38704 C 0.64453 -0.38843 0.64596 -0.38982 0.6474 -0.39074 C 0.64831 -0.39167 0.64935 -0.39259 0.65052 -0.39259 L 0.77656 -0.39259 " pathEditMode="relative" rAng="0" ptsTypes="AAAAAAAAAAAAAAAAAAAAAAAAAAAAAAAAAAAAAAAAAAAAAAAAAAAAAAAAAAAAAAAAAAAAAA">
                                      <p:cBhvr>
                                        <p:cTn id="19" dur="12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06" y="-18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kta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2">
            <a:extLst>
              <a:ext uri="{FF2B5EF4-FFF2-40B4-BE49-F238E27FC236}">
                <a16:creationId xmlns:a16="http://schemas.microsoft.com/office/drawing/2014/main" id="{EAC59324-FDB1-4D39-A2F0-2B65BA493D02}"/>
              </a:ext>
            </a:extLst>
          </p:cNvPr>
          <p:cNvSpPr/>
          <p:nvPr/>
        </p:nvSpPr>
        <p:spPr>
          <a:xfrm>
            <a:off x="690564" y="357190"/>
            <a:ext cx="10810875" cy="1527175"/>
          </a:xfrm>
          <a:prstGeom prst="round2DiagRect">
            <a:avLst>
              <a:gd name="adj1" fmla="val 0"/>
              <a:gd name="adj2" fmla="val 37121"/>
            </a:avLst>
          </a:prstGeom>
          <a:solidFill>
            <a:schemeClr val="accent6">
              <a:lumMod val="20000"/>
              <a:lumOff val="80000"/>
              <a:alpha val="75000"/>
            </a:schemeClr>
          </a:solidFill>
          <a:ln w="571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4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FF00"/>
              </a:highlight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A48431A4-76AC-4EAC-A011-7B9491851C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20" b="66920"/>
          <a:stretch>
            <a:fillRect/>
          </a:stretch>
        </p:blipFill>
        <p:spPr bwMode="auto">
          <a:xfrm>
            <a:off x="-1655763" y="-485537"/>
            <a:ext cx="2646363" cy="226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B56B3DB6-F053-438A-BBB9-47B9F8AA20F1}"/>
              </a:ext>
            </a:extLst>
          </p:cNvPr>
          <p:cNvGrpSpPr>
            <a:grpSpLocks/>
          </p:cNvGrpSpPr>
          <p:nvPr/>
        </p:nvGrpSpPr>
        <p:grpSpPr bwMode="auto">
          <a:xfrm>
            <a:off x="261575" y="4227514"/>
            <a:ext cx="5410563" cy="1566863"/>
            <a:chOff x="6190261" y="4311922"/>
            <a:chExt cx="5409498" cy="1566454"/>
          </a:xfrm>
        </p:grpSpPr>
        <p:sp>
          <p:nvSpPr>
            <p:cNvPr id="8" name="Round Diagonal Corner Rectangle 7">
              <a:extLst>
                <a:ext uri="{FF2B5EF4-FFF2-40B4-BE49-F238E27FC236}">
                  <a16:creationId xmlns:a16="http://schemas.microsoft.com/office/drawing/2014/main" id="{743558D8-0629-4BE7-99EA-F26AE4AB2A62}"/>
                </a:ext>
              </a:extLst>
            </p:cNvPr>
            <p:cNvSpPr/>
            <p:nvPr/>
          </p:nvSpPr>
          <p:spPr>
            <a:xfrm>
              <a:off x="6298552" y="4545224"/>
              <a:ext cx="5301207" cy="1283954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accent4">
                <a:lumMod val="20000"/>
                <a:lumOff val="80000"/>
                <a:alpha val="75000"/>
              </a:schemeClr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Ít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vận</a:t>
              </a:r>
              <a:r>
                <a:rPr lang="en-US" sz="4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động</a:t>
              </a:r>
              <a:endPara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  <a:sym typeface="Arial" panose="020B0604020202020204"/>
              </a:endParaRPr>
            </a:p>
          </p:txBody>
        </p:sp>
        <p:pic>
          <p:nvPicPr>
            <p:cNvPr id="7192" name="Picture 12">
              <a:extLst>
                <a:ext uri="{FF2B5EF4-FFF2-40B4-BE49-F238E27FC236}">
                  <a16:creationId xmlns:a16="http://schemas.microsoft.com/office/drawing/2014/main" id="{68907340-8BA0-4D3F-816B-0FC7E37B8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3" r="47507" b="9705"/>
            <a:stretch>
              <a:fillRect/>
            </a:stretch>
          </p:blipFill>
          <p:spPr bwMode="auto">
            <a:xfrm>
              <a:off x="6190261" y="4311922"/>
              <a:ext cx="1027677" cy="1566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DD0E5D-F2AB-4D72-9A9A-0FA4AFC0D9F5}"/>
              </a:ext>
            </a:extLst>
          </p:cNvPr>
          <p:cNvGrpSpPr>
            <a:grpSpLocks/>
          </p:cNvGrpSpPr>
          <p:nvPr/>
        </p:nvGrpSpPr>
        <p:grpSpPr bwMode="auto">
          <a:xfrm>
            <a:off x="6718300" y="2540001"/>
            <a:ext cx="5302251" cy="1392239"/>
            <a:chOff x="6169302" y="2829001"/>
            <a:chExt cx="5301207" cy="1390935"/>
          </a:xfrm>
        </p:grpSpPr>
        <p:sp>
          <p:nvSpPr>
            <p:cNvPr id="6" name="Round Diagonal Corner Rectangle 5">
              <a:extLst>
                <a:ext uri="{FF2B5EF4-FFF2-40B4-BE49-F238E27FC236}">
                  <a16:creationId xmlns:a16="http://schemas.microsoft.com/office/drawing/2014/main" id="{D9190BEC-95E9-4680-BE55-47DF69383A21}"/>
                </a:ext>
              </a:extLst>
            </p:cNvPr>
            <p:cNvSpPr/>
            <p:nvPr/>
          </p:nvSpPr>
          <p:spPr>
            <a:xfrm>
              <a:off x="6169302" y="2935264"/>
              <a:ext cx="5301207" cy="1284672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accent4">
                <a:lumMod val="20000"/>
                <a:lumOff val="80000"/>
                <a:alpha val="75000"/>
              </a:schemeClr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	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Ăn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nhiều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đồ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ăn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nhanh</a:t>
              </a:r>
              <a:endPara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pic>
          <p:nvPicPr>
            <p:cNvPr id="7190" name="Picture 14">
              <a:extLst>
                <a:ext uri="{FF2B5EF4-FFF2-40B4-BE49-F238E27FC236}">
                  <a16:creationId xmlns:a16="http://schemas.microsoft.com/office/drawing/2014/main" id="{349E7CE9-1715-466D-8E1F-B4B7D359B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13" t="17403" r="35881" b="20688"/>
            <a:stretch>
              <a:fillRect/>
            </a:stretch>
          </p:blipFill>
          <p:spPr bwMode="auto">
            <a:xfrm>
              <a:off x="6243154" y="2829001"/>
              <a:ext cx="1205113" cy="1331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66B3C2D-E393-49FB-90E7-367C5541A1DD}"/>
              </a:ext>
            </a:extLst>
          </p:cNvPr>
          <p:cNvGrpSpPr>
            <a:grpSpLocks/>
          </p:cNvGrpSpPr>
          <p:nvPr/>
        </p:nvGrpSpPr>
        <p:grpSpPr bwMode="auto">
          <a:xfrm>
            <a:off x="6718300" y="4484688"/>
            <a:ext cx="5302251" cy="1330325"/>
            <a:chOff x="752350" y="4454273"/>
            <a:chExt cx="5301207" cy="1330175"/>
          </a:xfrm>
        </p:grpSpPr>
        <p:sp>
          <p:nvSpPr>
            <p:cNvPr id="7" name="Round Diagonal Corner Rectangle 6">
              <a:extLst>
                <a:ext uri="{FF2B5EF4-FFF2-40B4-BE49-F238E27FC236}">
                  <a16:creationId xmlns:a16="http://schemas.microsoft.com/office/drawing/2014/main" id="{FC1025B5-C1F7-4F6B-871A-BEFC2387C04E}"/>
                </a:ext>
              </a:extLst>
            </p:cNvPr>
            <p:cNvSpPr/>
            <p:nvPr/>
          </p:nvSpPr>
          <p:spPr>
            <a:xfrm>
              <a:off x="752350" y="4500305"/>
              <a:ext cx="5301207" cy="1284143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accent4">
                <a:lumMod val="20000"/>
                <a:lumOff val="80000"/>
                <a:alpha val="75000"/>
              </a:schemeClr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	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Cả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 3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đáp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án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 panose="020B0604020202020204"/>
                </a:rPr>
                <a:t>trên</a:t>
              </a:r>
              <a:endPara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pic>
          <p:nvPicPr>
            <p:cNvPr id="7188" name="Picture 15">
              <a:extLst>
                <a:ext uri="{FF2B5EF4-FFF2-40B4-BE49-F238E27FC236}">
                  <a16:creationId xmlns:a16="http://schemas.microsoft.com/office/drawing/2014/main" id="{650B7C66-67DB-497A-894F-F0190B333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53" t="22743" r="45081" b="9914"/>
            <a:stretch>
              <a:fillRect/>
            </a:stretch>
          </p:blipFill>
          <p:spPr bwMode="auto">
            <a:xfrm>
              <a:off x="877203" y="4454273"/>
              <a:ext cx="1091470" cy="1284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2303059-2D8A-43BE-8B48-8D862ED78611}"/>
              </a:ext>
            </a:extLst>
          </p:cNvPr>
          <p:cNvGrpSpPr>
            <a:grpSpLocks/>
          </p:cNvGrpSpPr>
          <p:nvPr/>
        </p:nvGrpSpPr>
        <p:grpSpPr bwMode="auto">
          <a:xfrm>
            <a:off x="146841" y="1193004"/>
            <a:ext cx="5768977" cy="2408237"/>
            <a:chOff x="179818" y="1810762"/>
            <a:chExt cx="5769569" cy="2408942"/>
          </a:xfrm>
        </p:grpSpPr>
        <p:sp>
          <p:nvSpPr>
            <p:cNvPr id="4" name="Round Diagonal Corner Rectangle 3">
              <a:extLst>
                <a:ext uri="{FF2B5EF4-FFF2-40B4-BE49-F238E27FC236}">
                  <a16:creationId xmlns:a16="http://schemas.microsoft.com/office/drawing/2014/main" id="{4DDEE99F-CB67-4B0F-B8B7-7057129C9877}"/>
                </a:ext>
              </a:extLst>
            </p:cNvPr>
            <p:cNvSpPr/>
            <p:nvPr/>
          </p:nvSpPr>
          <p:spPr>
            <a:xfrm>
              <a:off x="648180" y="2935040"/>
              <a:ext cx="5301207" cy="1284664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accent4">
                <a:lumMod val="20000"/>
                <a:lumOff val="80000"/>
                <a:alpha val="75000"/>
              </a:schemeClr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Ăn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thừa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chất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béo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,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chất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bột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đường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,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đạm</a:t>
              </a:r>
              <a:endPara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  <p:pic>
          <p:nvPicPr>
            <p:cNvPr id="7186" name="Picture 16">
              <a:extLst>
                <a:ext uri="{FF2B5EF4-FFF2-40B4-BE49-F238E27FC236}">
                  <a16:creationId xmlns:a16="http://schemas.microsoft.com/office/drawing/2014/main" id="{35B28017-7004-487A-A1B2-959B575F1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61" r="40456"/>
            <a:stretch>
              <a:fillRect/>
            </a:stretch>
          </p:blipFill>
          <p:spPr bwMode="auto">
            <a:xfrm>
              <a:off x="179818" y="1810762"/>
              <a:ext cx="1356355" cy="2213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4532AD8-172E-459F-91CA-A1B1483BC63A}"/>
              </a:ext>
            </a:extLst>
          </p:cNvPr>
          <p:cNvSpPr txBox="1"/>
          <p:nvPr/>
        </p:nvSpPr>
        <p:spPr>
          <a:xfrm>
            <a:off x="1884363" y="648733"/>
            <a:ext cx="93170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Đâu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là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nguyên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nhân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gây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béo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phì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8A678A9-A0D3-4463-8649-1228C983C8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2" y="3449639"/>
            <a:ext cx="3711575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68CABF-D63B-40BC-8C21-6F3CCC9D31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2" y="3408364"/>
            <a:ext cx="3711575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716A8F0-8510-4D83-A782-A59AD77A11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9" y="3449639"/>
            <a:ext cx="3709987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A042CD9-DFE0-4B72-AF3D-5108F39D17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37" y="-601663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D2C334F-A092-4B21-AB8B-D83FDDE349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7" y="-581026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088F409-479A-4DB8-BED2-D50DFDE9D7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-581026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39FB976-1437-4874-9BC7-D65BB92EDB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0988" y="-581026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C920DAC-9DB6-4376-9323-0237C99911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889" y="3449639"/>
            <a:ext cx="3709987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 nodeType="clickPar">
                      <p:stCondLst>
                        <p:cond delay="0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A668110-BF60-432B-99DF-808A4D683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26" y="3417889"/>
            <a:ext cx="3709988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 Diagonal Corner Rectangle 2">
            <a:extLst>
              <a:ext uri="{FF2B5EF4-FFF2-40B4-BE49-F238E27FC236}">
                <a16:creationId xmlns:a16="http://schemas.microsoft.com/office/drawing/2014/main" id="{D8981CA5-A978-47FD-925E-9C9C5E094405}"/>
              </a:ext>
            </a:extLst>
          </p:cNvPr>
          <p:cNvSpPr/>
          <p:nvPr/>
        </p:nvSpPr>
        <p:spPr>
          <a:xfrm>
            <a:off x="690564" y="428625"/>
            <a:ext cx="10810875" cy="1528763"/>
          </a:xfrm>
          <a:prstGeom prst="round2DiagRect">
            <a:avLst>
              <a:gd name="adj1" fmla="val 0"/>
              <a:gd name="adj2" fmla="val 37121"/>
            </a:avLst>
          </a:prstGeom>
          <a:solidFill>
            <a:schemeClr val="accent6">
              <a:lumMod val="20000"/>
              <a:lumOff val="80000"/>
              <a:alpha val="75000"/>
            </a:schemeClr>
          </a:solidFill>
          <a:ln w="571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3AA28F8-8293-40D2-9AE5-C541A9E96220}"/>
              </a:ext>
            </a:extLst>
          </p:cNvPr>
          <p:cNvGrpSpPr>
            <a:grpSpLocks/>
          </p:cNvGrpSpPr>
          <p:nvPr/>
        </p:nvGrpSpPr>
        <p:grpSpPr bwMode="auto">
          <a:xfrm>
            <a:off x="6400193" y="4400551"/>
            <a:ext cx="5199671" cy="1482725"/>
            <a:chOff x="6399554" y="4401271"/>
            <a:chExt cx="5200205" cy="1481559"/>
          </a:xfrm>
        </p:grpSpPr>
        <p:sp>
          <p:nvSpPr>
            <p:cNvPr id="8" name="Round Diagonal Corner Rectangle 7">
              <a:extLst>
                <a:ext uri="{FF2B5EF4-FFF2-40B4-BE49-F238E27FC236}">
                  <a16:creationId xmlns:a16="http://schemas.microsoft.com/office/drawing/2014/main" id="{053B7544-7713-473A-BFA5-46C81130DDF9}"/>
                </a:ext>
              </a:extLst>
            </p:cNvPr>
            <p:cNvSpPr/>
            <p:nvPr/>
          </p:nvSpPr>
          <p:spPr>
            <a:xfrm>
              <a:off x="7124135" y="4545620"/>
              <a:ext cx="4475624" cy="1284864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accent4">
                <a:lumMod val="20000"/>
                <a:lumOff val="80000"/>
                <a:alpha val="75000"/>
              </a:schemeClr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Uống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nhiều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nước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ngọt</a:t>
              </a:r>
              <a:endPara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cs typeface="Arial" panose="020B0604020202020204" pitchFamily="34" charset="0"/>
                <a:sym typeface="Arial" panose="020B0604020202020204"/>
              </a:endParaRPr>
            </a:p>
          </p:txBody>
        </p:sp>
        <p:pic>
          <p:nvPicPr>
            <p:cNvPr id="8216" name="Picture 12">
              <a:extLst>
                <a:ext uri="{FF2B5EF4-FFF2-40B4-BE49-F238E27FC236}">
                  <a16:creationId xmlns:a16="http://schemas.microsoft.com/office/drawing/2014/main" id="{1ABC67F0-5D01-48D6-B8BB-8E357BA85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11" r="53400" b="78397"/>
            <a:stretch>
              <a:fillRect/>
            </a:stretch>
          </p:blipFill>
          <p:spPr bwMode="auto">
            <a:xfrm rot="-1268009">
              <a:off x="6399554" y="4401271"/>
              <a:ext cx="1095192" cy="1481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86B1195-DF0A-4D76-AC6A-741878864264}"/>
              </a:ext>
            </a:extLst>
          </p:cNvPr>
          <p:cNvGrpSpPr>
            <a:grpSpLocks/>
          </p:cNvGrpSpPr>
          <p:nvPr/>
        </p:nvGrpSpPr>
        <p:grpSpPr bwMode="auto">
          <a:xfrm>
            <a:off x="6242891" y="2935290"/>
            <a:ext cx="5653832" cy="1425575"/>
            <a:chOff x="6243154" y="2935147"/>
            <a:chExt cx="5652719" cy="1425613"/>
          </a:xfrm>
        </p:grpSpPr>
        <p:sp>
          <p:nvSpPr>
            <p:cNvPr id="6" name="Round Diagonal Corner Rectangle 5">
              <a:extLst>
                <a:ext uri="{FF2B5EF4-FFF2-40B4-BE49-F238E27FC236}">
                  <a16:creationId xmlns:a16="http://schemas.microsoft.com/office/drawing/2014/main" id="{1F42FC20-D295-4928-A874-D9378C24A01E}"/>
                </a:ext>
              </a:extLst>
            </p:cNvPr>
            <p:cNvSpPr/>
            <p:nvPr/>
          </p:nvSpPr>
          <p:spPr>
            <a:xfrm>
              <a:off x="6801002" y="2935147"/>
              <a:ext cx="5094871" cy="1284321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accent4">
                <a:lumMod val="20000"/>
                <a:lumOff val="80000"/>
                <a:alpha val="75000"/>
              </a:schemeClr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Thực</a:t>
              </a:r>
              <a:r>
                <a:rPr 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hiện</a:t>
              </a:r>
              <a:r>
                <a:rPr 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chế</a:t>
              </a:r>
              <a:r>
                <a:rPr 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độ</a:t>
              </a:r>
              <a:r>
                <a:rPr 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ăn</a:t>
              </a:r>
              <a:r>
                <a:rPr 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uống</a:t>
              </a:r>
              <a:r>
                <a:rPr 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cân</a:t>
              </a:r>
              <a:r>
                <a:rPr 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bằng</a:t>
              </a:r>
              <a:r>
                <a:rPr 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lành</a:t>
              </a:r>
              <a:r>
                <a:rPr lang="en-US" sz="32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mạnh</a:t>
              </a:r>
              <a:endPara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cs typeface="Arial" panose="020B0604020202020204" pitchFamily="34" charset="0"/>
                <a:sym typeface="Arial" panose="020B0604020202020204"/>
              </a:endParaRPr>
            </a:p>
          </p:txBody>
        </p:sp>
        <p:pic>
          <p:nvPicPr>
            <p:cNvPr id="8214" name="Picture 14">
              <a:extLst>
                <a:ext uri="{FF2B5EF4-FFF2-40B4-BE49-F238E27FC236}">
                  <a16:creationId xmlns:a16="http://schemas.microsoft.com/office/drawing/2014/main" id="{6DBD1647-9DAA-4DA4-95A1-1B916F7FF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91" t="3445" r="66008" b="78397"/>
            <a:stretch>
              <a:fillRect/>
            </a:stretch>
          </p:blipFill>
          <p:spPr bwMode="auto">
            <a:xfrm>
              <a:off x="6243154" y="2987405"/>
              <a:ext cx="1048897" cy="1373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32DBFD3-9969-422A-A5A3-1B191DD594BA}"/>
              </a:ext>
            </a:extLst>
          </p:cNvPr>
          <p:cNvGrpSpPr>
            <a:grpSpLocks/>
          </p:cNvGrpSpPr>
          <p:nvPr/>
        </p:nvGrpSpPr>
        <p:grpSpPr bwMode="auto">
          <a:xfrm>
            <a:off x="868216" y="4400551"/>
            <a:ext cx="5184924" cy="1482725"/>
            <a:chOff x="868101" y="4401273"/>
            <a:chExt cx="5185456" cy="1481559"/>
          </a:xfrm>
        </p:grpSpPr>
        <p:sp>
          <p:nvSpPr>
            <p:cNvPr id="7" name="Round Diagonal Corner Rectangle 6">
              <a:extLst>
                <a:ext uri="{FF2B5EF4-FFF2-40B4-BE49-F238E27FC236}">
                  <a16:creationId xmlns:a16="http://schemas.microsoft.com/office/drawing/2014/main" id="{F606C602-E8E0-4508-8CDB-DC4C1101C4A0}"/>
                </a:ext>
              </a:extLst>
            </p:cNvPr>
            <p:cNvSpPr/>
            <p:nvPr/>
          </p:nvSpPr>
          <p:spPr>
            <a:xfrm>
              <a:off x="1266751" y="4499621"/>
              <a:ext cx="4786806" cy="1284864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accent4">
                <a:lumMod val="20000"/>
                <a:lumOff val="80000"/>
                <a:alpha val="75000"/>
              </a:schemeClr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Ngồi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yên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một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\oman"/>
                  <a:cs typeface="Arial" panose="020B0604020202020204" pitchFamily="34" charset="0"/>
                  <a:sym typeface="Arial" panose="020B0604020202020204"/>
                </a:rPr>
                <a:t>chỗ</a:t>
              </a:r>
              <a:endPara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cs typeface="Arial" panose="020B0604020202020204" pitchFamily="34" charset="0"/>
                <a:sym typeface="Arial" panose="020B0604020202020204"/>
              </a:endParaRPr>
            </a:p>
          </p:txBody>
        </p:sp>
        <p:pic>
          <p:nvPicPr>
            <p:cNvPr id="8212" name="Picture 15">
              <a:extLst>
                <a:ext uri="{FF2B5EF4-FFF2-40B4-BE49-F238E27FC236}">
                  <a16:creationId xmlns:a16="http://schemas.microsoft.com/office/drawing/2014/main" id="{E1FD56BA-3474-4B33-BF25-D420F2FE4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4" r="77666" b="78397"/>
            <a:stretch>
              <a:fillRect/>
            </a:stretch>
          </p:blipFill>
          <p:spPr bwMode="auto">
            <a:xfrm>
              <a:off x="868101" y="4401273"/>
              <a:ext cx="1053297" cy="1481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2BD532D-889C-4C71-A593-D7C40B5B61BB}"/>
              </a:ext>
            </a:extLst>
          </p:cNvPr>
          <p:cNvGrpSpPr>
            <a:grpSpLocks/>
          </p:cNvGrpSpPr>
          <p:nvPr/>
        </p:nvGrpSpPr>
        <p:grpSpPr bwMode="auto">
          <a:xfrm>
            <a:off x="933450" y="2816225"/>
            <a:ext cx="5016501" cy="1481139"/>
            <a:chOff x="721491" y="2816507"/>
            <a:chExt cx="5227896" cy="1481559"/>
          </a:xfrm>
        </p:grpSpPr>
        <p:sp>
          <p:nvSpPr>
            <p:cNvPr id="4" name="Round Diagonal Corner Rectangle 3">
              <a:extLst>
                <a:ext uri="{FF2B5EF4-FFF2-40B4-BE49-F238E27FC236}">
                  <a16:creationId xmlns:a16="http://schemas.microsoft.com/office/drawing/2014/main" id="{C5E4041B-4BB4-4B07-BD63-AA85E2454901}"/>
                </a:ext>
              </a:extLst>
            </p:cNvPr>
            <p:cNvSpPr/>
            <p:nvPr/>
          </p:nvSpPr>
          <p:spPr>
            <a:xfrm>
              <a:off x="721491" y="2935604"/>
              <a:ext cx="5227896" cy="1284652"/>
            </a:xfrm>
            <a:prstGeom prst="round2DiagRect">
              <a:avLst>
                <a:gd name="adj1" fmla="val 0"/>
                <a:gd name="adj2" fmla="val 37121"/>
              </a:avLst>
            </a:prstGeom>
            <a:solidFill>
              <a:schemeClr val="accent4">
                <a:lumMod val="20000"/>
                <a:lumOff val="80000"/>
                <a:alpha val="75000"/>
              </a:schemeClr>
            </a:solidFill>
            <a:ln w="571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7">
                <a:defRPr/>
              </a:pP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rPr>
                <a:t>Ăn</a:t>
              </a:r>
              <a:r>
                <a:rPr lang="en-US" sz="4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rPr>
                <a:t>đêm</a:t>
              </a:r>
              <a:endPara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cs typeface="Arial" panose="020B0604020202020204" pitchFamily="34" charset="0"/>
                <a:sym typeface="Arial" panose="020B0604020202020204"/>
              </a:endParaRPr>
            </a:p>
          </p:txBody>
        </p:sp>
        <p:pic>
          <p:nvPicPr>
            <p:cNvPr id="8210" name="Picture 16">
              <a:extLst>
                <a:ext uri="{FF2B5EF4-FFF2-40B4-BE49-F238E27FC236}">
                  <a16:creationId xmlns:a16="http://schemas.microsoft.com/office/drawing/2014/main" id="{C3501FA9-F714-4FFA-978C-4DEBF9523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846" b="78397"/>
            <a:stretch>
              <a:fillRect/>
            </a:stretch>
          </p:blipFill>
          <p:spPr bwMode="auto">
            <a:xfrm>
              <a:off x="941947" y="2816507"/>
              <a:ext cx="979451" cy="1481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0284558-1A6C-4BA8-B592-53FA480FA7E1}"/>
              </a:ext>
            </a:extLst>
          </p:cNvPr>
          <p:cNvSpPr txBox="1"/>
          <p:nvPr/>
        </p:nvSpPr>
        <p:spPr>
          <a:xfrm>
            <a:off x="2851151" y="411165"/>
            <a:ext cx="7669213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defTabSz="914377">
              <a:defRPr/>
            </a:pP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Đâu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là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biện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pháp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phòng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chống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bệnh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béo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phì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\oman"/>
                <a:ea typeface="宋体" panose="02010600030101010101" pitchFamily="2" charset="-122"/>
                <a:cs typeface="Arial" panose="020B0604020202020204" pitchFamily="34" charset="0"/>
                <a:sym typeface="Arial" panose="020B0604020202020204"/>
              </a:rPr>
              <a:t>?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697AD59-1EE4-40F0-B191-F04A7A3F6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13" y="3417889"/>
            <a:ext cx="3709987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945D926-6001-4FA6-8075-35AB07742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277" y="3435351"/>
            <a:ext cx="3711575" cy="370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B01F4D2-8069-4494-8C67-B685E26E88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8363" y="-619126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FC81F26-5858-45E4-9AF2-097D38C9F8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975" y="-598488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68659E9-D724-44BB-BAA1-E31E3B17B6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-598488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B011449-3406-4399-BCBA-AEC1016DD5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6" y="-598488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AC8D637E-2018-4DAD-94B2-B0941BAEFA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2" r="36273" b="65738"/>
          <a:stretch>
            <a:fillRect/>
          </a:stretch>
        </p:blipFill>
        <p:spPr bwMode="auto">
          <a:xfrm>
            <a:off x="797716" y="-200027"/>
            <a:ext cx="1747839" cy="234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F849CA3-4A7D-4829-B727-77448B1F99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13" y="3402013"/>
            <a:ext cx="3709987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D5F414E9-D72F-4A97-B1CB-61FC73C66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2" y="48659"/>
            <a:ext cx="11345923" cy="626621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BCE8A12-CB47-4322-9BE2-9EAC317B1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025" y="854219"/>
            <a:ext cx="2358331" cy="11489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85714B-660D-CB4C-F971-B72ED5507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8152" y="2742772"/>
            <a:ext cx="4115229" cy="4115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7C374C-3A80-A279-B036-6A28AA1DD4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8152" y="3039936"/>
            <a:ext cx="6066046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0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D5F414E9-D72F-4A97-B1CB-61FC73C66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2" y="48659"/>
            <a:ext cx="11345923" cy="626621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BCE8A12-CB47-4322-9BE2-9EAC317B1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025" y="854219"/>
            <a:ext cx="2358331" cy="1148931"/>
          </a:xfrm>
          <a:prstGeom prst="rect">
            <a:avLst/>
          </a:prstGeom>
        </p:spPr>
      </p:pic>
      <p:sp>
        <p:nvSpPr>
          <p:cNvPr id="175" name="矩形 8">
            <a:extLst>
              <a:ext uri="{FF2B5EF4-FFF2-40B4-BE49-F238E27FC236}">
                <a16:creationId xmlns:a16="http://schemas.microsoft.com/office/drawing/2014/main" id="{ED2E91ED-7FC1-44A4-3AD8-3DE1AFDA0898}"/>
              </a:ext>
            </a:extLst>
          </p:cNvPr>
          <p:cNvSpPr/>
          <p:nvPr/>
        </p:nvSpPr>
        <p:spPr>
          <a:xfrm>
            <a:off x="3545937" y="2155844"/>
            <a:ext cx="4962897" cy="99520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defTabSz="914377">
              <a:defRPr/>
            </a:pPr>
            <a:r>
              <a:rPr lang="en-US" altLang="zh-CN" sz="5867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HOẠT ĐỘNG 1</a:t>
            </a:r>
            <a:endParaRPr lang="zh-CN" altLang="en-US" sz="5867" b="1" dirty="0">
              <a:solidFill>
                <a:srgbClr val="FF0000"/>
              </a:solidFill>
              <a:latin typeface="Cambria" panose="02040503050406030204" pitchFamily="18" charset="0"/>
              <a:ea typeface="字魂27号-布丁体" panose="00000505000000000000" pitchFamily="2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176" name="Google Shape;1322;p20">
            <a:extLst>
              <a:ext uri="{FF2B5EF4-FFF2-40B4-BE49-F238E27FC236}">
                <a16:creationId xmlns:a16="http://schemas.microsoft.com/office/drawing/2014/main" id="{4D95B25A-1EB8-4DC3-81B2-586DBBB7E4C2}"/>
              </a:ext>
            </a:extLst>
          </p:cNvPr>
          <p:cNvSpPr txBox="1">
            <a:spLocks/>
          </p:cNvSpPr>
          <p:nvPr/>
        </p:nvSpPr>
        <p:spPr>
          <a:xfrm>
            <a:off x="2394015" y="4447319"/>
            <a:ext cx="6859583" cy="1081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600"/>
              <a:buFont typeface="Saira Condensed"/>
              <a:buNone/>
              <a:defRPr sz="5600" b="0" i="0" u="none" strike="noStrike" cap="none">
                <a:solidFill>
                  <a:srgbClr val="434343"/>
                </a:solidFill>
                <a:latin typeface="Saira Condensed"/>
                <a:ea typeface="Saira Condensed"/>
                <a:cs typeface="Saira Condensed"/>
                <a:sym typeface="Saira Conden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Economica"/>
              <a:buNone/>
              <a:defRPr sz="5200" b="0" i="0" u="none" strike="noStrike" cap="none">
                <a:solidFill>
                  <a:srgbClr val="434343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Economica"/>
              <a:buNone/>
              <a:defRPr sz="5200" b="0" i="0" u="none" strike="noStrike" cap="none">
                <a:solidFill>
                  <a:srgbClr val="434343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Economica"/>
              <a:buNone/>
              <a:defRPr sz="5200" b="0" i="0" u="none" strike="noStrike" cap="none">
                <a:solidFill>
                  <a:srgbClr val="434343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Economica"/>
              <a:buNone/>
              <a:defRPr sz="5200" b="0" i="0" u="none" strike="noStrike" cap="none">
                <a:solidFill>
                  <a:srgbClr val="434343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Economica"/>
              <a:buNone/>
              <a:defRPr sz="5200" b="0" i="0" u="none" strike="noStrike" cap="none">
                <a:solidFill>
                  <a:srgbClr val="434343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Economica"/>
              <a:buNone/>
              <a:defRPr sz="5200" b="0" i="0" u="none" strike="noStrike" cap="none">
                <a:solidFill>
                  <a:srgbClr val="434343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Economica"/>
              <a:buNone/>
              <a:defRPr sz="5200" b="0" i="0" u="none" strike="noStrike" cap="none">
                <a:solidFill>
                  <a:srgbClr val="434343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Economica"/>
              <a:buNone/>
              <a:defRPr sz="5200" b="0" i="0" u="none" strike="noStrike" cap="none">
                <a:solidFill>
                  <a:srgbClr val="434343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defTabSz="914377">
              <a:defRPr/>
            </a:pPr>
            <a:r>
              <a:rPr lang="vi-VN" sz="4800" b="1" dirty="0">
                <a:ln>
                  <a:solidFill>
                    <a:prstClr val="black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 suy dinh dưỡng thấp còi</a:t>
            </a:r>
            <a:r>
              <a:rPr lang="en-US" sz="4800" b="1" dirty="0">
                <a:ln>
                  <a:solidFill>
                    <a:prstClr val="black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4800" b="1" dirty="0">
                <a:ln>
                  <a:solidFill>
                    <a:prstClr val="black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bệnh thiếu máu</a:t>
            </a:r>
            <a:r>
              <a:rPr lang="en-US" sz="4800" b="1" dirty="0">
                <a:ln>
                  <a:solidFill>
                    <a:prstClr val="black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800" b="1" dirty="0">
                <a:ln>
                  <a:solidFill>
                    <a:prstClr val="black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 sắt </a:t>
            </a:r>
            <a:endParaRPr lang="en-US" sz="4800" b="1" dirty="0">
              <a:ln>
                <a:solidFill>
                  <a:prstClr val="black"/>
                </a:solidFill>
              </a:ln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85714B-660D-CB4C-F971-B72ED5507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8152" y="2742772"/>
            <a:ext cx="4115229" cy="411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5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/>
      <p:bldP spid="17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AA4AE9A-2EEB-4B77-8AB5-7576C3A1E8AE}"/>
              </a:ext>
            </a:extLst>
          </p:cNvPr>
          <p:cNvGrpSpPr/>
          <p:nvPr/>
        </p:nvGrpSpPr>
        <p:grpSpPr>
          <a:xfrm>
            <a:off x="1094552" y="-181703"/>
            <a:ext cx="11345923" cy="6266212"/>
            <a:chOff x="1094552" y="-181703"/>
            <a:chExt cx="11345922" cy="6266212"/>
          </a:xfrm>
        </p:grpSpPr>
        <p:pic>
          <p:nvPicPr>
            <p:cNvPr id="9" name="图片 14">
              <a:extLst>
                <a:ext uri="{FF2B5EF4-FFF2-40B4-BE49-F238E27FC236}">
                  <a16:creationId xmlns:a16="http://schemas.microsoft.com/office/drawing/2014/main" id="{48A4DA98-70B2-A6F9-AC42-81A44137A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552" y="-181703"/>
              <a:ext cx="11345922" cy="626621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0EF7D5C-682E-69C8-8BE0-9BCD315B4608}"/>
                </a:ext>
              </a:extLst>
            </p:cNvPr>
            <p:cNvSpPr/>
            <p:nvPr/>
          </p:nvSpPr>
          <p:spPr>
            <a:xfrm>
              <a:off x="2785694" y="2032308"/>
              <a:ext cx="8476892" cy="31454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377">
                <a:spcBef>
                  <a:spcPct val="20000"/>
                </a:spcBef>
                <a:buClr>
                  <a:srgbClr val="0033CC"/>
                </a:buClr>
                <a:buSzPct val="120000"/>
                <a:defRPr/>
              </a:pPr>
              <a:r>
                <a:rPr lang="vi-VN" alt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Trẻ em bị bệnh suy dinh dưỡng thấp còi có chiều cao, cân nặng thấp hơn chiều cao nặng chuẩn cùng</a:t>
              </a:r>
            </a:p>
            <a:p>
              <a:pPr algn="just" defTabSz="914377">
                <a:spcBef>
                  <a:spcPct val="20000"/>
                </a:spcBef>
                <a:buClr>
                  <a:srgbClr val="0033CC"/>
                </a:buClr>
                <a:buSzPct val="120000"/>
                <a:defRPr/>
              </a:pPr>
              <a:r>
                <a:rPr lang="vi-VN" alt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Người bị bệnh thiếu máu thiếu sắt thường mệt mỏi, da xanh,.. do cơ thể bị thiếu sắt cung cấp cho quá trình tạo máu</a:t>
              </a:r>
              <a:r>
                <a:rPr lang="en-US" alt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.</a:t>
              </a:r>
              <a:endParaRPr lang="vi-VN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15628FF6-AC05-4D35-8C13-5DCC730816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561" y="1704405"/>
            <a:ext cx="4784573" cy="515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2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4E0D0DE-70BF-176F-3F9F-800B5047C1E4}"/>
              </a:ext>
            </a:extLst>
          </p:cNvPr>
          <p:cNvGrpSpPr/>
          <p:nvPr/>
        </p:nvGrpSpPr>
        <p:grpSpPr>
          <a:xfrm>
            <a:off x="1993408" y="93117"/>
            <a:ext cx="9020423" cy="1557350"/>
            <a:chOff x="713729" y="74694"/>
            <a:chExt cx="9020423" cy="1557348"/>
          </a:xfrm>
        </p:grpSpPr>
        <p:sp>
          <p:nvSpPr>
            <p:cNvPr id="24" name="圆角矩形标注 10">
              <a:extLst>
                <a:ext uri="{FF2B5EF4-FFF2-40B4-BE49-F238E27FC236}">
                  <a16:creationId xmlns:a16="http://schemas.microsoft.com/office/drawing/2014/main" id="{1CA8A348-1131-41B2-95EA-5DDCD4F1AB66}"/>
                </a:ext>
              </a:extLst>
            </p:cNvPr>
            <p:cNvSpPr/>
            <p:nvPr/>
          </p:nvSpPr>
          <p:spPr>
            <a:xfrm rot="5400000" flipV="1">
              <a:off x="4522136" y="-3679818"/>
              <a:ext cx="1403609" cy="9020423"/>
            </a:xfrm>
            <a:prstGeom prst="wedgeRoundRectCallout">
              <a:avLst>
                <a:gd name="adj1" fmla="val 36474"/>
                <a:gd name="adj2" fmla="val -53918"/>
                <a:gd name="adj3" fmla="val 16667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>
                <a:solidFill>
                  <a:prstClr val="white"/>
                </a:solidFill>
                <a:latin typeface="字魂115号-刀刀体" panose="00000500000000000000" pitchFamily="2" charset="-122"/>
                <a:ea typeface="字魂115号-刀刀体" panose="00000500000000000000" pitchFamily="2" charset="-122"/>
                <a:cs typeface="Arial" panose="020B0604020202020204"/>
                <a:sym typeface="字魂115号-刀刀体" panose="00000500000000000000" pitchFamily="2" charset="-122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0EF7D5C-682E-69C8-8BE0-9BCD315B4608}"/>
                </a:ext>
              </a:extLst>
            </p:cNvPr>
            <p:cNvSpPr/>
            <p:nvPr/>
          </p:nvSpPr>
          <p:spPr>
            <a:xfrm>
              <a:off x="996796" y="74694"/>
              <a:ext cx="8651628" cy="15573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377">
                <a:spcBef>
                  <a:spcPct val="20000"/>
                </a:spcBef>
                <a:buClr>
                  <a:srgbClr val="0033CC"/>
                </a:buClr>
                <a:buSzPct val="120000"/>
                <a:defRPr/>
              </a:pPr>
              <a:r>
                <a:rPr lang="vi-VN" altLang="en-US" sz="28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Quan sát từ hình 3 đến 5 và cho biết:</a:t>
              </a:r>
            </a:p>
            <a:p>
              <a:pPr algn="just" defTabSz="914377">
                <a:spcBef>
                  <a:spcPct val="20000"/>
                </a:spcBef>
                <a:buClr>
                  <a:srgbClr val="0033CC"/>
                </a:buClr>
                <a:buSzPct val="120000"/>
                <a:defRPr/>
              </a:pPr>
              <a:r>
                <a:rPr lang="vi-VN" altLang="en-US" sz="28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- Bạn trong hình có thể mắc bệnh gì?</a:t>
              </a:r>
            </a:p>
            <a:p>
              <a:pPr algn="just" defTabSz="914377">
                <a:spcBef>
                  <a:spcPct val="20000"/>
                </a:spcBef>
                <a:buClr>
                  <a:srgbClr val="0033CC"/>
                </a:buClr>
                <a:buSzPct val="120000"/>
                <a:defRPr/>
              </a:pPr>
              <a:r>
                <a:rPr lang="vi-VN" altLang="en-US" sz="2800" b="1" dirty="0">
                  <a:solidFill>
                    <a:srgbClr val="00B0A3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- Nêu tên và một số dấu hiệu của bệnh đó.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9DAB1EA-32FC-47AC-9330-40A3EA337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09" y="350292"/>
            <a:ext cx="968616" cy="9686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23C6A5-D2A1-BB7A-082F-6FE1550FE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80" y="1976438"/>
            <a:ext cx="4161895" cy="3548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F73ECE-A627-3473-79B9-47C03C5A6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6775" y="1966912"/>
            <a:ext cx="7277100" cy="357187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495E88B-DDA4-1612-B104-F160794E7424}"/>
              </a:ext>
            </a:extLst>
          </p:cNvPr>
          <p:cNvGrpSpPr/>
          <p:nvPr/>
        </p:nvGrpSpPr>
        <p:grpSpPr>
          <a:xfrm>
            <a:off x="4119880" y="4269105"/>
            <a:ext cx="3614420" cy="2817495"/>
            <a:chOff x="3601085" y="3439160"/>
            <a:chExt cx="4480560" cy="3797935"/>
          </a:xfrm>
        </p:grpSpPr>
        <p:pic>
          <p:nvPicPr>
            <p:cNvPr id="19" name="Content Placeholder 3" descr="Picture1hh">
              <a:extLst>
                <a:ext uri="{FF2B5EF4-FFF2-40B4-BE49-F238E27FC236}">
                  <a16:creationId xmlns:a16="http://schemas.microsoft.com/office/drawing/2014/main" id="{14D558DF-1CED-9FF2-9EE6-30D41EBA0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01085" y="3439160"/>
              <a:ext cx="4480560" cy="3797935"/>
            </a:xfrm>
            <a:prstGeom prst="rect">
              <a:avLst/>
            </a:prstGeom>
          </p:spPr>
        </p:pic>
        <p:sp>
          <p:nvSpPr>
            <p:cNvPr id="20" name="Text Box 9">
              <a:extLst>
                <a:ext uri="{FF2B5EF4-FFF2-40B4-BE49-F238E27FC236}">
                  <a16:creationId xmlns:a16="http://schemas.microsoft.com/office/drawing/2014/main" id="{B9547317-FDFE-E092-9599-3ED6619B7D47}"/>
                </a:ext>
              </a:extLst>
            </p:cNvPr>
            <p:cNvSpPr txBox="1"/>
            <p:nvPr/>
          </p:nvSpPr>
          <p:spPr>
            <a:xfrm>
              <a:off x="3996055" y="6125210"/>
              <a:ext cx="3690620" cy="705292"/>
            </a:xfrm>
            <a:prstGeom prst="rect">
              <a:avLst/>
            </a:prstGeom>
            <a:solidFill>
              <a:srgbClr val="FBE5D6"/>
            </a:solidFill>
            <a:ln w="28575">
              <a:solidFill>
                <a:srgbClr val="063DB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Thảo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luận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469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9">
            <a:extLst>
              <a:ext uri="{FF2B5EF4-FFF2-40B4-BE49-F238E27FC236}">
                <a16:creationId xmlns:a16="http://schemas.microsoft.com/office/drawing/2014/main" id="{A12C1712-9AF5-AD9A-50F3-FF9CB0B0D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620" y="734254"/>
            <a:ext cx="5468221" cy="6613799"/>
          </a:xfrm>
          <a:prstGeom prst="rect">
            <a:avLst/>
          </a:prstGeom>
        </p:spPr>
      </p:pic>
      <p:sp>
        <p:nvSpPr>
          <p:cNvPr id="22" name="Cloud Callout 13">
            <a:extLst>
              <a:ext uri="{FF2B5EF4-FFF2-40B4-BE49-F238E27FC236}">
                <a16:creationId xmlns:a16="http://schemas.microsoft.com/office/drawing/2014/main" id="{08BE2985-EC7E-433C-559C-F273116049B8}"/>
              </a:ext>
            </a:extLst>
          </p:cNvPr>
          <p:cNvSpPr/>
          <p:nvPr/>
        </p:nvSpPr>
        <p:spPr>
          <a:xfrm flipH="1">
            <a:off x="2504068" y="965058"/>
            <a:ext cx="6419104" cy="4613348"/>
          </a:xfrm>
          <a:prstGeom prst="wedgeEllipseCallout">
            <a:avLst>
              <a:gd name="adj1" fmla="val -51528"/>
              <a:gd name="adj2" fmla="val 23608"/>
            </a:avLst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nl-NL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 panose="020B0604020202020204"/>
              </a:rPr>
              <a:t>Chia sẻ trước lớp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23" name="图形 3" descr="C:\Users\Am'be'r\Desktop\千库网_免扣学生开学装饰元素_元素编号11082454.png千库网_免扣学生开学装饰元素_元素编号11082454">
            <a:extLst>
              <a:ext uri="{FF2B5EF4-FFF2-40B4-BE49-F238E27FC236}">
                <a16:creationId xmlns:a16="http://schemas.microsoft.com/office/drawing/2014/main" id="{D80D2649-18B1-AD13-9C6F-D97EFB68E1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227517" y="1670138"/>
            <a:ext cx="6248400" cy="532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0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{87E1D21F-7DB6-D547-B96F-77C2AF5FBAB2}tf10001076</Template>
  <TotalTime>6</TotalTime>
  <Words>1016</Words>
  <Application>Microsoft Macintosh PowerPoint</Application>
  <PresentationFormat>Widescreen</PresentationFormat>
  <Paragraphs>80</Paragraphs>
  <Slides>26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DengXian</vt:lpstr>
      <vt:lpstr>DengXian</vt:lpstr>
      <vt:lpstr>微软雅黑</vt:lpstr>
      <vt:lpstr>#9Slide03 Arima Madurai Medium</vt:lpstr>
      <vt:lpstr>Arial</vt:lpstr>
      <vt:lpstr>Calibri</vt:lpstr>
      <vt:lpstr>Cambria</vt:lpstr>
      <vt:lpstr>Century Gothic</vt:lpstr>
      <vt:lpstr>Times New R\oman</vt:lpstr>
      <vt:lpstr>Times New Roman</vt:lpstr>
      <vt:lpstr>UTM Avo</vt:lpstr>
      <vt:lpstr>Wingdings 3</vt:lpstr>
      <vt:lpstr>字魂115号-刀刀体</vt:lpstr>
      <vt:lpstr>Ion Boardroom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Macbook</dc:creator>
  <cp:lastModifiedBy>Microsoft Office User</cp:lastModifiedBy>
  <cp:revision>6</cp:revision>
  <dcterms:created xsi:type="dcterms:W3CDTF">2026-04-11T11:53:27Z</dcterms:created>
  <dcterms:modified xsi:type="dcterms:W3CDTF">2026-04-11T13:16:07Z</dcterms:modified>
</cp:coreProperties>
</file>