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Arimo" panose="020B0604020202020204" charset="0"/>
      <p:regular r:id="rId27"/>
    </p:embeddedFont>
    <p:embeddedFont>
      <p:font typeface="Arimo Bold" panose="020B0604020202020204" charset="0"/>
      <p:regular r:id="rId28"/>
    </p:embeddedFont>
    <p:embeddedFont>
      <p:font typeface="Balsamiq Sans" panose="020B0604020202020204" charset="0"/>
      <p:regular r:id="rId29"/>
    </p:embeddedFont>
    <p:embeddedFont>
      <p:font typeface="Calibri" panose="020F0502020204030204" pitchFamily="34" charset="0"/>
      <p:regular r:id="rId30"/>
      <p:bold r:id="rId31"/>
      <p:italic r:id="rId32"/>
      <p:boldItalic r:id="rId33"/>
    </p:embeddedFont>
    <p:embeddedFont>
      <p:font typeface="Calibri (MS)" panose="020B0604020202020204" charset="0"/>
      <p:regular r:id="rId34"/>
    </p:embeddedFont>
    <p:embeddedFont>
      <p:font typeface="Cambria" panose="02040503050406030204" pitchFamily="18" charset="0"/>
      <p:regular r:id="rId35"/>
      <p:bold r:id="rId36"/>
      <p:italic r:id="rId37"/>
      <p:boldItalic r:id="rId38"/>
    </p:embeddedFont>
    <p:embeddedFont>
      <p:font typeface="Cambria Bold" panose="02040803050406030204" pitchFamily="18" charset="0"/>
      <p:regular r:id="rId39"/>
      <p:bold r:id="rId40"/>
    </p:embeddedFont>
    <p:embeddedFont>
      <p:font typeface="Times New Roman" panose="02020603050405020304" pitchFamily="18" charset="0"/>
      <p:regular r:id="rId41"/>
    </p:embeddedFont>
    <p:embeddedFont>
      <p:font typeface="Times New Roman Bold" panose="02020803070505020304" pitchFamily="18"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1962"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hyperlink" Target="https://www.facebook.com/groups/629898828017053" TargetMode="External"/><Relationship Id="rId21" Type="http://schemas.openxmlformats.org/officeDocument/2006/relationships/image" Target="../media/image19.sv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image" Target="../media/image1.pn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jpeg"/><Relationship Id="rId7" Type="http://schemas.openxmlformats.org/officeDocument/2006/relationships/image" Target="../media/image25.png"/><Relationship Id="rId12" Type="http://schemas.openxmlformats.org/officeDocument/2006/relationships/image" Target="../media/image5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57.png"/><Relationship Id="rId5" Type="http://schemas.openxmlformats.org/officeDocument/2006/relationships/image" Target="../media/image66.png"/><Relationship Id="rId10" Type="http://schemas.openxmlformats.org/officeDocument/2006/relationships/image" Target="../media/image56.svg"/><Relationship Id="rId4" Type="http://schemas.openxmlformats.org/officeDocument/2006/relationships/image" Target="../media/image4.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66.png"/><Relationship Id="rId12" Type="http://schemas.openxmlformats.org/officeDocument/2006/relationships/image" Target="../media/image5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5.png"/><Relationship Id="rId5" Type="http://schemas.openxmlformats.org/officeDocument/2006/relationships/image" Target="../media/image2.jpeg"/><Relationship Id="rId10" Type="http://schemas.openxmlformats.org/officeDocument/2006/relationships/image" Target="../media/image26.svg"/><Relationship Id="rId4" Type="http://schemas.openxmlformats.org/officeDocument/2006/relationships/hyperlink" Target="https://www.facebook.com/groups/629898828017053" TargetMode="External"/><Relationship Id="rId9" Type="http://schemas.openxmlformats.org/officeDocument/2006/relationships/image" Target="../media/image25.png"/><Relationship Id="rId14" Type="http://schemas.openxmlformats.org/officeDocument/2006/relationships/image" Target="../media/image58.svg"/></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png"/><Relationship Id="rId7" Type="http://schemas.openxmlformats.org/officeDocument/2006/relationships/image" Target="../media/image25.png"/><Relationship Id="rId12" Type="http://schemas.openxmlformats.org/officeDocument/2006/relationships/image" Target="../media/image58.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57.png"/><Relationship Id="rId5" Type="http://schemas.openxmlformats.org/officeDocument/2006/relationships/image" Target="../media/image66.png"/><Relationship Id="rId10" Type="http://schemas.openxmlformats.org/officeDocument/2006/relationships/image" Target="../media/image56.svg"/><Relationship Id="rId4" Type="http://schemas.openxmlformats.org/officeDocument/2006/relationships/image" Target="../media/image4.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2.jpeg"/><Relationship Id="rId21" Type="http://schemas.openxmlformats.org/officeDocument/2006/relationships/image" Target="../media/image82.jpe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image" Target="../media/image3.png"/><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sv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4.pn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png"/></Relationships>
</file>

<file path=ppt/slides/_rels/slide1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jpeg"/><Relationship Id="rId7" Type="http://schemas.openxmlformats.org/officeDocument/2006/relationships/image" Target="../media/image55.png"/><Relationship Id="rId12"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85.png"/><Relationship Id="rId5" Type="http://schemas.openxmlformats.org/officeDocument/2006/relationships/image" Target="../media/image25.png"/><Relationship Id="rId10" Type="http://schemas.openxmlformats.org/officeDocument/2006/relationships/image" Target="../media/image58.svg"/><Relationship Id="rId4" Type="http://schemas.openxmlformats.org/officeDocument/2006/relationships/image" Target="../media/image4.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jpeg"/><Relationship Id="rId7" Type="http://schemas.openxmlformats.org/officeDocument/2006/relationships/image" Target="../media/image25.png"/><Relationship Id="rId12" Type="http://schemas.openxmlformats.org/officeDocument/2006/relationships/image" Target="../media/image5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57.png"/><Relationship Id="rId5" Type="http://schemas.openxmlformats.org/officeDocument/2006/relationships/image" Target="../media/image66.png"/><Relationship Id="rId10" Type="http://schemas.openxmlformats.org/officeDocument/2006/relationships/image" Target="../media/image56.svg"/><Relationship Id="rId4" Type="http://schemas.openxmlformats.org/officeDocument/2006/relationships/image" Target="../media/image4.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jpeg"/><Relationship Id="rId7" Type="http://schemas.openxmlformats.org/officeDocument/2006/relationships/image" Target="../media/image25.png"/><Relationship Id="rId12" Type="http://schemas.openxmlformats.org/officeDocument/2006/relationships/image" Target="../media/image5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57.png"/><Relationship Id="rId5" Type="http://schemas.openxmlformats.org/officeDocument/2006/relationships/image" Target="../media/image66.png"/><Relationship Id="rId10" Type="http://schemas.openxmlformats.org/officeDocument/2006/relationships/image" Target="../media/image56.svg"/><Relationship Id="rId4" Type="http://schemas.openxmlformats.org/officeDocument/2006/relationships/image" Target="../media/image4.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66.png"/><Relationship Id="rId12" Type="http://schemas.openxmlformats.org/officeDocument/2006/relationships/image" Target="../media/image5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5.png"/><Relationship Id="rId5" Type="http://schemas.openxmlformats.org/officeDocument/2006/relationships/image" Target="../media/image2.jpeg"/><Relationship Id="rId10" Type="http://schemas.openxmlformats.org/officeDocument/2006/relationships/image" Target="../media/image26.svg"/><Relationship Id="rId4" Type="http://schemas.openxmlformats.org/officeDocument/2006/relationships/hyperlink" Target="https://www.facebook.com/groups/629898828017053" TargetMode="External"/><Relationship Id="rId9" Type="http://schemas.openxmlformats.org/officeDocument/2006/relationships/image" Target="../media/image25.png"/><Relationship Id="rId14" Type="http://schemas.openxmlformats.org/officeDocument/2006/relationships/image" Target="../media/image58.sv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5.png"/><Relationship Id="rId18" Type="http://schemas.openxmlformats.org/officeDocument/2006/relationships/image" Target="../media/image46.svg"/><Relationship Id="rId3" Type="http://schemas.openxmlformats.org/officeDocument/2006/relationships/image" Target="../media/image3.png"/><Relationship Id="rId21" Type="http://schemas.openxmlformats.org/officeDocument/2006/relationships/image" Target="../media/image87.jpeg"/><Relationship Id="rId7" Type="http://schemas.openxmlformats.org/officeDocument/2006/relationships/image" Target="../media/image37.svg"/><Relationship Id="rId12" Type="http://schemas.openxmlformats.org/officeDocument/2006/relationships/image" Target="../media/image42.svg"/><Relationship Id="rId17" Type="http://schemas.openxmlformats.org/officeDocument/2006/relationships/image" Target="../media/image45.png"/><Relationship Id="rId2" Type="http://schemas.openxmlformats.org/officeDocument/2006/relationships/hyperlink" Target="https://www.facebook.com/groups/629898828017053" TargetMode="Externa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4.png"/><Relationship Id="rId15" Type="http://schemas.openxmlformats.org/officeDocument/2006/relationships/image" Target="../media/image43.png"/><Relationship Id="rId10" Type="http://schemas.openxmlformats.org/officeDocument/2006/relationships/image" Target="../media/image40.svg"/><Relationship Id="rId19" Type="http://schemas.openxmlformats.org/officeDocument/2006/relationships/image" Target="../media/image47.png"/><Relationship Id="rId4" Type="http://schemas.openxmlformats.org/officeDocument/2006/relationships/image" Target="../media/image2.jpeg"/><Relationship Id="rId9" Type="http://schemas.openxmlformats.org/officeDocument/2006/relationships/image" Target="../media/image39.png"/><Relationship Id="rId14" Type="http://schemas.openxmlformats.org/officeDocument/2006/relationships/image" Target="../media/image26.svg"/><Relationship Id="rId22" Type="http://schemas.openxmlformats.org/officeDocument/2006/relationships/image" Target="../media/image88.png"/></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png"/><Relationship Id="rId7" Type="http://schemas.openxmlformats.org/officeDocument/2006/relationships/image" Target="../media/image9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03.svg"/><Relationship Id="rId3" Type="http://schemas.openxmlformats.org/officeDocument/2006/relationships/image" Target="../media/image3.png"/><Relationship Id="rId7" Type="http://schemas.openxmlformats.org/officeDocument/2006/relationships/image" Target="../media/image99.png"/><Relationship Id="rId12" Type="http://schemas.openxmlformats.org/officeDocument/2006/relationships/image" Target="../media/image10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1.svg"/><Relationship Id="rId5" Type="http://schemas.openxmlformats.org/officeDocument/2006/relationships/image" Target="../media/image97.png"/><Relationship Id="rId10" Type="http://schemas.openxmlformats.org/officeDocument/2006/relationships/image" Target="../media/image100.png"/><Relationship Id="rId4" Type="http://schemas.openxmlformats.org/officeDocument/2006/relationships/image" Target="../media/image4.png"/><Relationship Id="rId9" Type="http://schemas.openxmlformats.org/officeDocument/2006/relationships/image" Target="../media/image94.sv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svg"/><Relationship Id="rId12" Type="http://schemas.openxmlformats.org/officeDocument/2006/relationships/image" Target="../media/image10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2.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07.jpeg"/><Relationship Id="rId3" Type="http://schemas.openxmlformats.org/officeDocument/2006/relationships/hyperlink" Target="https://www.facebook.com/groups/629898828017053" TargetMode="External"/><Relationship Id="rId7" Type="http://schemas.openxmlformats.org/officeDocument/2006/relationships/image" Target="../media/image105.png"/><Relationship Id="rId12"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1.png"/><Relationship Id="rId5" Type="http://schemas.openxmlformats.org/officeDocument/2006/relationships/image" Target="../media/image2.jpeg"/><Relationship Id="rId15" Type="http://schemas.openxmlformats.org/officeDocument/2006/relationships/image" Target="../media/image109.svg"/><Relationship Id="rId10" Type="http://schemas.openxmlformats.org/officeDocument/2006/relationships/image" Target="../media/image92.svg"/><Relationship Id="rId4" Type="http://schemas.openxmlformats.org/officeDocument/2006/relationships/image" Target="../media/image3.png"/><Relationship Id="rId9" Type="http://schemas.openxmlformats.org/officeDocument/2006/relationships/image" Target="../media/image91.png"/><Relationship Id="rId14" Type="http://schemas.openxmlformats.org/officeDocument/2006/relationships/image" Target="../media/image108.png"/></Relationships>
</file>

<file path=ppt/slides/_rels/slide2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32.svg"/><Relationship Id="rId3" Type="http://schemas.openxmlformats.org/officeDocument/2006/relationships/image" Target="../media/image4.png"/><Relationship Id="rId7" Type="http://schemas.openxmlformats.org/officeDocument/2006/relationships/image" Target="../media/image28.svg"/><Relationship Id="rId12"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0.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111.svg"/><Relationship Id="rId14" Type="http://schemas.openxmlformats.org/officeDocument/2006/relationships/image" Target="../media/image112.png"/></Relationships>
</file>

<file path=ppt/slides/_rels/slide2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1.png"/><Relationship Id="rId7" Type="http://schemas.openxmlformats.org/officeDocument/2006/relationships/image" Target="../media/image66.png"/><Relationship Id="rId12" Type="http://schemas.openxmlformats.org/officeDocument/2006/relationships/image" Target="../media/image5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7.png"/><Relationship Id="rId5" Type="http://schemas.openxmlformats.org/officeDocument/2006/relationships/image" Target="../media/image2.jpeg"/><Relationship Id="rId10" Type="http://schemas.openxmlformats.org/officeDocument/2006/relationships/image" Target="../media/image114.jpeg"/><Relationship Id="rId4" Type="http://schemas.openxmlformats.org/officeDocument/2006/relationships/hyperlink" Target="https://www.facebook.com/groups/629898828017053" TargetMode="External"/><Relationship Id="rId9" Type="http://schemas.openxmlformats.org/officeDocument/2006/relationships/image" Target="../media/image113.png"/></Relationships>
</file>

<file path=ppt/slides/_rels/slide2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32.svg"/><Relationship Id="rId3" Type="http://schemas.openxmlformats.org/officeDocument/2006/relationships/image" Target="../media/image4.png"/><Relationship Id="rId7" Type="http://schemas.openxmlformats.org/officeDocument/2006/relationships/image" Target="../media/image28.svg"/><Relationship Id="rId12"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0.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111.svg"/><Relationship Id="rId14"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JAo-G1tbe9Q" TargetMode="External"/><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5.png"/><Relationship Id="rId18" Type="http://schemas.openxmlformats.org/officeDocument/2006/relationships/image" Target="../media/image46.svg"/><Relationship Id="rId3" Type="http://schemas.openxmlformats.org/officeDocument/2006/relationships/image" Target="../media/image3.png"/><Relationship Id="rId21" Type="http://schemas.openxmlformats.org/officeDocument/2006/relationships/image" Target="../media/image49.jpeg"/><Relationship Id="rId7" Type="http://schemas.openxmlformats.org/officeDocument/2006/relationships/image" Target="../media/image37.svg"/><Relationship Id="rId12" Type="http://schemas.openxmlformats.org/officeDocument/2006/relationships/image" Target="../media/image42.svg"/><Relationship Id="rId17" Type="http://schemas.openxmlformats.org/officeDocument/2006/relationships/image" Target="../media/image45.png"/><Relationship Id="rId2" Type="http://schemas.openxmlformats.org/officeDocument/2006/relationships/hyperlink" Target="https://www.facebook.com/groups/629898828017053" TargetMode="Externa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4.png"/><Relationship Id="rId15" Type="http://schemas.openxmlformats.org/officeDocument/2006/relationships/image" Target="../media/image43.png"/><Relationship Id="rId10" Type="http://schemas.openxmlformats.org/officeDocument/2006/relationships/image" Target="../media/image40.svg"/><Relationship Id="rId19" Type="http://schemas.openxmlformats.org/officeDocument/2006/relationships/image" Target="../media/image47.png"/><Relationship Id="rId4" Type="http://schemas.openxmlformats.org/officeDocument/2006/relationships/image" Target="../media/image2.jpeg"/><Relationship Id="rId9" Type="http://schemas.openxmlformats.org/officeDocument/2006/relationships/image" Target="../media/image39.png"/><Relationship Id="rId14" Type="http://schemas.openxmlformats.org/officeDocument/2006/relationships/image" Target="../media/image26.svg"/><Relationship Id="rId22"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jpe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59.jpeg"/><Relationship Id="rId5" Type="http://schemas.openxmlformats.org/officeDocument/2006/relationships/image" Target="../media/image25.png"/><Relationship Id="rId10" Type="http://schemas.openxmlformats.org/officeDocument/2006/relationships/image" Target="../media/image58.svg"/><Relationship Id="rId4" Type="http://schemas.openxmlformats.org/officeDocument/2006/relationships/image" Target="../media/image4.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3.png"/><Relationship Id="rId3" Type="http://schemas.openxmlformats.org/officeDocument/2006/relationships/image" Target="../media/image2.jpeg"/><Relationship Id="rId7" Type="http://schemas.openxmlformats.org/officeDocument/2006/relationships/image" Target="../media/image55.png"/><Relationship Id="rId12"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61.png"/><Relationship Id="rId5" Type="http://schemas.openxmlformats.org/officeDocument/2006/relationships/image" Target="../media/image25.png"/><Relationship Id="rId15" Type="http://schemas.openxmlformats.org/officeDocument/2006/relationships/image" Target="../media/image65.svg"/><Relationship Id="rId10" Type="http://schemas.openxmlformats.org/officeDocument/2006/relationships/image" Target="../media/image58.svg"/><Relationship Id="rId4" Type="http://schemas.openxmlformats.org/officeDocument/2006/relationships/image" Target="../media/image4.png"/><Relationship Id="rId9" Type="http://schemas.openxmlformats.org/officeDocument/2006/relationships/image" Target="../media/image57.png"/><Relationship Id="rId14"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61.png"/><Relationship Id="rId3" Type="http://schemas.openxmlformats.org/officeDocument/2006/relationships/image" Target="../media/image2.jpeg"/><Relationship Id="rId7" Type="http://schemas.openxmlformats.org/officeDocument/2006/relationships/image" Target="../media/image25.png"/><Relationship Id="rId12" Type="http://schemas.openxmlformats.org/officeDocument/2006/relationships/image" Target="../media/image5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57.png"/><Relationship Id="rId5" Type="http://schemas.openxmlformats.org/officeDocument/2006/relationships/image" Target="../media/image66.png"/><Relationship Id="rId15" Type="http://schemas.openxmlformats.org/officeDocument/2006/relationships/image" Target="../media/image63.png"/><Relationship Id="rId10" Type="http://schemas.openxmlformats.org/officeDocument/2006/relationships/image" Target="../media/image56.svg"/><Relationship Id="rId4" Type="http://schemas.openxmlformats.org/officeDocument/2006/relationships/image" Target="../media/image4.png"/><Relationship Id="rId9" Type="http://schemas.openxmlformats.org/officeDocument/2006/relationships/image" Target="../media/image55.pn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grpSp>
        <p:nvGrpSpPr>
          <p:cNvPr id="4" name="Group 4"/>
          <p:cNvGrpSpPr/>
          <p:nvPr/>
        </p:nvGrpSpPr>
        <p:grpSpPr>
          <a:xfrm>
            <a:off x="5825500" y="10206342"/>
            <a:ext cx="1824009" cy="2002488"/>
            <a:chOff x="0" y="0"/>
            <a:chExt cx="2432012" cy="2669984"/>
          </a:xfrm>
        </p:grpSpPr>
        <p:sp>
          <p:nvSpPr>
            <p:cNvPr id="5" name="Freeform 5"/>
            <p:cNvSpPr/>
            <p:nvPr/>
          </p:nvSpPr>
          <p:spPr>
            <a:xfrm>
              <a:off x="0" y="0"/>
              <a:ext cx="2432050" cy="2669921"/>
            </a:xfrm>
            <a:custGeom>
              <a:avLst/>
              <a:gdLst/>
              <a:ahLst/>
              <a:cxnLst/>
              <a:rect l="l" t="t" r="r" b="b"/>
              <a:pathLst>
                <a:path w="2432050" h="2669921">
                  <a:moveTo>
                    <a:pt x="0" y="0"/>
                  </a:moveTo>
                  <a:lnTo>
                    <a:pt x="2432050" y="0"/>
                  </a:lnTo>
                  <a:lnTo>
                    <a:pt x="2432050" y="2669921"/>
                  </a:lnTo>
                  <a:lnTo>
                    <a:pt x="0" y="2669921"/>
                  </a:lnTo>
                  <a:lnTo>
                    <a:pt x="0" y="0"/>
                  </a:lnTo>
                  <a:close/>
                </a:path>
              </a:pathLst>
            </a:custGeom>
            <a:blipFill>
              <a:blip r:embed="rId2"/>
              <a:stretch>
                <a:fillRect t="-61661" r="-4375" b="-2"/>
              </a:stretch>
            </a:blipFill>
          </p:spPr>
        </p:sp>
      </p:grpSp>
      <p:sp>
        <p:nvSpPr>
          <p:cNvPr id="6" name="TextBox 6"/>
          <p:cNvSpPr txBox="1"/>
          <p:nvPr/>
        </p:nvSpPr>
        <p:spPr>
          <a:xfrm>
            <a:off x="7807852" y="10747658"/>
            <a:ext cx="6045308" cy="850944"/>
          </a:xfrm>
          <a:prstGeom prst="rect">
            <a:avLst/>
          </a:prstGeom>
        </p:spPr>
        <p:txBody>
          <a:bodyPr lIns="0" tIns="0" rIns="0" bIns="0" rtlCol="0" anchor="t">
            <a:spAutoFit/>
          </a:bodyPr>
          <a:lstStyle/>
          <a:p>
            <a:pPr algn="ctr">
              <a:lnSpc>
                <a:spcPts val="2160"/>
              </a:lnSpc>
            </a:pPr>
            <a:r>
              <a:rPr lang="en-US" sz="1800" b="1">
                <a:solidFill>
                  <a:srgbClr val="2C9430"/>
                </a:solidFill>
                <a:latin typeface="Arimo Bold"/>
                <a:ea typeface="Arimo Bold"/>
                <a:cs typeface="Arimo Bold"/>
                <a:sym typeface="Arimo Bold"/>
              </a:rPr>
              <a:t>MĂNG NON – TÀI LIỆU TIỂU HỌC</a:t>
            </a:r>
          </a:p>
          <a:p>
            <a:pPr algn="ctr">
              <a:lnSpc>
                <a:spcPts val="2160"/>
              </a:lnSpc>
            </a:pPr>
            <a:r>
              <a:rPr lang="en-US" sz="1800" b="1">
                <a:solidFill>
                  <a:srgbClr val="000000"/>
                </a:solidFill>
                <a:latin typeface="Times New Roman Bold"/>
                <a:ea typeface="Times New Roman Bold"/>
                <a:cs typeface="Times New Roman Bold"/>
                <a:sym typeface="Times New Roman Bold"/>
              </a:rPr>
              <a:t>Mời truy cập: </a:t>
            </a:r>
            <a:r>
              <a:rPr lang="en-US" sz="1800" u="sng">
                <a:solidFill>
                  <a:srgbClr val="FF0066"/>
                </a:solidFill>
                <a:latin typeface="Times New Roman"/>
                <a:ea typeface="Times New Roman"/>
                <a:cs typeface="Times New Roman"/>
                <a:sym typeface="Times New Roman"/>
                <a:hlinkClick r:id="rId3" tooltip="https://www.facebook.com/groups/629898828017053"/>
              </a:rPr>
              <a:t>MĂNG NON- TÀI LIỆU TIỂU HỌC | Facebook</a:t>
            </a:r>
          </a:p>
          <a:p>
            <a:pPr algn="ctr">
              <a:lnSpc>
                <a:spcPts val="2160"/>
              </a:lnSpc>
            </a:pPr>
            <a:r>
              <a:rPr lang="en-US" sz="1800" b="1">
                <a:solidFill>
                  <a:srgbClr val="0D4370"/>
                </a:solidFill>
                <a:latin typeface="Arimo Bold"/>
                <a:ea typeface="Arimo Bold"/>
                <a:cs typeface="Arimo Bold"/>
                <a:sym typeface="Arimo Bold"/>
              </a:rPr>
              <a:t>SĐT ZALO : </a:t>
            </a:r>
            <a:r>
              <a:rPr lang="en-US" sz="1800" b="1" u="sng">
                <a:solidFill>
                  <a:srgbClr val="0D4370"/>
                </a:solidFill>
                <a:latin typeface="Arimo Bold"/>
                <a:ea typeface="Arimo Bold"/>
                <a:cs typeface="Arimo Bold"/>
                <a:sym typeface="Arimo Bold"/>
              </a:rPr>
              <a:t>0382348780</a:t>
            </a:r>
            <a:r>
              <a:rPr lang="en-US" sz="1800" b="1">
                <a:solidFill>
                  <a:srgbClr val="0D4370"/>
                </a:solidFill>
                <a:latin typeface="Arimo Bold"/>
                <a:ea typeface="Arimo Bold"/>
                <a:cs typeface="Arimo Bold"/>
                <a:sym typeface="Arimo Bold"/>
              </a:rPr>
              <a:t> - </a:t>
            </a:r>
            <a:r>
              <a:rPr lang="en-US" sz="1800" b="1" u="sng">
                <a:solidFill>
                  <a:srgbClr val="0D4370"/>
                </a:solidFill>
                <a:latin typeface="Arimo Bold"/>
                <a:ea typeface="Arimo Bold"/>
                <a:cs typeface="Arimo Bold"/>
                <a:sym typeface="Arimo Bold"/>
              </a:rPr>
              <a:t>0984848929</a:t>
            </a:r>
          </a:p>
        </p:txBody>
      </p:sp>
      <p:grpSp>
        <p:nvGrpSpPr>
          <p:cNvPr id="10" name="Group 10"/>
          <p:cNvGrpSpPr/>
          <p:nvPr/>
        </p:nvGrpSpPr>
        <p:grpSpPr>
          <a:xfrm>
            <a:off x="5644382" y="12052297"/>
            <a:ext cx="2186245" cy="787403"/>
            <a:chOff x="0" y="0"/>
            <a:chExt cx="2914993" cy="1049871"/>
          </a:xfrm>
        </p:grpSpPr>
        <p:sp>
          <p:nvSpPr>
            <p:cNvPr id="11" name="Freeform 11"/>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4">
                <a:alphaModFix amt="0"/>
              </a:blip>
              <a:stretch>
                <a:fillRect t="-4100" b="-4101"/>
              </a:stretch>
            </a:blipFill>
          </p:spPr>
        </p:sp>
        <p:sp>
          <p:nvSpPr>
            <p:cNvPr id="12" name="TextBox 12"/>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2C9430"/>
                  </a:solidFill>
                  <a:latin typeface="Arimo"/>
                  <a:ea typeface="Arimo"/>
                  <a:cs typeface="Arimo"/>
                  <a:sym typeface="Arimo"/>
                </a:rPr>
                <a:t>Măng Non</a:t>
              </a:r>
            </a:p>
          </p:txBody>
        </p:sp>
      </p:grpSp>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5"/>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5"/>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5"/>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5"/>
              <a:stretch>
                <a:fillRect l="-43" r="-41" b="1"/>
              </a:stretch>
            </a:blipFill>
          </p:spPr>
        </p:sp>
      </p:grpSp>
      <p:sp>
        <p:nvSpPr>
          <p:cNvPr id="22" name="Freeform 22"/>
          <p:cNvSpPr/>
          <p:nvPr/>
        </p:nvSpPr>
        <p:spPr>
          <a:xfrm>
            <a:off x="-381000" y="9418939"/>
            <a:ext cx="2186247" cy="787400"/>
          </a:xfrm>
          <a:custGeom>
            <a:avLst/>
            <a:gdLst/>
            <a:ahLst/>
            <a:cxnLst/>
            <a:rect l="l" t="t" r="r" b="b"/>
            <a:pathLst>
              <a:path w="2914996" h="1049867">
                <a:moveTo>
                  <a:pt x="0" y="0"/>
                </a:moveTo>
                <a:lnTo>
                  <a:pt x="2914996" y="0"/>
                </a:lnTo>
                <a:lnTo>
                  <a:pt x="2914996" y="1049867"/>
                </a:lnTo>
                <a:lnTo>
                  <a:pt x="0" y="1049867"/>
                </a:lnTo>
                <a:close/>
              </a:path>
            </a:pathLst>
          </a:custGeom>
          <a:blipFill>
            <a:blip r:embed="rId4">
              <a:alphaModFix amt="0"/>
            </a:blip>
            <a:stretch>
              <a:fillRect t="-4100" b="-4101"/>
            </a:stretch>
          </a:blipFill>
        </p:spPr>
      </p:sp>
      <p:sp>
        <p:nvSpPr>
          <p:cNvPr id="25" name="Freeform 25"/>
          <p:cNvSpPr/>
          <p:nvPr/>
        </p:nvSpPr>
        <p:spPr>
          <a:xfrm>
            <a:off x="-2052209" y="1690688"/>
            <a:ext cx="2186247" cy="787400"/>
          </a:xfrm>
          <a:custGeom>
            <a:avLst/>
            <a:gdLst/>
            <a:ahLst/>
            <a:cxnLst/>
            <a:rect l="l" t="t" r="r" b="b"/>
            <a:pathLst>
              <a:path w="2914996" h="1049867">
                <a:moveTo>
                  <a:pt x="0" y="0"/>
                </a:moveTo>
                <a:lnTo>
                  <a:pt x="2914996" y="0"/>
                </a:lnTo>
                <a:lnTo>
                  <a:pt x="2914996" y="1049867"/>
                </a:lnTo>
                <a:lnTo>
                  <a:pt x="0" y="1049867"/>
                </a:lnTo>
                <a:close/>
              </a:path>
            </a:pathLst>
          </a:custGeom>
          <a:blipFill>
            <a:blip r:embed="rId4">
              <a:alphaModFix amt="0"/>
            </a:blip>
            <a:stretch>
              <a:fillRect t="-4100" b="-4101"/>
            </a:stretch>
          </a:blipFill>
        </p:spPr>
      </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sp>
        <p:nvSpPr>
          <p:cNvPr id="36" name="Freeform 36"/>
          <p:cNvSpPr/>
          <p:nvPr/>
        </p:nvSpPr>
        <p:spPr>
          <a:xfrm rot="286800">
            <a:off x="879300" y="1373372"/>
            <a:ext cx="16529399" cy="11735876"/>
          </a:xfrm>
          <a:custGeom>
            <a:avLst/>
            <a:gdLst/>
            <a:ahLst/>
            <a:cxnLst/>
            <a:rect l="l" t="t" r="r" b="b"/>
            <a:pathLst>
              <a:path w="16529399" h="11735876">
                <a:moveTo>
                  <a:pt x="0" y="0"/>
                </a:moveTo>
                <a:lnTo>
                  <a:pt x="16529400" y="0"/>
                </a:lnTo>
                <a:lnTo>
                  <a:pt x="16529400" y="11735876"/>
                </a:lnTo>
                <a:lnTo>
                  <a:pt x="0" y="11735876"/>
                </a:lnTo>
                <a:lnTo>
                  <a:pt x="0" y="0"/>
                </a:lnTo>
                <a:close/>
              </a:path>
            </a:pathLst>
          </a:custGeom>
          <a:blipFill>
            <a:blip r:embed="rId7">
              <a:extLst>
                <a:ext uri="{96DAC541-7B7A-43D3-8B79-37D633B846F1}">
                  <asvg:svgBlip xmlns:asvg="http://schemas.microsoft.com/office/drawing/2016/SVG/main" r:embed="rId8"/>
                </a:ext>
              </a:extLst>
            </a:blip>
            <a:stretch>
              <a:fillRect t="-139" b="-139"/>
            </a:stretch>
          </a:blipFill>
        </p:spPr>
      </p:sp>
      <p:grpSp>
        <p:nvGrpSpPr>
          <p:cNvPr id="37" name="Group 37"/>
          <p:cNvGrpSpPr/>
          <p:nvPr/>
        </p:nvGrpSpPr>
        <p:grpSpPr>
          <a:xfrm rot="257940">
            <a:off x="10504903" y="3021378"/>
            <a:ext cx="5810717" cy="7841913"/>
            <a:chOff x="0" y="0"/>
            <a:chExt cx="7747622" cy="10455885"/>
          </a:xfrm>
        </p:grpSpPr>
        <p:sp>
          <p:nvSpPr>
            <p:cNvPr id="38" name="Freeform 38"/>
            <p:cNvSpPr/>
            <p:nvPr/>
          </p:nvSpPr>
          <p:spPr>
            <a:xfrm>
              <a:off x="0" y="0"/>
              <a:ext cx="7747762" cy="10455911"/>
            </a:xfrm>
            <a:custGeom>
              <a:avLst/>
              <a:gdLst/>
              <a:ahLst/>
              <a:cxnLst/>
              <a:rect l="l" t="t" r="r" b="b"/>
              <a:pathLst>
                <a:path w="7747762" h="10455911">
                  <a:moveTo>
                    <a:pt x="7747635" y="9682480"/>
                  </a:moveTo>
                  <a:cubicBezTo>
                    <a:pt x="7747635" y="10111487"/>
                    <a:pt x="7400544" y="10455911"/>
                    <a:pt x="6974205" y="10455911"/>
                  </a:cubicBezTo>
                  <a:lnTo>
                    <a:pt x="773430" y="10455911"/>
                  </a:lnTo>
                  <a:cubicBezTo>
                    <a:pt x="344297" y="10455910"/>
                    <a:pt x="0" y="10108819"/>
                    <a:pt x="0" y="9682480"/>
                  </a:cubicBezTo>
                  <a:lnTo>
                    <a:pt x="0" y="773430"/>
                  </a:lnTo>
                  <a:cubicBezTo>
                    <a:pt x="0" y="344297"/>
                    <a:pt x="347091" y="0"/>
                    <a:pt x="773430" y="0"/>
                  </a:cubicBezTo>
                  <a:lnTo>
                    <a:pt x="6971538" y="0"/>
                  </a:lnTo>
                  <a:cubicBezTo>
                    <a:pt x="7400544" y="0"/>
                    <a:pt x="7744968" y="347091"/>
                    <a:pt x="7744968" y="773430"/>
                  </a:cubicBezTo>
                  <a:lnTo>
                    <a:pt x="7747762" y="9682480"/>
                  </a:lnTo>
                  <a:close/>
                </a:path>
              </a:pathLst>
            </a:custGeom>
            <a:blipFill>
              <a:blip r:embed="rId9"/>
              <a:stretch>
                <a:fillRect l="-84954" r="-84952"/>
              </a:stretch>
            </a:blipFill>
          </p:spPr>
        </p:sp>
      </p:grpSp>
      <p:sp>
        <p:nvSpPr>
          <p:cNvPr id="39" name="Freeform 39"/>
          <p:cNvSpPr/>
          <p:nvPr/>
        </p:nvSpPr>
        <p:spPr>
          <a:xfrm>
            <a:off x="10164061" y="2759678"/>
            <a:ext cx="6492250" cy="8367351"/>
          </a:xfrm>
          <a:custGeom>
            <a:avLst/>
            <a:gdLst/>
            <a:ahLst/>
            <a:cxnLst/>
            <a:rect l="l" t="t" r="r" b="b"/>
            <a:pathLst>
              <a:path w="6492250" h="8367351">
                <a:moveTo>
                  <a:pt x="0" y="0"/>
                </a:moveTo>
                <a:lnTo>
                  <a:pt x="6492249" y="0"/>
                </a:lnTo>
                <a:lnTo>
                  <a:pt x="6492249" y="8367351"/>
                </a:lnTo>
                <a:lnTo>
                  <a:pt x="0" y="83673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0" name="Freeform 40"/>
          <p:cNvSpPr/>
          <p:nvPr/>
        </p:nvSpPr>
        <p:spPr>
          <a:xfrm rot="369180">
            <a:off x="12142527" y="2666762"/>
            <a:ext cx="3231690" cy="848316"/>
          </a:xfrm>
          <a:custGeom>
            <a:avLst/>
            <a:gdLst/>
            <a:ahLst/>
            <a:cxnLst/>
            <a:rect l="l" t="t" r="r" b="b"/>
            <a:pathLst>
              <a:path w="3231690" h="848316">
                <a:moveTo>
                  <a:pt x="0" y="0"/>
                </a:moveTo>
                <a:lnTo>
                  <a:pt x="3231690" y="0"/>
                </a:lnTo>
                <a:lnTo>
                  <a:pt x="3231690" y="848315"/>
                </a:lnTo>
                <a:lnTo>
                  <a:pt x="0" y="848315"/>
                </a:lnTo>
                <a:lnTo>
                  <a:pt x="0" y="0"/>
                </a:lnTo>
                <a:close/>
              </a:path>
            </a:pathLst>
          </a:custGeom>
          <a:blipFill>
            <a:blip r:embed="rId12">
              <a:extLst>
                <a:ext uri="{96DAC541-7B7A-43D3-8B79-37D633B846F1}">
                  <asvg:svgBlip xmlns:asvg="http://schemas.microsoft.com/office/drawing/2016/SVG/main" r:embed="rId13"/>
                </a:ext>
              </a:extLst>
            </a:blip>
            <a:stretch>
              <a:fillRect t="-419" b="-421"/>
            </a:stretch>
          </a:blipFill>
        </p:spPr>
      </p:sp>
      <p:sp>
        <p:nvSpPr>
          <p:cNvPr id="41" name="Freeform 41"/>
          <p:cNvSpPr/>
          <p:nvPr/>
        </p:nvSpPr>
        <p:spPr>
          <a:xfrm rot="521340">
            <a:off x="-433778" y="1337081"/>
            <a:ext cx="2924956" cy="2845184"/>
          </a:xfrm>
          <a:custGeom>
            <a:avLst/>
            <a:gdLst/>
            <a:ahLst/>
            <a:cxnLst/>
            <a:rect l="l" t="t" r="r" b="b"/>
            <a:pathLst>
              <a:path w="2924956" h="2845184">
                <a:moveTo>
                  <a:pt x="0" y="0"/>
                </a:moveTo>
                <a:lnTo>
                  <a:pt x="2924956" y="0"/>
                </a:lnTo>
                <a:lnTo>
                  <a:pt x="2924956" y="2845185"/>
                </a:lnTo>
                <a:lnTo>
                  <a:pt x="0" y="2845185"/>
                </a:lnTo>
                <a:lnTo>
                  <a:pt x="0" y="0"/>
                </a:lnTo>
                <a:close/>
              </a:path>
            </a:pathLst>
          </a:custGeom>
          <a:blipFill>
            <a:blip r:embed="rId14">
              <a:extLst>
                <a:ext uri="{96DAC541-7B7A-43D3-8B79-37D633B846F1}">
                  <asvg:svgBlip xmlns:asvg="http://schemas.microsoft.com/office/drawing/2016/SVG/main" r:embed="rId15"/>
                </a:ext>
              </a:extLst>
            </a:blip>
            <a:stretch>
              <a:fillRect l="-100" r="-100"/>
            </a:stretch>
          </a:blipFill>
        </p:spPr>
      </p:sp>
      <p:sp>
        <p:nvSpPr>
          <p:cNvPr id="42" name="Freeform 42"/>
          <p:cNvSpPr/>
          <p:nvPr/>
        </p:nvSpPr>
        <p:spPr>
          <a:xfrm rot="968280">
            <a:off x="6411630" y="8493366"/>
            <a:ext cx="1410252" cy="2057400"/>
          </a:xfrm>
          <a:custGeom>
            <a:avLst/>
            <a:gdLst/>
            <a:ahLst/>
            <a:cxnLst/>
            <a:rect l="l" t="t" r="r" b="b"/>
            <a:pathLst>
              <a:path w="1410252" h="2057400">
                <a:moveTo>
                  <a:pt x="0" y="0"/>
                </a:moveTo>
                <a:lnTo>
                  <a:pt x="1410252" y="0"/>
                </a:lnTo>
                <a:lnTo>
                  <a:pt x="1410252" y="2057400"/>
                </a:lnTo>
                <a:lnTo>
                  <a:pt x="0" y="2057400"/>
                </a:lnTo>
                <a:lnTo>
                  <a:pt x="0" y="0"/>
                </a:lnTo>
                <a:close/>
              </a:path>
            </a:pathLst>
          </a:custGeom>
          <a:blipFill>
            <a:blip r:embed="rId16">
              <a:extLst>
                <a:ext uri="{96DAC541-7B7A-43D3-8B79-37D633B846F1}">
                  <asvg:svgBlip xmlns:asvg="http://schemas.microsoft.com/office/drawing/2016/SVG/main" r:embed="rId17"/>
                </a:ext>
              </a:extLst>
            </a:blip>
            <a:stretch>
              <a:fillRect l="-86" r="-85"/>
            </a:stretch>
          </a:blipFill>
        </p:spPr>
      </p:sp>
      <p:sp>
        <p:nvSpPr>
          <p:cNvPr id="43" name="Freeform 43"/>
          <p:cNvSpPr/>
          <p:nvPr/>
        </p:nvSpPr>
        <p:spPr>
          <a:xfrm>
            <a:off x="6995865" y="2050123"/>
            <a:ext cx="1084164" cy="1040797"/>
          </a:xfrm>
          <a:custGeom>
            <a:avLst/>
            <a:gdLst/>
            <a:ahLst/>
            <a:cxnLst/>
            <a:rect l="l" t="t" r="r" b="b"/>
            <a:pathLst>
              <a:path w="1084164" h="1040797">
                <a:moveTo>
                  <a:pt x="0" y="0"/>
                </a:moveTo>
                <a:lnTo>
                  <a:pt x="1084164" y="0"/>
                </a:lnTo>
                <a:lnTo>
                  <a:pt x="1084164" y="1040797"/>
                </a:lnTo>
                <a:lnTo>
                  <a:pt x="0" y="1040797"/>
                </a:lnTo>
                <a:lnTo>
                  <a:pt x="0" y="0"/>
                </a:lnTo>
                <a:close/>
              </a:path>
            </a:pathLst>
          </a:custGeom>
          <a:blipFill>
            <a:blip r:embed="rId18">
              <a:extLst>
                <a:ext uri="{96DAC541-7B7A-43D3-8B79-37D633B846F1}">
                  <asvg:svgBlip xmlns:asvg="http://schemas.microsoft.com/office/drawing/2016/SVG/main" r:embed="rId19"/>
                </a:ext>
              </a:extLst>
            </a:blip>
            <a:stretch>
              <a:fillRect l="-181" r="-181"/>
            </a:stretch>
          </a:blipFill>
        </p:spPr>
      </p:sp>
      <p:sp>
        <p:nvSpPr>
          <p:cNvPr id="44" name="Freeform 44"/>
          <p:cNvSpPr/>
          <p:nvPr/>
        </p:nvSpPr>
        <p:spPr>
          <a:xfrm>
            <a:off x="1605153" y="9522066"/>
            <a:ext cx="1084164" cy="1040797"/>
          </a:xfrm>
          <a:custGeom>
            <a:avLst/>
            <a:gdLst/>
            <a:ahLst/>
            <a:cxnLst/>
            <a:rect l="l" t="t" r="r" b="b"/>
            <a:pathLst>
              <a:path w="1084164" h="1040797">
                <a:moveTo>
                  <a:pt x="0" y="0"/>
                </a:moveTo>
                <a:lnTo>
                  <a:pt x="1084164" y="0"/>
                </a:lnTo>
                <a:lnTo>
                  <a:pt x="1084164" y="1040797"/>
                </a:lnTo>
                <a:lnTo>
                  <a:pt x="0" y="1040797"/>
                </a:lnTo>
                <a:lnTo>
                  <a:pt x="0" y="0"/>
                </a:lnTo>
                <a:close/>
              </a:path>
            </a:pathLst>
          </a:custGeom>
          <a:blipFill>
            <a:blip r:embed="rId18">
              <a:extLst>
                <a:ext uri="{96DAC541-7B7A-43D3-8B79-37D633B846F1}">
                  <asvg:svgBlip xmlns:asvg="http://schemas.microsoft.com/office/drawing/2016/SVG/main" r:embed="rId19"/>
                </a:ext>
              </a:extLst>
            </a:blip>
            <a:stretch>
              <a:fillRect l="-181" r="-181"/>
            </a:stretch>
          </a:blipFill>
        </p:spPr>
      </p:sp>
      <p:sp>
        <p:nvSpPr>
          <p:cNvPr id="45" name="Freeform 45"/>
          <p:cNvSpPr/>
          <p:nvPr/>
        </p:nvSpPr>
        <p:spPr>
          <a:xfrm rot="-320400">
            <a:off x="15967415" y="795861"/>
            <a:ext cx="2138353" cy="4015683"/>
          </a:xfrm>
          <a:custGeom>
            <a:avLst/>
            <a:gdLst/>
            <a:ahLst/>
            <a:cxnLst/>
            <a:rect l="l" t="t" r="r" b="b"/>
            <a:pathLst>
              <a:path w="2138353" h="4015683">
                <a:moveTo>
                  <a:pt x="0" y="0"/>
                </a:moveTo>
                <a:lnTo>
                  <a:pt x="2138353" y="0"/>
                </a:lnTo>
                <a:lnTo>
                  <a:pt x="2138353" y="4015683"/>
                </a:lnTo>
                <a:lnTo>
                  <a:pt x="0" y="4015683"/>
                </a:lnTo>
                <a:lnTo>
                  <a:pt x="0" y="0"/>
                </a:lnTo>
                <a:close/>
              </a:path>
            </a:pathLst>
          </a:custGeom>
          <a:blipFill>
            <a:blip r:embed="rId20">
              <a:extLst>
                <a:ext uri="{96DAC541-7B7A-43D3-8B79-37D633B846F1}">
                  <asvg:svgBlip xmlns:asvg="http://schemas.microsoft.com/office/drawing/2016/SVG/main" r:embed="rId21"/>
                </a:ext>
              </a:extLst>
            </a:blip>
            <a:stretch>
              <a:fillRect l="-63" r="-63"/>
            </a:stretch>
          </a:blipFill>
        </p:spPr>
      </p:sp>
      <p:sp>
        <p:nvSpPr>
          <p:cNvPr id="46" name="Freeform 46"/>
          <p:cNvSpPr/>
          <p:nvPr/>
        </p:nvSpPr>
        <p:spPr>
          <a:xfrm rot="408240">
            <a:off x="-631917" y="7726337"/>
            <a:ext cx="2237061" cy="1037434"/>
          </a:xfrm>
          <a:custGeom>
            <a:avLst/>
            <a:gdLst/>
            <a:ahLst/>
            <a:cxnLst/>
            <a:rect l="l" t="t" r="r" b="b"/>
            <a:pathLst>
              <a:path w="2237061" h="1037434">
                <a:moveTo>
                  <a:pt x="0" y="0"/>
                </a:moveTo>
                <a:lnTo>
                  <a:pt x="2237060" y="0"/>
                </a:lnTo>
                <a:lnTo>
                  <a:pt x="2237060" y="1037435"/>
                </a:lnTo>
                <a:lnTo>
                  <a:pt x="0" y="1037435"/>
                </a:lnTo>
                <a:lnTo>
                  <a:pt x="0" y="0"/>
                </a:lnTo>
                <a:close/>
              </a:path>
            </a:pathLst>
          </a:custGeom>
          <a:blipFill>
            <a:blip r:embed="rId22">
              <a:extLst>
                <a:ext uri="{96DAC541-7B7A-43D3-8B79-37D633B846F1}">
                  <asvg:svgBlip xmlns:asvg="http://schemas.microsoft.com/office/drawing/2016/SVG/main" r:embed="rId23"/>
                </a:ext>
              </a:extLst>
            </a:blip>
            <a:stretch>
              <a:fillRect t="-467" b="-468"/>
            </a:stretch>
          </a:blipFill>
        </p:spPr>
      </p:sp>
      <p:sp>
        <p:nvSpPr>
          <p:cNvPr id="47" name="Freeform 47"/>
          <p:cNvSpPr/>
          <p:nvPr/>
        </p:nvSpPr>
        <p:spPr>
          <a:xfrm>
            <a:off x="4284212" y="2216887"/>
            <a:ext cx="1290437" cy="1085583"/>
          </a:xfrm>
          <a:custGeom>
            <a:avLst/>
            <a:gdLst/>
            <a:ahLst/>
            <a:cxnLst/>
            <a:rect l="l" t="t" r="r" b="b"/>
            <a:pathLst>
              <a:path w="1290437" h="1085583">
                <a:moveTo>
                  <a:pt x="0" y="0"/>
                </a:moveTo>
                <a:lnTo>
                  <a:pt x="1290437" y="0"/>
                </a:lnTo>
                <a:lnTo>
                  <a:pt x="1290437" y="1085583"/>
                </a:lnTo>
                <a:lnTo>
                  <a:pt x="0" y="1085583"/>
                </a:lnTo>
                <a:lnTo>
                  <a:pt x="0" y="0"/>
                </a:lnTo>
                <a:close/>
              </a:path>
            </a:pathLst>
          </a:custGeom>
          <a:blipFill>
            <a:blip r:embed="rId24">
              <a:extLst>
                <a:ext uri="{96DAC541-7B7A-43D3-8B79-37D633B846F1}">
                  <asvg:svgBlip xmlns:asvg="http://schemas.microsoft.com/office/drawing/2016/SVG/main" r:embed="rId25"/>
                </a:ext>
              </a:extLst>
            </a:blip>
            <a:stretch>
              <a:fillRect l="-180" r="-180"/>
            </a:stretch>
          </a:blipFill>
        </p:spPr>
      </p:sp>
      <p:sp>
        <p:nvSpPr>
          <p:cNvPr id="48" name="Freeform 48"/>
          <p:cNvSpPr/>
          <p:nvPr/>
        </p:nvSpPr>
        <p:spPr>
          <a:xfrm>
            <a:off x="4284212" y="8349834"/>
            <a:ext cx="1290437" cy="1085583"/>
          </a:xfrm>
          <a:custGeom>
            <a:avLst/>
            <a:gdLst/>
            <a:ahLst/>
            <a:cxnLst/>
            <a:rect l="l" t="t" r="r" b="b"/>
            <a:pathLst>
              <a:path w="1290437" h="1085583">
                <a:moveTo>
                  <a:pt x="0" y="0"/>
                </a:moveTo>
                <a:lnTo>
                  <a:pt x="1290437" y="0"/>
                </a:lnTo>
                <a:lnTo>
                  <a:pt x="1290437" y="1085583"/>
                </a:lnTo>
                <a:lnTo>
                  <a:pt x="0" y="1085583"/>
                </a:lnTo>
                <a:lnTo>
                  <a:pt x="0" y="0"/>
                </a:lnTo>
                <a:close/>
              </a:path>
            </a:pathLst>
          </a:custGeom>
          <a:blipFill>
            <a:blip r:embed="rId24">
              <a:extLst>
                <a:ext uri="{96DAC541-7B7A-43D3-8B79-37D633B846F1}">
                  <asvg:svgBlip xmlns:asvg="http://schemas.microsoft.com/office/drawing/2016/SVG/main" r:embed="rId25"/>
                </a:ext>
              </a:extLst>
            </a:blip>
            <a:stretch>
              <a:fillRect l="-180" r="-180"/>
            </a:stretch>
          </a:blipFill>
        </p:spPr>
      </p:sp>
      <p:sp>
        <p:nvSpPr>
          <p:cNvPr id="49" name="Freeform 49"/>
          <p:cNvSpPr/>
          <p:nvPr/>
        </p:nvSpPr>
        <p:spPr>
          <a:xfrm rot="408240">
            <a:off x="16709888" y="7819196"/>
            <a:ext cx="2237061" cy="1037434"/>
          </a:xfrm>
          <a:custGeom>
            <a:avLst/>
            <a:gdLst/>
            <a:ahLst/>
            <a:cxnLst/>
            <a:rect l="l" t="t" r="r" b="b"/>
            <a:pathLst>
              <a:path w="2237061" h="1037434">
                <a:moveTo>
                  <a:pt x="0" y="0"/>
                </a:moveTo>
                <a:lnTo>
                  <a:pt x="2237061" y="0"/>
                </a:lnTo>
                <a:lnTo>
                  <a:pt x="2237061" y="1037435"/>
                </a:lnTo>
                <a:lnTo>
                  <a:pt x="0" y="1037435"/>
                </a:lnTo>
                <a:lnTo>
                  <a:pt x="0" y="0"/>
                </a:lnTo>
                <a:close/>
              </a:path>
            </a:pathLst>
          </a:custGeom>
          <a:blipFill>
            <a:blip r:embed="rId22">
              <a:extLst>
                <a:ext uri="{96DAC541-7B7A-43D3-8B79-37D633B846F1}">
                  <asvg:svgBlip xmlns:asvg="http://schemas.microsoft.com/office/drawing/2016/SVG/main" r:embed="rId23"/>
                </a:ext>
              </a:extLst>
            </a:blip>
            <a:stretch>
              <a:fillRect t="-467" b="-468"/>
            </a:stretch>
          </a:blipFill>
        </p:spPr>
      </p:sp>
      <p:sp>
        <p:nvSpPr>
          <p:cNvPr id="50" name="TextBox 50"/>
          <p:cNvSpPr txBox="1"/>
          <p:nvPr/>
        </p:nvSpPr>
        <p:spPr>
          <a:xfrm rot="248760">
            <a:off x="2126701" y="7209143"/>
            <a:ext cx="5602767" cy="414614"/>
          </a:xfrm>
          <a:prstGeom prst="rect">
            <a:avLst/>
          </a:prstGeom>
        </p:spPr>
        <p:txBody>
          <a:bodyPr lIns="0" tIns="0" rIns="0" bIns="0" rtlCol="0" anchor="t">
            <a:spAutoFit/>
          </a:bodyPr>
          <a:lstStyle/>
          <a:p>
            <a:pPr algn="ctr">
              <a:lnSpc>
                <a:spcPts val="3492"/>
              </a:lnSpc>
            </a:pPr>
            <a:r>
              <a:rPr lang="en-US" sz="3010">
                <a:solidFill>
                  <a:srgbClr val="866954"/>
                </a:solidFill>
                <a:latin typeface="Balsamiq Sans"/>
                <a:ea typeface="Balsamiq Sans"/>
                <a:cs typeface="Balsamiq Sans"/>
                <a:sym typeface="Balsamiq Sans"/>
              </a:rPr>
              <a:t>TIẾT 2</a:t>
            </a:r>
          </a:p>
        </p:txBody>
      </p:sp>
      <p:grpSp>
        <p:nvGrpSpPr>
          <p:cNvPr id="51" name="Group 51"/>
          <p:cNvGrpSpPr/>
          <p:nvPr/>
        </p:nvGrpSpPr>
        <p:grpSpPr>
          <a:xfrm rot="314580">
            <a:off x="2114255" y="3200267"/>
            <a:ext cx="6907368" cy="5035734"/>
            <a:chOff x="0" y="0"/>
            <a:chExt cx="9209824" cy="6714312"/>
          </a:xfrm>
        </p:grpSpPr>
        <p:sp>
          <p:nvSpPr>
            <p:cNvPr id="52" name="Freeform 52"/>
            <p:cNvSpPr/>
            <p:nvPr/>
          </p:nvSpPr>
          <p:spPr>
            <a:xfrm>
              <a:off x="0" y="0"/>
              <a:ext cx="9209786" cy="6714363"/>
            </a:xfrm>
            <a:custGeom>
              <a:avLst/>
              <a:gdLst/>
              <a:ahLst/>
              <a:cxnLst/>
              <a:rect l="l" t="t" r="r" b="b"/>
              <a:pathLst>
                <a:path w="9209786" h="6714363">
                  <a:moveTo>
                    <a:pt x="0" y="0"/>
                  </a:moveTo>
                  <a:lnTo>
                    <a:pt x="9209786" y="0"/>
                  </a:lnTo>
                  <a:lnTo>
                    <a:pt x="9209786" y="6714363"/>
                  </a:lnTo>
                  <a:lnTo>
                    <a:pt x="0" y="6714363"/>
                  </a:lnTo>
                  <a:lnTo>
                    <a:pt x="0" y="0"/>
                  </a:lnTo>
                  <a:close/>
                </a:path>
              </a:pathLst>
            </a:custGeom>
            <a:blipFill>
              <a:blip r:embed="rId26"/>
              <a:stretch>
                <a:fillRect/>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3">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sp>
        <p:nvSpPr>
          <p:cNvPr id="35" name="Freeform 35"/>
          <p:cNvSpPr/>
          <p:nvPr/>
        </p:nvSpPr>
        <p:spPr>
          <a:xfrm>
            <a:off x="-977132" y="-1101199"/>
            <a:ext cx="21481609" cy="12083405"/>
          </a:xfrm>
          <a:custGeom>
            <a:avLst/>
            <a:gdLst/>
            <a:ahLst/>
            <a:cxnLst/>
            <a:rect l="l" t="t" r="r" b="b"/>
            <a:pathLst>
              <a:path w="21481609" h="12083405">
                <a:moveTo>
                  <a:pt x="0" y="0"/>
                </a:moveTo>
                <a:lnTo>
                  <a:pt x="21481609" y="0"/>
                </a:lnTo>
                <a:lnTo>
                  <a:pt x="21481609" y="12083405"/>
                </a:lnTo>
                <a:lnTo>
                  <a:pt x="0" y="12083405"/>
                </a:lnTo>
                <a:lnTo>
                  <a:pt x="0" y="0"/>
                </a:lnTo>
                <a:close/>
              </a:path>
            </a:pathLst>
          </a:custGeom>
          <a:blipFill>
            <a:blip r:embed="rId5">
              <a:alphaModFix amt="32999"/>
              <a:extLst>
                <a:ext uri="{96DAC541-7B7A-43D3-8B79-37D633B846F1}">
                  <asvg:svgBlip xmlns:asvg="http://schemas.microsoft.com/office/drawing/2016/SVG/main" r:embed="rId6"/>
                </a:ext>
              </a:extLst>
            </a:blip>
            <a:stretch>
              <a:fillRect/>
            </a:stretch>
          </a:blipFill>
        </p:spPr>
      </p:sp>
      <p:sp>
        <p:nvSpPr>
          <p:cNvPr id="36" name="Freeform 36"/>
          <p:cNvSpPr/>
          <p:nvPr/>
        </p:nvSpPr>
        <p:spPr>
          <a:xfrm>
            <a:off x="-977132" y="-754323"/>
            <a:ext cx="2978648" cy="2978648"/>
          </a:xfrm>
          <a:custGeom>
            <a:avLst/>
            <a:gdLst/>
            <a:ahLst/>
            <a:cxnLst/>
            <a:rect l="l" t="t" r="r" b="b"/>
            <a:pathLst>
              <a:path w="2978648" h="2978648">
                <a:moveTo>
                  <a:pt x="0" y="0"/>
                </a:moveTo>
                <a:lnTo>
                  <a:pt x="2978649" y="0"/>
                </a:lnTo>
                <a:lnTo>
                  <a:pt x="2978649" y="2978649"/>
                </a:lnTo>
                <a:lnTo>
                  <a:pt x="0" y="2978649"/>
                </a:lnTo>
                <a:lnTo>
                  <a:pt x="0" y="0"/>
                </a:lnTo>
                <a:close/>
              </a:path>
            </a:pathLst>
          </a:custGeom>
          <a:blipFill>
            <a:blip r:embed="rId7">
              <a:extLst>
                <a:ext uri="{96DAC541-7B7A-43D3-8B79-37D633B846F1}">
                  <asvg:svgBlip xmlns:asvg="http://schemas.microsoft.com/office/drawing/2016/SVG/main" r:embed="rId8"/>
                </a:ext>
              </a:extLst>
            </a:blip>
            <a:stretch>
              <a:fillRect l="-479" r="-479"/>
            </a:stretch>
          </a:blipFill>
        </p:spPr>
      </p:sp>
      <p:sp>
        <p:nvSpPr>
          <p:cNvPr id="37" name="Freeform 37"/>
          <p:cNvSpPr/>
          <p:nvPr/>
        </p:nvSpPr>
        <p:spPr>
          <a:xfrm>
            <a:off x="16055721" y="8481898"/>
            <a:ext cx="2978648" cy="2978648"/>
          </a:xfrm>
          <a:custGeom>
            <a:avLst/>
            <a:gdLst/>
            <a:ahLst/>
            <a:cxnLst/>
            <a:rect l="l" t="t" r="r" b="b"/>
            <a:pathLst>
              <a:path w="2978648" h="2978648">
                <a:moveTo>
                  <a:pt x="0" y="0"/>
                </a:moveTo>
                <a:lnTo>
                  <a:pt x="2978648" y="0"/>
                </a:lnTo>
                <a:lnTo>
                  <a:pt x="2978648" y="2978649"/>
                </a:lnTo>
                <a:lnTo>
                  <a:pt x="0" y="2978649"/>
                </a:lnTo>
                <a:lnTo>
                  <a:pt x="0" y="0"/>
                </a:lnTo>
                <a:close/>
              </a:path>
            </a:pathLst>
          </a:custGeom>
          <a:blipFill>
            <a:blip r:embed="rId7">
              <a:extLst>
                <a:ext uri="{96DAC541-7B7A-43D3-8B79-37D633B846F1}">
                  <asvg:svgBlip xmlns:asvg="http://schemas.microsoft.com/office/drawing/2016/SVG/main" r:embed="rId8"/>
                </a:ext>
              </a:extLst>
            </a:blip>
            <a:stretch>
              <a:fillRect l="-479" r="-479"/>
            </a:stretch>
          </a:blipFill>
        </p:spPr>
      </p:sp>
      <p:sp>
        <p:nvSpPr>
          <p:cNvPr id="38" name="Freeform 38"/>
          <p:cNvSpPr/>
          <p:nvPr/>
        </p:nvSpPr>
        <p:spPr>
          <a:xfrm>
            <a:off x="14755292" y="-364893"/>
            <a:ext cx="2789758" cy="1687801"/>
          </a:xfrm>
          <a:custGeom>
            <a:avLst/>
            <a:gdLst/>
            <a:ahLst/>
            <a:cxnLst/>
            <a:rect l="l" t="t" r="r" b="b"/>
            <a:pathLst>
              <a:path w="2789758" h="1687801">
                <a:moveTo>
                  <a:pt x="0" y="0"/>
                </a:moveTo>
                <a:lnTo>
                  <a:pt x="2789758" y="0"/>
                </a:lnTo>
                <a:lnTo>
                  <a:pt x="2789758" y="1687801"/>
                </a:lnTo>
                <a:lnTo>
                  <a:pt x="0" y="1687801"/>
                </a:lnTo>
                <a:lnTo>
                  <a:pt x="0" y="0"/>
                </a:lnTo>
                <a:close/>
              </a:path>
            </a:pathLst>
          </a:custGeom>
          <a:blipFill>
            <a:blip r:embed="rId9">
              <a:extLst>
                <a:ext uri="{96DAC541-7B7A-43D3-8B79-37D633B846F1}">
                  <asvg:svgBlip xmlns:asvg="http://schemas.microsoft.com/office/drawing/2016/SVG/main" r:embed="rId10"/>
                </a:ext>
              </a:extLst>
            </a:blip>
            <a:stretch>
              <a:fillRect t="-36" b="-36"/>
            </a:stretch>
          </a:blipFill>
        </p:spPr>
      </p:sp>
      <p:sp>
        <p:nvSpPr>
          <p:cNvPr id="39" name="Freeform 39"/>
          <p:cNvSpPr/>
          <p:nvPr/>
        </p:nvSpPr>
        <p:spPr>
          <a:xfrm>
            <a:off x="-977132" y="8813006"/>
            <a:ext cx="3178416" cy="1473994"/>
          </a:xfrm>
          <a:custGeom>
            <a:avLst/>
            <a:gdLst/>
            <a:ahLst/>
            <a:cxnLst/>
            <a:rect l="l" t="t" r="r" b="b"/>
            <a:pathLst>
              <a:path w="3178416" h="1473994">
                <a:moveTo>
                  <a:pt x="0" y="0"/>
                </a:moveTo>
                <a:lnTo>
                  <a:pt x="3178417" y="0"/>
                </a:lnTo>
                <a:lnTo>
                  <a:pt x="3178417" y="1473994"/>
                </a:lnTo>
                <a:lnTo>
                  <a:pt x="0" y="1473994"/>
                </a:lnTo>
                <a:lnTo>
                  <a:pt x="0" y="0"/>
                </a:lnTo>
                <a:close/>
              </a:path>
            </a:pathLst>
          </a:custGeom>
          <a:blipFill>
            <a:blip r:embed="rId11">
              <a:extLst>
                <a:ext uri="{96DAC541-7B7A-43D3-8B79-37D633B846F1}">
                  <asvg:svgBlip xmlns:asvg="http://schemas.microsoft.com/office/drawing/2016/SVG/main" r:embed="rId12"/>
                </a:ext>
              </a:extLst>
            </a:blip>
            <a:stretch>
              <a:fillRect t="-357" b="-357"/>
            </a:stretch>
          </a:blipFill>
        </p:spPr>
      </p:sp>
      <p:sp>
        <p:nvSpPr>
          <p:cNvPr id="40" name="TextBox 40"/>
          <p:cNvSpPr txBox="1"/>
          <p:nvPr/>
        </p:nvSpPr>
        <p:spPr>
          <a:xfrm>
            <a:off x="2003870" y="1737408"/>
            <a:ext cx="14578679" cy="1241527"/>
          </a:xfrm>
          <a:prstGeom prst="rect">
            <a:avLst/>
          </a:prstGeom>
        </p:spPr>
        <p:txBody>
          <a:bodyPr lIns="0" tIns="0" rIns="0" bIns="0" rtlCol="0" anchor="t">
            <a:spAutoFit/>
          </a:bodyPr>
          <a:lstStyle/>
          <a:p>
            <a:pPr algn="just">
              <a:lnSpc>
                <a:spcPts val="9600"/>
              </a:lnSpc>
            </a:pPr>
            <a:r>
              <a:rPr lang="en-US" sz="8000" b="1">
                <a:solidFill>
                  <a:srgbClr val="FFFFFF"/>
                </a:solidFill>
                <a:latin typeface="Cambria Bold"/>
                <a:ea typeface="Cambria Bold"/>
                <a:cs typeface="Cambria Bold"/>
                <a:sym typeface="Cambria Bold"/>
              </a:rPr>
              <a:t>Vì sao cuộc phản công thất bại?</a:t>
            </a:r>
          </a:p>
        </p:txBody>
      </p:sp>
      <p:sp>
        <p:nvSpPr>
          <p:cNvPr id="41" name="TextBox 41"/>
          <p:cNvSpPr txBox="1"/>
          <p:nvPr/>
        </p:nvSpPr>
        <p:spPr>
          <a:xfrm>
            <a:off x="624840" y="4005777"/>
            <a:ext cx="16368217" cy="4934845"/>
          </a:xfrm>
          <a:prstGeom prst="rect">
            <a:avLst/>
          </a:prstGeom>
        </p:spPr>
        <p:txBody>
          <a:bodyPr lIns="0" tIns="0" rIns="0" bIns="0" rtlCol="0" anchor="t">
            <a:spAutoFit/>
          </a:bodyPr>
          <a:lstStyle/>
          <a:p>
            <a:pPr algn="ctr">
              <a:lnSpc>
                <a:spcPts val="9600"/>
              </a:lnSpc>
            </a:pPr>
            <a:r>
              <a:rPr lang="en-US" sz="8000" b="1" dirty="0" err="1">
                <a:solidFill>
                  <a:srgbClr val="FFFF00"/>
                </a:solidFill>
                <a:latin typeface="Cambria Bold"/>
                <a:ea typeface="Cambria Bold"/>
                <a:cs typeface="Cambria Bold"/>
                <a:sym typeface="Cambria Bold"/>
              </a:rPr>
              <a:t>Vì</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cuộc</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phản</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công</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diễn</a:t>
            </a:r>
            <a:r>
              <a:rPr lang="en-US" sz="8000" b="1" dirty="0">
                <a:solidFill>
                  <a:srgbClr val="FFFF00"/>
                </a:solidFill>
                <a:latin typeface="Cambria Bold"/>
                <a:ea typeface="Cambria Bold"/>
                <a:cs typeface="Cambria Bold"/>
                <a:sym typeface="Cambria Bold"/>
              </a:rPr>
              <a:t> ra </a:t>
            </a:r>
            <a:r>
              <a:rPr lang="en-US" sz="8000" b="1" dirty="0" err="1">
                <a:solidFill>
                  <a:srgbClr val="FFFF00"/>
                </a:solidFill>
                <a:latin typeface="Cambria Bold"/>
                <a:ea typeface="Cambria Bold"/>
                <a:cs typeface="Cambria Bold"/>
                <a:sym typeface="Cambria Bold"/>
              </a:rPr>
              <a:t>vội</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vã</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chưa</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chuẩn</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bị</a:t>
            </a:r>
            <a:r>
              <a:rPr lang="en-US" sz="8000" b="1" dirty="0">
                <a:solidFill>
                  <a:srgbClr val="FFFF00"/>
                </a:solidFill>
                <a:latin typeface="Cambria Bold"/>
                <a:ea typeface="Cambria Bold"/>
                <a:cs typeface="Cambria Bold"/>
                <a:sym typeface="Cambria Bold"/>
              </a:rPr>
              <a:t> chu </a:t>
            </a:r>
            <a:r>
              <a:rPr lang="en-US" sz="8000" b="1" dirty="0" err="1">
                <a:solidFill>
                  <a:srgbClr val="FFFF00"/>
                </a:solidFill>
                <a:latin typeface="Cambria Bold"/>
                <a:ea typeface="Cambria Bold"/>
                <a:cs typeface="Cambria Bold"/>
                <a:sym typeface="Cambria Bold"/>
              </a:rPr>
              <a:t>đáo</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vũ</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khí</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và</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lực</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lượng</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kém</a:t>
            </a:r>
            <a:r>
              <a:rPr lang="en-US" sz="8000" b="1" dirty="0">
                <a:solidFill>
                  <a:srgbClr val="FFFF00"/>
                </a:solidFill>
                <a:latin typeface="Cambria Bold"/>
                <a:ea typeface="Cambria Bold"/>
                <a:cs typeface="Cambria Bold"/>
                <a:sym typeface="Cambria Bold"/>
              </a:rPr>
              <a:t> </a:t>
            </a:r>
            <a:r>
              <a:rPr lang="en-US" sz="8000" b="1" dirty="0" err="1">
                <a:solidFill>
                  <a:srgbClr val="FFFF00"/>
                </a:solidFill>
                <a:latin typeface="Cambria Bold"/>
                <a:ea typeface="Cambria Bold"/>
                <a:cs typeface="Cambria Bold"/>
                <a:sym typeface="Cambria Bold"/>
              </a:rPr>
              <a:t>hơn</a:t>
            </a:r>
            <a:r>
              <a:rPr lang="en-US" sz="8000" b="1" dirty="0">
                <a:solidFill>
                  <a:srgbClr val="FFFF00"/>
                </a:solidFill>
                <a:latin typeface="Cambria Bold"/>
                <a:ea typeface="Cambria Bold"/>
                <a:cs typeface="Cambria Bold"/>
                <a:sym typeface="Cambria Bold"/>
              </a:rPr>
              <a:t>.</a:t>
            </a:r>
          </a:p>
          <a:p>
            <a:pPr algn="ctr">
              <a:lnSpc>
                <a:spcPts val="9600"/>
              </a:lnSpc>
            </a:pPr>
            <a:endParaRPr lang="en-US" sz="8000" b="1" dirty="0">
              <a:solidFill>
                <a:srgbClr val="FFFF00"/>
              </a:solidFill>
              <a:latin typeface="Cambria Bold"/>
              <a:ea typeface="Cambria Bold"/>
              <a:cs typeface="Cambria Bold"/>
              <a:sym typeface="Cambria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2" name="Group 2"/>
          <p:cNvGrpSpPr/>
          <p:nvPr/>
        </p:nvGrpSpPr>
        <p:grpSpPr>
          <a:xfrm>
            <a:off x="-2052209" y="-221075"/>
            <a:ext cx="2186245" cy="2317404"/>
            <a:chOff x="0" y="0"/>
            <a:chExt cx="2914993" cy="3089872"/>
          </a:xfrm>
        </p:grpSpPr>
        <p:sp>
          <p:nvSpPr>
            <p:cNvPr id="3" name="Freeform 3"/>
            <p:cNvSpPr/>
            <p:nvPr/>
          </p:nvSpPr>
          <p:spPr>
            <a:xfrm>
              <a:off x="0" y="0"/>
              <a:ext cx="2915031" cy="3089910"/>
            </a:xfrm>
            <a:custGeom>
              <a:avLst/>
              <a:gdLst/>
              <a:ahLst/>
              <a:cxnLst/>
              <a:rect l="l" t="t" r="r" b="b"/>
              <a:pathLst>
                <a:path w="2915031" h="3089910">
                  <a:moveTo>
                    <a:pt x="0" y="0"/>
                  </a:moveTo>
                  <a:lnTo>
                    <a:pt x="2915031" y="0"/>
                  </a:lnTo>
                  <a:lnTo>
                    <a:pt x="2915031" y="3089910"/>
                  </a:lnTo>
                  <a:lnTo>
                    <a:pt x="0" y="3089910"/>
                  </a:lnTo>
                  <a:lnTo>
                    <a:pt x="0" y="0"/>
                  </a:lnTo>
                  <a:close/>
                </a:path>
              </a:pathLst>
            </a:custGeom>
            <a:blipFill>
              <a:blip r:embed="rId2"/>
              <a:stretch>
                <a:fillRect t="-60427" r="-85" b="1"/>
              </a:stretch>
            </a:blipFill>
          </p:spPr>
        </p:sp>
      </p:grpSp>
      <p:grpSp>
        <p:nvGrpSpPr>
          <p:cNvPr id="4" name="Group 4"/>
          <p:cNvGrpSpPr/>
          <p:nvPr/>
        </p:nvGrpSpPr>
        <p:grpSpPr>
          <a:xfrm>
            <a:off x="5825500" y="10206342"/>
            <a:ext cx="1824009" cy="2002488"/>
            <a:chOff x="0" y="0"/>
            <a:chExt cx="2432012" cy="2669984"/>
          </a:xfrm>
        </p:grpSpPr>
        <p:sp>
          <p:nvSpPr>
            <p:cNvPr id="5" name="Freeform 5"/>
            <p:cNvSpPr/>
            <p:nvPr/>
          </p:nvSpPr>
          <p:spPr>
            <a:xfrm>
              <a:off x="0" y="0"/>
              <a:ext cx="2432050" cy="2669921"/>
            </a:xfrm>
            <a:custGeom>
              <a:avLst/>
              <a:gdLst/>
              <a:ahLst/>
              <a:cxnLst/>
              <a:rect l="l" t="t" r="r" b="b"/>
              <a:pathLst>
                <a:path w="2432050" h="2669921">
                  <a:moveTo>
                    <a:pt x="0" y="0"/>
                  </a:moveTo>
                  <a:lnTo>
                    <a:pt x="2432050" y="0"/>
                  </a:lnTo>
                  <a:lnTo>
                    <a:pt x="2432050" y="2669921"/>
                  </a:lnTo>
                  <a:lnTo>
                    <a:pt x="0" y="2669921"/>
                  </a:lnTo>
                  <a:lnTo>
                    <a:pt x="0" y="0"/>
                  </a:lnTo>
                  <a:close/>
                </a:path>
              </a:pathLst>
            </a:custGeom>
            <a:blipFill>
              <a:blip r:embed="rId3"/>
              <a:stretch>
                <a:fillRect t="-61661" r="-4375" b="-2"/>
              </a:stretch>
            </a:blipFill>
          </p:spPr>
        </p:sp>
      </p:grpSp>
      <p:sp>
        <p:nvSpPr>
          <p:cNvPr id="6" name="TextBox 6"/>
          <p:cNvSpPr txBox="1"/>
          <p:nvPr/>
        </p:nvSpPr>
        <p:spPr>
          <a:xfrm>
            <a:off x="7807852" y="10747658"/>
            <a:ext cx="6045308" cy="850944"/>
          </a:xfrm>
          <a:prstGeom prst="rect">
            <a:avLst/>
          </a:prstGeom>
        </p:spPr>
        <p:txBody>
          <a:bodyPr lIns="0" tIns="0" rIns="0" bIns="0" rtlCol="0" anchor="t">
            <a:spAutoFit/>
          </a:bodyPr>
          <a:lstStyle/>
          <a:p>
            <a:pPr algn="ctr">
              <a:lnSpc>
                <a:spcPts val="2160"/>
              </a:lnSpc>
            </a:pPr>
            <a:r>
              <a:rPr lang="en-US" sz="1800" b="1">
                <a:solidFill>
                  <a:srgbClr val="2C9430"/>
                </a:solidFill>
                <a:latin typeface="Arimo Bold"/>
                <a:ea typeface="Arimo Bold"/>
                <a:cs typeface="Arimo Bold"/>
                <a:sym typeface="Arimo Bold"/>
              </a:rPr>
              <a:t>MĂNG NON – TÀI LIỆU TIỂU HỌC</a:t>
            </a:r>
          </a:p>
          <a:p>
            <a:pPr algn="ctr">
              <a:lnSpc>
                <a:spcPts val="2160"/>
              </a:lnSpc>
            </a:pPr>
            <a:r>
              <a:rPr lang="en-US" sz="1800" b="1">
                <a:solidFill>
                  <a:srgbClr val="000000"/>
                </a:solidFill>
                <a:latin typeface="Times New Roman Bold"/>
                <a:ea typeface="Times New Roman Bold"/>
                <a:cs typeface="Times New Roman Bold"/>
                <a:sym typeface="Times New Roman Bold"/>
              </a:rPr>
              <a:t>Mời truy cập: </a:t>
            </a:r>
            <a:r>
              <a:rPr lang="en-US" sz="1800" u="sng">
                <a:solidFill>
                  <a:srgbClr val="FF0066"/>
                </a:solidFill>
                <a:latin typeface="Times New Roman"/>
                <a:ea typeface="Times New Roman"/>
                <a:cs typeface="Times New Roman"/>
                <a:sym typeface="Times New Roman"/>
                <a:hlinkClick r:id="rId4" tooltip="https://www.facebook.com/groups/629898828017053"/>
              </a:rPr>
              <a:t>MĂNG NON- TÀI LIỆU TIỂU HỌC | Facebook</a:t>
            </a:r>
          </a:p>
          <a:p>
            <a:pPr algn="ctr">
              <a:lnSpc>
                <a:spcPts val="2160"/>
              </a:lnSpc>
            </a:pPr>
            <a:r>
              <a:rPr lang="en-US" sz="1800" b="1">
                <a:solidFill>
                  <a:srgbClr val="0D4370"/>
                </a:solidFill>
                <a:latin typeface="Arimo Bold"/>
                <a:ea typeface="Arimo Bold"/>
                <a:cs typeface="Arimo Bold"/>
                <a:sym typeface="Arimo Bold"/>
              </a:rPr>
              <a:t>SĐT ZALO : </a:t>
            </a:r>
            <a:r>
              <a:rPr lang="en-US" sz="1800" b="1" u="sng">
                <a:solidFill>
                  <a:srgbClr val="0D4370"/>
                </a:solidFill>
                <a:latin typeface="Arimo Bold"/>
                <a:ea typeface="Arimo Bold"/>
                <a:cs typeface="Arimo Bold"/>
                <a:sym typeface="Arimo Bold"/>
              </a:rPr>
              <a:t>0382348780</a:t>
            </a:r>
            <a:r>
              <a:rPr lang="en-US" sz="1800" b="1">
                <a:solidFill>
                  <a:srgbClr val="0D4370"/>
                </a:solidFill>
                <a:latin typeface="Arimo Bold"/>
                <a:ea typeface="Arimo Bold"/>
                <a:cs typeface="Arimo Bold"/>
                <a:sym typeface="Arimo Bold"/>
              </a:rPr>
              <a:t> - </a:t>
            </a:r>
            <a:r>
              <a:rPr lang="en-US" sz="1800" b="1" u="sng">
                <a:solidFill>
                  <a:srgbClr val="0D4370"/>
                </a:solidFill>
                <a:latin typeface="Arimo Bold"/>
                <a:ea typeface="Arimo Bold"/>
                <a:cs typeface="Arimo Bold"/>
                <a:sym typeface="Arimo Bold"/>
              </a:rPr>
              <a:t>0984848929</a:t>
            </a:r>
          </a:p>
        </p:txBody>
      </p:sp>
      <p:grpSp>
        <p:nvGrpSpPr>
          <p:cNvPr id="7" name="Group 7"/>
          <p:cNvGrpSpPr/>
          <p:nvPr/>
        </p:nvGrpSpPr>
        <p:grpSpPr>
          <a:xfrm>
            <a:off x="10298592" y="-221075"/>
            <a:ext cx="2186245" cy="787403"/>
            <a:chOff x="0" y="0"/>
            <a:chExt cx="2914993" cy="1049871"/>
          </a:xfrm>
        </p:grpSpPr>
        <p:sp>
          <p:nvSpPr>
            <p:cNvPr id="8" name="Freeform 8"/>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sp>
          <p:nvSpPr>
            <p:cNvPr id="9" name="TextBox 9"/>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FFFFFF"/>
                  </a:solidFill>
                  <a:latin typeface="Arimo"/>
                  <a:ea typeface="Arimo"/>
                  <a:cs typeface="Arimo"/>
                  <a:sym typeface="Arimo"/>
                </a:rPr>
                <a:t>Măng Non</a:t>
              </a:r>
            </a:p>
          </p:txBody>
        </p:sp>
      </p:grpSp>
      <p:grpSp>
        <p:nvGrpSpPr>
          <p:cNvPr id="10" name="Group 10"/>
          <p:cNvGrpSpPr/>
          <p:nvPr/>
        </p:nvGrpSpPr>
        <p:grpSpPr>
          <a:xfrm>
            <a:off x="5644382" y="12052297"/>
            <a:ext cx="2186245" cy="787403"/>
            <a:chOff x="0" y="0"/>
            <a:chExt cx="2914993" cy="1049871"/>
          </a:xfrm>
        </p:grpSpPr>
        <p:sp>
          <p:nvSpPr>
            <p:cNvPr id="11" name="Freeform 11"/>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sp>
          <p:nvSpPr>
            <p:cNvPr id="12" name="TextBox 12"/>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2C9430"/>
                  </a:solidFill>
                  <a:latin typeface="Arimo"/>
                  <a:ea typeface="Arimo"/>
                  <a:cs typeface="Arimo"/>
                  <a:sym typeface="Arimo"/>
                </a:rPr>
                <a:t>Măng Non</a:t>
              </a:r>
            </a:p>
          </p:txBody>
        </p:sp>
      </p:grpSp>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grpSp>
        <p:nvGrpSpPr>
          <p:cNvPr id="24" name="Group 24"/>
          <p:cNvGrpSpPr/>
          <p:nvPr/>
        </p:nvGrpSpPr>
        <p:grpSpPr>
          <a:xfrm>
            <a:off x="-2052209" y="1690688"/>
            <a:ext cx="2186245" cy="787403"/>
            <a:chOff x="0" y="0"/>
            <a:chExt cx="2914993" cy="1049871"/>
          </a:xfrm>
        </p:grpSpPr>
        <p:sp>
          <p:nvSpPr>
            <p:cNvPr id="25" name="Freeform 25"/>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sp>
          <p:nvSpPr>
            <p:cNvPr id="26" name="TextBox 26"/>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50AE47"/>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sp>
        <p:nvSpPr>
          <p:cNvPr id="35" name="Freeform 35"/>
          <p:cNvSpPr/>
          <p:nvPr/>
        </p:nvSpPr>
        <p:spPr>
          <a:xfrm>
            <a:off x="-1037082" y="-337899"/>
            <a:ext cx="21481609" cy="12083405"/>
          </a:xfrm>
          <a:custGeom>
            <a:avLst/>
            <a:gdLst/>
            <a:ahLst/>
            <a:cxnLst/>
            <a:rect l="l" t="t" r="r" b="b"/>
            <a:pathLst>
              <a:path w="21481609" h="12083405">
                <a:moveTo>
                  <a:pt x="0" y="0"/>
                </a:moveTo>
                <a:lnTo>
                  <a:pt x="21481609" y="0"/>
                </a:lnTo>
                <a:lnTo>
                  <a:pt x="21481609" y="12083405"/>
                </a:lnTo>
                <a:lnTo>
                  <a:pt x="0" y="12083405"/>
                </a:lnTo>
                <a:lnTo>
                  <a:pt x="0" y="0"/>
                </a:lnTo>
                <a:close/>
              </a:path>
            </a:pathLst>
          </a:custGeom>
          <a:blipFill>
            <a:blip r:embed="rId7">
              <a:alphaModFix amt="32999"/>
              <a:extLst>
                <a:ext uri="{96DAC541-7B7A-43D3-8B79-37D633B846F1}">
                  <asvg:svgBlip xmlns:asvg="http://schemas.microsoft.com/office/drawing/2016/SVG/main" r:embed="rId8"/>
                </a:ext>
              </a:extLst>
            </a:blip>
            <a:stretch>
              <a:fillRect/>
            </a:stretch>
          </a:blipFill>
        </p:spPr>
      </p:sp>
      <p:sp>
        <p:nvSpPr>
          <p:cNvPr id="36" name="Freeform 36"/>
          <p:cNvSpPr/>
          <p:nvPr/>
        </p:nvSpPr>
        <p:spPr>
          <a:xfrm>
            <a:off x="-977132" y="-754323"/>
            <a:ext cx="2978648" cy="2978648"/>
          </a:xfrm>
          <a:custGeom>
            <a:avLst/>
            <a:gdLst/>
            <a:ahLst/>
            <a:cxnLst/>
            <a:rect l="l" t="t" r="r" b="b"/>
            <a:pathLst>
              <a:path w="2978648" h="2978648">
                <a:moveTo>
                  <a:pt x="0" y="0"/>
                </a:moveTo>
                <a:lnTo>
                  <a:pt x="2978649" y="0"/>
                </a:lnTo>
                <a:lnTo>
                  <a:pt x="2978649" y="2978649"/>
                </a:lnTo>
                <a:lnTo>
                  <a:pt x="0" y="2978649"/>
                </a:lnTo>
                <a:lnTo>
                  <a:pt x="0" y="0"/>
                </a:lnTo>
                <a:close/>
              </a:path>
            </a:pathLst>
          </a:custGeom>
          <a:blipFill>
            <a:blip r:embed="rId9">
              <a:extLst>
                <a:ext uri="{96DAC541-7B7A-43D3-8B79-37D633B846F1}">
                  <asvg:svgBlip xmlns:asvg="http://schemas.microsoft.com/office/drawing/2016/SVG/main" r:embed="rId10"/>
                </a:ext>
              </a:extLst>
            </a:blip>
            <a:stretch>
              <a:fillRect l="-479" r="-479"/>
            </a:stretch>
          </a:blipFill>
        </p:spPr>
      </p:sp>
      <p:sp>
        <p:nvSpPr>
          <p:cNvPr id="37" name="Freeform 37"/>
          <p:cNvSpPr/>
          <p:nvPr/>
        </p:nvSpPr>
        <p:spPr>
          <a:xfrm>
            <a:off x="16055721" y="8481898"/>
            <a:ext cx="2978648" cy="2978648"/>
          </a:xfrm>
          <a:custGeom>
            <a:avLst/>
            <a:gdLst/>
            <a:ahLst/>
            <a:cxnLst/>
            <a:rect l="l" t="t" r="r" b="b"/>
            <a:pathLst>
              <a:path w="2978648" h="2978648">
                <a:moveTo>
                  <a:pt x="0" y="0"/>
                </a:moveTo>
                <a:lnTo>
                  <a:pt x="2978648" y="0"/>
                </a:lnTo>
                <a:lnTo>
                  <a:pt x="2978648" y="2978649"/>
                </a:lnTo>
                <a:lnTo>
                  <a:pt x="0" y="2978649"/>
                </a:lnTo>
                <a:lnTo>
                  <a:pt x="0" y="0"/>
                </a:lnTo>
                <a:close/>
              </a:path>
            </a:pathLst>
          </a:custGeom>
          <a:blipFill>
            <a:blip r:embed="rId9">
              <a:extLst>
                <a:ext uri="{96DAC541-7B7A-43D3-8B79-37D633B846F1}">
                  <asvg:svgBlip xmlns:asvg="http://schemas.microsoft.com/office/drawing/2016/SVG/main" r:embed="rId10"/>
                </a:ext>
              </a:extLst>
            </a:blip>
            <a:stretch>
              <a:fillRect l="-479" r="-479"/>
            </a:stretch>
          </a:blipFill>
        </p:spPr>
      </p:sp>
      <p:sp>
        <p:nvSpPr>
          <p:cNvPr id="38" name="Freeform 38"/>
          <p:cNvSpPr/>
          <p:nvPr/>
        </p:nvSpPr>
        <p:spPr>
          <a:xfrm>
            <a:off x="14755292" y="-364893"/>
            <a:ext cx="2789758" cy="1687801"/>
          </a:xfrm>
          <a:custGeom>
            <a:avLst/>
            <a:gdLst/>
            <a:ahLst/>
            <a:cxnLst/>
            <a:rect l="l" t="t" r="r" b="b"/>
            <a:pathLst>
              <a:path w="2789758" h="1687801">
                <a:moveTo>
                  <a:pt x="0" y="0"/>
                </a:moveTo>
                <a:lnTo>
                  <a:pt x="2789758" y="0"/>
                </a:lnTo>
                <a:lnTo>
                  <a:pt x="2789758" y="1687801"/>
                </a:lnTo>
                <a:lnTo>
                  <a:pt x="0" y="1687801"/>
                </a:lnTo>
                <a:lnTo>
                  <a:pt x="0" y="0"/>
                </a:lnTo>
                <a:close/>
              </a:path>
            </a:pathLst>
          </a:custGeom>
          <a:blipFill>
            <a:blip r:embed="rId11">
              <a:extLst>
                <a:ext uri="{96DAC541-7B7A-43D3-8B79-37D633B846F1}">
                  <asvg:svgBlip xmlns:asvg="http://schemas.microsoft.com/office/drawing/2016/SVG/main" r:embed="rId12"/>
                </a:ext>
              </a:extLst>
            </a:blip>
            <a:stretch>
              <a:fillRect t="-36" b="-36"/>
            </a:stretch>
          </a:blipFill>
        </p:spPr>
      </p:sp>
      <p:sp>
        <p:nvSpPr>
          <p:cNvPr id="39" name="Freeform 39"/>
          <p:cNvSpPr/>
          <p:nvPr/>
        </p:nvSpPr>
        <p:spPr>
          <a:xfrm>
            <a:off x="-977132" y="8813006"/>
            <a:ext cx="3178416" cy="1473994"/>
          </a:xfrm>
          <a:custGeom>
            <a:avLst/>
            <a:gdLst/>
            <a:ahLst/>
            <a:cxnLst/>
            <a:rect l="l" t="t" r="r" b="b"/>
            <a:pathLst>
              <a:path w="3178416" h="1473994">
                <a:moveTo>
                  <a:pt x="0" y="0"/>
                </a:moveTo>
                <a:lnTo>
                  <a:pt x="3178417" y="0"/>
                </a:lnTo>
                <a:lnTo>
                  <a:pt x="3178417" y="1473994"/>
                </a:lnTo>
                <a:lnTo>
                  <a:pt x="0" y="1473994"/>
                </a:lnTo>
                <a:lnTo>
                  <a:pt x="0" y="0"/>
                </a:lnTo>
                <a:close/>
              </a:path>
            </a:pathLst>
          </a:custGeom>
          <a:blipFill>
            <a:blip r:embed="rId13">
              <a:extLst>
                <a:ext uri="{96DAC541-7B7A-43D3-8B79-37D633B846F1}">
                  <asvg:svgBlip xmlns:asvg="http://schemas.microsoft.com/office/drawing/2016/SVG/main" r:embed="rId14"/>
                </a:ext>
              </a:extLst>
            </a:blip>
            <a:stretch>
              <a:fillRect t="-357" b="-357"/>
            </a:stretch>
          </a:blipFill>
        </p:spPr>
      </p:sp>
      <p:sp>
        <p:nvSpPr>
          <p:cNvPr id="40" name="TextBox 40"/>
          <p:cNvSpPr txBox="1"/>
          <p:nvPr/>
        </p:nvSpPr>
        <p:spPr>
          <a:xfrm>
            <a:off x="91440" y="1839478"/>
            <a:ext cx="17838153" cy="1035606"/>
          </a:xfrm>
          <a:prstGeom prst="rect">
            <a:avLst/>
          </a:prstGeom>
        </p:spPr>
        <p:txBody>
          <a:bodyPr lIns="0" tIns="0" rIns="0" bIns="0" rtlCol="0" anchor="t">
            <a:spAutoFit/>
          </a:bodyPr>
          <a:lstStyle/>
          <a:p>
            <a:pPr algn="ctr">
              <a:lnSpc>
                <a:spcPts val="7920"/>
              </a:lnSpc>
            </a:pPr>
            <a:r>
              <a:rPr lang="en-US" sz="6600" b="1">
                <a:solidFill>
                  <a:srgbClr val="FFFFFF"/>
                </a:solidFill>
                <a:latin typeface="Cambria Bold"/>
                <a:ea typeface="Cambria Bold"/>
                <a:cs typeface="Cambria Bold"/>
                <a:sym typeface="Cambria Bold"/>
              </a:rPr>
              <a:t>Sau khi thất bại, Tôn Thất Thuyết đã làm gì?</a:t>
            </a:r>
          </a:p>
        </p:txBody>
      </p:sp>
      <p:sp>
        <p:nvSpPr>
          <p:cNvPr id="41" name="TextBox 41"/>
          <p:cNvSpPr txBox="1"/>
          <p:nvPr/>
        </p:nvSpPr>
        <p:spPr>
          <a:xfrm>
            <a:off x="1328890" y="3363897"/>
            <a:ext cx="15599216" cy="5559923"/>
          </a:xfrm>
          <a:prstGeom prst="rect">
            <a:avLst/>
          </a:prstGeom>
        </p:spPr>
        <p:txBody>
          <a:bodyPr lIns="0" tIns="0" rIns="0" bIns="0" rtlCol="0" anchor="t">
            <a:spAutoFit/>
          </a:bodyPr>
          <a:lstStyle/>
          <a:p>
            <a:pPr algn="just">
              <a:lnSpc>
                <a:spcPts val="8640"/>
              </a:lnSpc>
            </a:pPr>
            <a:r>
              <a:rPr lang="en-US" sz="7200">
                <a:solidFill>
                  <a:srgbClr val="FFFF00"/>
                </a:solidFill>
                <a:latin typeface="Cambria"/>
                <a:ea typeface="Cambria"/>
                <a:cs typeface="Cambria"/>
                <a:sym typeface="Cambria"/>
              </a:rPr>
              <a:t>Ông phải đưa vua Hàm Nghi ra Tân Sở (Quảng Trị). Tại đây , ông nhân danh vua Hàm Nghi ra “Dụ Cần vương” – Kêu gọi người dân đứng lên giúp vua, cứu nước.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11" name="Freeform 11"/>
          <p:cNvSpPr/>
          <p:nvPr/>
        </p:nvSpPr>
        <p:spPr>
          <a:xfrm>
            <a:off x="5644382" y="12052297"/>
            <a:ext cx="2186247" cy="787400"/>
          </a:xfrm>
          <a:custGeom>
            <a:avLst/>
            <a:gdLst/>
            <a:ahLst/>
            <a:cxnLst/>
            <a:rect l="l" t="t" r="r" b="b"/>
            <a:pathLst>
              <a:path w="2914996" h="1049867">
                <a:moveTo>
                  <a:pt x="0" y="0"/>
                </a:moveTo>
                <a:lnTo>
                  <a:pt x="2914996" y="0"/>
                </a:lnTo>
                <a:lnTo>
                  <a:pt x="2914996" y="1049867"/>
                </a:lnTo>
                <a:lnTo>
                  <a:pt x="0" y="1049867"/>
                </a:lnTo>
                <a:close/>
              </a:path>
            </a:pathLst>
          </a:custGeom>
          <a:blipFill>
            <a:blip r:embed="rId2">
              <a:alphaModFix amt="0"/>
            </a:blip>
            <a:stretch>
              <a:fillRect t="-4100" b="-4101"/>
            </a:stretch>
          </a:blipFill>
        </p:spPr>
      </p:sp>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2">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sp>
        <p:nvSpPr>
          <p:cNvPr id="35" name="Freeform 35"/>
          <p:cNvSpPr/>
          <p:nvPr/>
        </p:nvSpPr>
        <p:spPr>
          <a:xfrm>
            <a:off x="-2133600" y="-31108"/>
            <a:ext cx="21481609" cy="12083405"/>
          </a:xfrm>
          <a:custGeom>
            <a:avLst/>
            <a:gdLst/>
            <a:ahLst/>
            <a:cxnLst/>
            <a:rect l="l" t="t" r="r" b="b"/>
            <a:pathLst>
              <a:path w="21481609" h="12083405">
                <a:moveTo>
                  <a:pt x="0" y="0"/>
                </a:moveTo>
                <a:lnTo>
                  <a:pt x="21481609" y="0"/>
                </a:lnTo>
                <a:lnTo>
                  <a:pt x="21481609" y="12083405"/>
                </a:lnTo>
                <a:lnTo>
                  <a:pt x="0" y="12083405"/>
                </a:lnTo>
                <a:lnTo>
                  <a:pt x="0" y="0"/>
                </a:lnTo>
                <a:close/>
              </a:path>
            </a:pathLst>
          </a:custGeom>
          <a:blipFill>
            <a:blip r:embed="rId5">
              <a:alphaModFix amt="32999"/>
              <a:extLst>
                <a:ext uri="{96DAC541-7B7A-43D3-8B79-37D633B846F1}">
                  <asvg:svgBlip xmlns:asvg="http://schemas.microsoft.com/office/drawing/2016/SVG/main" r:embed="rId6"/>
                </a:ext>
              </a:extLst>
            </a:blip>
            <a:stretch>
              <a:fillRect/>
            </a:stretch>
          </a:blipFill>
        </p:spPr>
      </p:sp>
      <p:sp>
        <p:nvSpPr>
          <p:cNvPr id="37" name="Freeform 37"/>
          <p:cNvSpPr/>
          <p:nvPr/>
        </p:nvSpPr>
        <p:spPr>
          <a:xfrm>
            <a:off x="16055721" y="8481898"/>
            <a:ext cx="2978648" cy="2978648"/>
          </a:xfrm>
          <a:custGeom>
            <a:avLst/>
            <a:gdLst/>
            <a:ahLst/>
            <a:cxnLst/>
            <a:rect l="l" t="t" r="r" b="b"/>
            <a:pathLst>
              <a:path w="2978648" h="2978648">
                <a:moveTo>
                  <a:pt x="0" y="0"/>
                </a:moveTo>
                <a:lnTo>
                  <a:pt x="2978648" y="0"/>
                </a:lnTo>
                <a:lnTo>
                  <a:pt x="2978648" y="2978649"/>
                </a:lnTo>
                <a:lnTo>
                  <a:pt x="0" y="2978649"/>
                </a:lnTo>
                <a:lnTo>
                  <a:pt x="0" y="0"/>
                </a:lnTo>
                <a:close/>
              </a:path>
            </a:pathLst>
          </a:custGeom>
          <a:blipFill>
            <a:blip r:embed="rId7">
              <a:extLst>
                <a:ext uri="{96DAC541-7B7A-43D3-8B79-37D633B846F1}">
                  <asvg:svgBlip xmlns:asvg="http://schemas.microsoft.com/office/drawing/2016/SVG/main" r:embed="rId8"/>
                </a:ext>
              </a:extLst>
            </a:blip>
            <a:stretch>
              <a:fillRect l="-479" r="-479"/>
            </a:stretch>
          </a:blipFill>
        </p:spPr>
      </p:sp>
      <p:sp>
        <p:nvSpPr>
          <p:cNvPr id="38" name="Freeform 38"/>
          <p:cNvSpPr/>
          <p:nvPr/>
        </p:nvSpPr>
        <p:spPr>
          <a:xfrm>
            <a:off x="14755292" y="-364893"/>
            <a:ext cx="2789758" cy="1687801"/>
          </a:xfrm>
          <a:custGeom>
            <a:avLst/>
            <a:gdLst/>
            <a:ahLst/>
            <a:cxnLst/>
            <a:rect l="l" t="t" r="r" b="b"/>
            <a:pathLst>
              <a:path w="2789758" h="1687801">
                <a:moveTo>
                  <a:pt x="0" y="0"/>
                </a:moveTo>
                <a:lnTo>
                  <a:pt x="2789758" y="0"/>
                </a:lnTo>
                <a:lnTo>
                  <a:pt x="2789758" y="1687801"/>
                </a:lnTo>
                <a:lnTo>
                  <a:pt x="0" y="1687801"/>
                </a:lnTo>
                <a:lnTo>
                  <a:pt x="0" y="0"/>
                </a:lnTo>
                <a:close/>
              </a:path>
            </a:pathLst>
          </a:custGeom>
          <a:blipFill>
            <a:blip r:embed="rId9">
              <a:extLst>
                <a:ext uri="{96DAC541-7B7A-43D3-8B79-37D633B846F1}">
                  <asvg:svgBlip xmlns:asvg="http://schemas.microsoft.com/office/drawing/2016/SVG/main" r:embed="rId10"/>
                </a:ext>
              </a:extLst>
            </a:blip>
            <a:stretch>
              <a:fillRect t="-36" b="-36"/>
            </a:stretch>
          </a:blipFill>
        </p:spPr>
      </p:sp>
      <p:sp>
        <p:nvSpPr>
          <p:cNvPr id="39" name="Freeform 39"/>
          <p:cNvSpPr/>
          <p:nvPr/>
        </p:nvSpPr>
        <p:spPr>
          <a:xfrm>
            <a:off x="-977132" y="8813006"/>
            <a:ext cx="3178416" cy="1473994"/>
          </a:xfrm>
          <a:custGeom>
            <a:avLst/>
            <a:gdLst/>
            <a:ahLst/>
            <a:cxnLst/>
            <a:rect l="l" t="t" r="r" b="b"/>
            <a:pathLst>
              <a:path w="3178416" h="1473994">
                <a:moveTo>
                  <a:pt x="0" y="0"/>
                </a:moveTo>
                <a:lnTo>
                  <a:pt x="3178417" y="0"/>
                </a:lnTo>
                <a:lnTo>
                  <a:pt x="3178417" y="1473994"/>
                </a:lnTo>
                <a:lnTo>
                  <a:pt x="0" y="1473994"/>
                </a:lnTo>
                <a:lnTo>
                  <a:pt x="0" y="0"/>
                </a:lnTo>
                <a:close/>
              </a:path>
            </a:pathLst>
          </a:custGeom>
          <a:blipFill>
            <a:blip r:embed="rId11">
              <a:extLst>
                <a:ext uri="{96DAC541-7B7A-43D3-8B79-37D633B846F1}">
                  <asvg:svgBlip xmlns:asvg="http://schemas.microsoft.com/office/drawing/2016/SVG/main" r:embed="rId12"/>
                </a:ext>
              </a:extLst>
            </a:blip>
            <a:stretch>
              <a:fillRect t="-357" b="-357"/>
            </a:stretch>
          </a:blipFill>
        </p:spPr>
      </p:sp>
      <p:sp>
        <p:nvSpPr>
          <p:cNvPr id="40" name="TextBox 40"/>
          <p:cNvSpPr txBox="1"/>
          <p:nvPr/>
        </p:nvSpPr>
        <p:spPr>
          <a:xfrm>
            <a:off x="1863357" y="2113426"/>
            <a:ext cx="15564850" cy="1035606"/>
          </a:xfrm>
          <a:prstGeom prst="rect">
            <a:avLst/>
          </a:prstGeom>
        </p:spPr>
        <p:txBody>
          <a:bodyPr lIns="0" tIns="0" rIns="0" bIns="0" rtlCol="0" anchor="t">
            <a:spAutoFit/>
          </a:bodyPr>
          <a:lstStyle/>
          <a:p>
            <a:pPr algn="l">
              <a:lnSpc>
                <a:spcPts val="7920"/>
              </a:lnSpc>
            </a:pPr>
            <a:r>
              <a:rPr lang="en-US" sz="6600" b="1" dirty="0" err="1">
                <a:solidFill>
                  <a:srgbClr val="FFFFFF"/>
                </a:solidFill>
                <a:latin typeface="Cambria Bold"/>
                <a:ea typeface="Cambria Bold"/>
                <a:cs typeface="Cambria Bold"/>
                <a:sym typeface="Cambria Bold"/>
              </a:rPr>
              <a:t>Hãy</a:t>
            </a:r>
            <a:r>
              <a:rPr lang="en-US" sz="6600" b="1" dirty="0">
                <a:solidFill>
                  <a:srgbClr val="FFFFFF"/>
                </a:solidFill>
                <a:latin typeface="Cambria Bold"/>
                <a:ea typeface="Cambria Bold"/>
                <a:cs typeface="Cambria Bold"/>
                <a:sym typeface="Cambria Bold"/>
              </a:rPr>
              <a:t> </a:t>
            </a:r>
            <a:r>
              <a:rPr lang="en-US" sz="6600" b="1" dirty="0" err="1">
                <a:solidFill>
                  <a:srgbClr val="FFFFFF"/>
                </a:solidFill>
                <a:latin typeface="Cambria Bold"/>
                <a:ea typeface="Cambria Bold"/>
                <a:cs typeface="Cambria Bold"/>
                <a:sym typeface="Cambria Bold"/>
              </a:rPr>
              <a:t>nêu</a:t>
            </a:r>
            <a:r>
              <a:rPr lang="en-US" sz="6600" b="1" dirty="0">
                <a:solidFill>
                  <a:srgbClr val="FFFFFF"/>
                </a:solidFill>
                <a:latin typeface="Cambria Bold"/>
                <a:ea typeface="Cambria Bold"/>
                <a:cs typeface="Cambria Bold"/>
                <a:sym typeface="Cambria Bold"/>
              </a:rPr>
              <a:t> ý </a:t>
            </a:r>
            <a:r>
              <a:rPr lang="en-US" sz="6600" b="1" dirty="0" err="1">
                <a:solidFill>
                  <a:srgbClr val="FFFFFF"/>
                </a:solidFill>
                <a:latin typeface="Cambria Bold"/>
                <a:ea typeface="Cambria Bold"/>
                <a:cs typeface="Cambria Bold"/>
                <a:sym typeface="Cambria Bold"/>
              </a:rPr>
              <a:t>nghĩa</a:t>
            </a:r>
            <a:r>
              <a:rPr lang="en-US" sz="6600" b="1" dirty="0">
                <a:solidFill>
                  <a:srgbClr val="FFFFFF"/>
                </a:solidFill>
                <a:latin typeface="Cambria Bold"/>
                <a:ea typeface="Cambria Bold"/>
                <a:cs typeface="Cambria Bold"/>
                <a:sym typeface="Cambria Bold"/>
              </a:rPr>
              <a:t> </a:t>
            </a:r>
            <a:r>
              <a:rPr lang="en-US" sz="6600" b="1" dirty="0" err="1">
                <a:solidFill>
                  <a:srgbClr val="FFFFFF"/>
                </a:solidFill>
                <a:latin typeface="Cambria Bold"/>
                <a:ea typeface="Cambria Bold"/>
                <a:cs typeface="Cambria Bold"/>
                <a:sym typeface="Cambria Bold"/>
              </a:rPr>
              <a:t>của</a:t>
            </a:r>
            <a:r>
              <a:rPr lang="en-US" sz="6600" b="1" dirty="0">
                <a:solidFill>
                  <a:srgbClr val="FFFFFF"/>
                </a:solidFill>
                <a:latin typeface="Cambria Bold"/>
                <a:ea typeface="Cambria Bold"/>
                <a:cs typeface="Cambria Bold"/>
                <a:sym typeface="Cambria Bold"/>
              </a:rPr>
              <a:t> </a:t>
            </a:r>
            <a:r>
              <a:rPr lang="en-US" sz="6600" b="1" dirty="0" err="1">
                <a:solidFill>
                  <a:srgbClr val="FFFFFF"/>
                </a:solidFill>
                <a:latin typeface="Cambria Bold"/>
                <a:ea typeface="Cambria Bold"/>
                <a:cs typeface="Cambria Bold"/>
                <a:sym typeface="Cambria Bold"/>
              </a:rPr>
              <a:t>câu</a:t>
            </a:r>
            <a:r>
              <a:rPr lang="en-US" sz="6600" b="1" dirty="0">
                <a:solidFill>
                  <a:srgbClr val="FFFFFF"/>
                </a:solidFill>
                <a:latin typeface="Cambria Bold"/>
                <a:ea typeface="Cambria Bold"/>
                <a:cs typeface="Cambria Bold"/>
                <a:sym typeface="Cambria Bold"/>
              </a:rPr>
              <a:t> </a:t>
            </a:r>
            <a:r>
              <a:rPr lang="en-US" sz="6600" b="1" dirty="0" err="1">
                <a:solidFill>
                  <a:srgbClr val="FFFFFF"/>
                </a:solidFill>
                <a:latin typeface="Cambria Bold"/>
                <a:ea typeface="Cambria Bold"/>
                <a:cs typeface="Cambria Bold"/>
                <a:sym typeface="Cambria Bold"/>
              </a:rPr>
              <a:t>chuyện</a:t>
            </a:r>
            <a:r>
              <a:rPr lang="en-US" sz="6600" b="1" dirty="0">
                <a:solidFill>
                  <a:srgbClr val="FFFFFF"/>
                </a:solidFill>
                <a:latin typeface="Cambria Bold"/>
                <a:ea typeface="Cambria Bold"/>
                <a:cs typeface="Cambria Bold"/>
                <a:sym typeface="Cambria Bold"/>
              </a:rPr>
              <a:t> </a:t>
            </a:r>
            <a:r>
              <a:rPr lang="en-US" sz="6600" b="1" dirty="0" err="1">
                <a:solidFill>
                  <a:srgbClr val="FFFFFF"/>
                </a:solidFill>
                <a:latin typeface="Cambria Bold"/>
                <a:ea typeface="Cambria Bold"/>
                <a:cs typeface="Cambria Bold"/>
                <a:sym typeface="Cambria Bold"/>
              </a:rPr>
              <a:t>trên</a:t>
            </a:r>
            <a:r>
              <a:rPr lang="en-US" sz="6600" b="1" dirty="0">
                <a:solidFill>
                  <a:srgbClr val="FFFFFF"/>
                </a:solidFill>
                <a:latin typeface="Cambria Bold"/>
                <a:ea typeface="Cambria Bold"/>
                <a:cs typeface="Cambria Bold"/>
                <a:sym typeface="Cambria Bold"/>
              </a:rPr>
              <a:t>?</a:t>
            </a:r>
          </a:p>
        </p:txBody>
      </p:sp>
      <p:sp>
        <p:nvSpPr>
          <p:cNvPr id="41" name="TextBox 41"/>
          <p:cNvSpPr txBox="1"/>
          <p:nvPr/>
        </p:nvSpPr>
        <p:spPr>
          <a:xfrm>
            <a:off x="1336310" y="3944360"/>
            <a:ext cx="15065816" cy="5559923"/>
          </a:xfrm>
          <a:prstGeom prst="rect">
            <a:avLst/>
          </a:prstGeom>
        </p:spPr>
        <p:txBody>
          <a:bodyPr lIns="0" tIns="0" rIns="0" bIns="0" rtlCol="0" anchor="t">
            <a:spAutoFit/>
          </a:bodyPr>
          <a:lstStyle/>
          <a:p>
            <a:pPr algn="ctr">
              <a:lnSpc>
                <a:spcPts val="8640"/>
              </a:lnSpc>
            </a:pPr>
            <a:r>
              <a:rPr lang="en-US" sz="7200">
                <a:solidFill>
                  <a:srgbClr val="FFFF00"/>
                </a:solidFill>
                <a:latin typeface="Cambria"/>
                <a:ea typeface="Cambria"/>
                <a:cs typeface="Cambria"/>
                <a:sym typeface="Cambria"/>
              </a:rPr>
              <a:t>Đây là sự mở đầu cho phong trào Cần Vương, thể hiện rõ ý chí, tinh thần yêu nước, chiến đấu đến cùng vì độc lập, tự do của dân tộc Việt Nam.</a:t>
            </a:r>
          </a:p>
          <a:p>
            <a:pPr algn="ctr">
              <a:lnSpc>
                <a:spcPts val="8640"/>
              </a:lnSpc>
            </a:pPr>
            <a:r>
              <a:rPr lang="en-US" sz="7200">
                <a:solidFill>
                  <a:srgbClr val="FFFF00"/>
                </a:solidFill>
                <a:latin typeface="Cambria"/>
                <a:ea typeface="Cambria"/>
                <a:cs typeface="Cambria"/>
                <a:sym typeface="Cambria"/>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4" name="Group 24"/>
          <p:cNvGrpSpPr/>
          <p:nvPr/>
        </p:nvGrpSpPr>
        <p:grpSpPr>
          <a:xfrm>
            <a:off x="-2052209" y="1690688"/>
            <a:ext cx="2186245" cy="787403"/>
            <a:chOff x="0" y="0"/>
            <a:chExt cx="2914993" cy="1049871"/>
          </a:xfrm>
        </p:grpSpPr>
        <p:sp>
          <p:nvSpPr>
            <p:cNvPr id="25" name="Freeform 25"/>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3">
                <a:alphaModFix amt="0"/>
              </a:blip>
              <a:stretch>
                <a:fillRect t="-4100" b="-4101"/>
              </a:stretch>
            </a:blipFill>
          </p:spPr>
        </p:sp>
        <p:sp>
          <p:nvSpPr>
            <p:cNvPr id="26" name="TextBox 26"/>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50AE47"/>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sp>
        <p:nvSpPr>
          <p:cNvPr id="35" name="Freeform 35"/>
          <p:cNvSpPr/>
          <p:nvPr/>
        </p:nvSpPr>
        <p:spPr>
          <a:xfrm>
            <a:off x="-2667000" y="-704188"/>
            <a:ext cx="21481609" cy="12083405"/>
          </a:xfrm>
          <a:custGeom>
            <a:avLst/>
            <a:gdLst/>
            <a:ahLst/>
            <a:cxnLst/>
            <a:rect l="l" t="t" r="r" b="b"/>
            <a:pathLst>
              <a:path w="21481609" h="12083405">
                <a:moveTo>
                  <a:pt x="0" y="0"/>
                </a:moveTo>
                <a:lnTo>
                  <a:pt x="21481609" y="0"/>
                </a:lnTo>
                <a:lnTo>
                  <a:pt x="21481609" y="12083405"/>
                </a:lnTo>
                <a:lnTo>
                  <a:pt x="0" y="12083405"/>
                </a:lnTo>
                <a:lnTo>
                  <a:pt x="0" y="0"/>
                </a:lnTo>
                <a:close/>
              </a:path>
            </a:pathLst>
          </a:custGeom>
          <a:blipFill>
            <a:blip r:embed="rId5">
              <a:alphaModFix amt="32999"/>
              <a:extLst>
                <a:ext uri="{96DAC541-7B7A-43D3-8B79-37D633B846F1}">
                  <asvg:svgBlip xmlns:asvg="http://schemas.microsoft.com/office/drawing/2016/SVG/main" r:embed="rId6"/>
                </a:ext>
              </a:extLst>
            </a:blip>
            <a:stretch>
              <a:fillRect/>
            </a:stretch>
          </a:blipFill>
        </p:spPr>
      </p:sp>
      <p:sp>
        <p:nvSpPr>
          <p:cNvPr id="36" name="Freeform 36"/>
          <p:cNvSpPr/>
          <p:nvPr/>
        </p:nvSpPr>
        <p:spPr>
          <a:xfrm rot="-5400000" flipH="1" flipV="1">
            <a:off x="345005" y="-1628242"/>
            <a:ext cx="8940003" cy="13494344"/>
          </a:xfrm>
          <a:custGeom>
            <a:avLst/>
            <a:gdLst/>
            <a:ahLst/>
            <a:cxnLst/>
            <a:rect l="l" t="t" r="r" b="b"/>
            <a:pathLst>
              <a:path w="8940003" h="13494344">
                <a:moveTo>
                  <a:pt x="8940003" y="13494344"/>
                </a:moveTo>
                <a:lnTo>
                  <a:pt x="0" y="13494344"/>
                </a:lnTo>
                <a:lnTo>
                  <a:pt x="0" y="0"/>
                </a:lnTo>
                <a:lnTo>
                  <a:pt x="8940003" y="0"/>
                </a:lnTo>
                <a:lnTo>
                  <a:pt x="8940003" y="13494344"/>
                </a:lnTo>
                <a:close/>
              </a:path>
            </a:pathLst>
          </a:custGeom>
          <a:blipFill>
            <a:blip r:embed="rId7">
              <a:extLst>
                <a:ext uri="{96DAC541-7B7A-43D3-8B79-37D633B846F1}">
                  <asvg:svgBlip xmlns:asvg="http://schemas.microsoft.com/office/drawing/2016/SVG/main" r:embed="rId8"/>
                </a:ext>
              </a:extLst>
            </a:blip>
            <a:stretch>
              <a:fillRect l="-65" r="-65"/>
            </a:stretch>
          </a:blipFill>
        </p:spPr>
      </p:sp>
      <p:sp>
        <p:nvSpPr>
          <p:cNvPr id="37" name="Freeform 37"/>
          <p:cNvSpPr/>
          <p:nvPr/>
        </p:nvSpPr>
        <p:spPr>
          <a:xfrm flipH="1">
            <a:off x="-1544736" y="5168489"/>
            <a:ext cx="1778251" cy="4770920"/>
          </a:xfrm>
          <a:custGeom>
            <a:avLst/>
            <a:gdLst/>
            <a:ahLst/>
            <a:cxnLst/>
            <a:rect l="l" t="t" r="r" b="b"/>
            <a:pathLst>
              <a:path w="1778251" h="4770920">
                <a:moveTo>
                  <a:pt x="1778251" y="0"/>
                </a:moveTo>
                <a:lnTo>
                  <a:pt x="0" y="0"/>
                </a:lnTo>
                <a:lnTo>
                  <a:pt x="0" y="4770920"/>
                </a:lnTo>
                <a:lnTo>
                  <a:pt x="1778251" y="4770920"/>
                </a:lnTo>
                <a:lnTo>
                  <a:pt x="1778251" y="0"/>
                </a:lnTo>
                <a:close/>
              </a:path>
            </a:pathLst>
          </a:custGeom>
          <a:blipFill>
            <a:blip r:embed="rId9">
              <a:extLst>
                <a:ext uri="{96DAC541-7B7A-43D3-8B79-37D633B846F1}">
                  <asvg:svgBlip xmlns:asvg="http://schemas.microsoft.com/office/drawing/2016/SVG/main" r:embed="rId10"/>
                </a:ext>
              </a:extLst>
            </a:blip>
            <a:stretch>
              <a:fillRect t="-128" b="-128"/>
            </a:stretch>
          </a:blipFill>
        </p:spPr>
      </p:sp>
      <p:sp>
        <p:nvSpPr>
          <p:cNvPr id="38" name="Freeform 38"/>
          <p:cNvSpPr/>
          <p:nvPr/>
        </p:nvSpPr>
        <p:spPr>
          <a:xfrm>
            <a:off x="8183670" y="698078"/>
            <a:ext cx="2442629" cy="1377029"/>
          </a:xfrm>
          <a:custGeom>
            <a:avLst/>
            <a:gdLst/>
            <a:ahLst/>
            <a:cxnLst/>
            <a:rect l="l" t="t" r="r" b="b"/>
            <a:pathLst>
              <a:path w="2442629" h="1377029">
                <a:moveTo>
                  <a:pt x="0" y="0"/>
                </a:moveTo>
                <a:lnTo>
                  <a:pt x="2442630" y="0"/>
                </a:lnTo>
                <a:lnTo>
                  <a:pt x="2442630" y="1377029"/>
                </a:lnTo>
                <a:lnTo>
                  <a:pt x="0" y="1377029"/>
                </a:lnTo>
                <a:lnTo>
                  <a:pt x="0" y="0"/>
                </a:lnTo>
                <a:close/>
              </a:path>
            </a:pathLst>
          </a:custGeom>
          <a:blipFill>
            <a:blip r:embed="rId11">
              <a:extLst>
                <a:ext uri="{96DAC541-7B7A-43D3-8B79-37D633B846F1}">
                  <asvg:svgBlip xmlns:asvg="http://schemas.microsoft.com/office/drawing/2016/SVG/main" r:embed="rId12"/>
                </a:ext>
              </a:extLst>
            </a:blip>
            <a:stretch>
              <a:fillRect t="-385" b="-385"/>
            </a:stretch>
          </a:blipFill>
        </p:spPr>
      </p:sp>
      <p:sp>
        <p:nvSpPr>
          <p:cNvPr id="39" name="Freeform 39"/>
          <p:cNvSpPr/>
          <p:nvPr/>
        </p:nvSpPr>
        <p:spPr>
          <a:xfrm>
            <a:off x="-160944" y="414242"/>
            <a:ext cx="1599533" cy="1599533"/>
          </a:xfrm>
          <a:custGeom>
            <a:avLst/>
            <a:gdLst/>
            <a:ahLst/>
            <a:cxnLst/>
            <a:rect l="l" t="t" r="r" b="b"/>
            <a:pathLst>
              <a:path w="1599533" h="1599533">
                <a:moveTo>
                  <a:pt x="0" y="0"/>
                </a:moveTo>
                <a:lnTo>
                  <a:pt x="1599533" y="0"/>
                </a:lnTo>
                <a:lnTo>
                  <a:pt x="1599533" y="1599534"/>
                </a:lnTo>
                <a:lnTo>
                  <a:pt x="0" y="1599534"/>
                </a:lnTo>
                <a:lnTo>
                  <a:pt x="0" y="0"/>
                </a:lnTo>
                <a:close/>
              </a:path>
            </a:pathLst>
          </a:custGeom>
          <a:blipFill>
            <a:blip r:embed="rId13">
              <a:extLst>
                <a:ext uri="{96DAC541-7B7A-43D3-8B79-37D633B846F1}">
                  <asvg:svgBlip xmlns:asvg="http://schemas.microsoft.com/office/drawing/2016/SVG/main" r:embed="rId14"/>
                </a:ext>
              </a:extLst>
            </a:blip>
            <a:stretch>
              <a:fillRect l="-595" r="-594"/>
            </a:stretch>
          </a:blipFill>
        </p:spPr>
      </p:sp>
      <p:sp>
        <p:nvSpPr>
          <p:cNvPr id="40" name="Freeform 40"/>
          <p:cNvSpPr/>
          <p:nvPr/>
        </p:nvSpPr>
        <p:spPr>
          <a:xfrm>
            <a:off x="9348902" y="8422262"/>
            <a:ext cx="1672076" cy="1672076"/>
          </a:xfrm>
          <a:custGeom>
            <a:avLst/>
            <a:gdLst/>
            <a:ahLst/>
            <a:cxnLst/>
            <a:rect l="l" t="t" r="r" b="b"/>
            <a:pathLst>
              <a:path w="1672076" h="1672076">
                <a:moveTo>
                  <a:pt x="0" y="0"/>
                </a:moveTo>
                <a:lnTo>
                  <a:pt x="1672075" y="0"/>
                </a:lnTo>
                <a:lnTo>
                  <a:pt x="1672075" y="1672076"/>
                </a:lnTo>
                <a:lnTo>
                  <a:pt x="0" y="167207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1" name="Freeform 41"/>
          <p:cNvSpPr/>
          <p:nvPr/>
        </p:nvSpPr>
        <p:spPr>
          <a:xfrm>
            <a:off x="13862685" y="7341603"/>
            <a:ext cx="3396615" cy="1112396"/>
          </a:xfrm>
          <a:custGeom>
            <a:avLst/>
            <a:gdLst/>
            <a:ahLst/>
            <a:cxnLst/>
            <a:rect l="l" t="t" r="r" b="b"/>
            <a:pathLst>
              <a:path w="3396615" h="1112396">
                <a:moveTo>
                  <a:pt x="0" y="0"/>
                </a:moveTo>
                <a:lnTo>
                  <a:pt x="3396615" y="0"/>
                </a:lnTo>
                <a:lnTo>
                  <a:pt x="3396615" y="1112396"/>
                </a:lnTo>
                <a:lnTo>
                  <a:pt x="0" y="1112396"/>
                </a:lnTo>
                <a:lnTo>
                  <a:pt x="0" y="0"/>
                </a:lnTo>
                <a:close/>
              </a:path>
            </a:pathLst>
          </a:custGeom>
          <a:blipFill>
            <a:blip r:embed="rId17">
              <a:extLst>
                <a:ext uri="{96DAC541-7B7A-43D3-8B79-37D633B846F1}">
                  <asvg:svgBlip xmlns:asvg="http://schemas.microsoft.com/office/drawing/2016/SVG/main" r:embed="rId18"/>
                </a:ext>
              </a:extLst>
            </a:blip>
            <a:stretch>
              <a:fillRect t="-35" b="-35"/>
            </a:stretch>
          </a:blipFill>
        </p:spPr>
      </p:sp>
      <p:sp>
        <p:nvSpPr>
          <p:cNvPr id="42" name="Freeform 42"/>
          <p:cNvSpPr/>
          <p:nvPr/>
        </p:nvSpPr>
        <p:spPr>
          <a:xfrm rot="5811900">
            <a:off x="9859166" y="1503502"/>
            <a:ext cx="2616660" cy="680333"/>
          </a:xfrm>
          <a:custGeom>
            <a:avLst/>
            <a:gdLst/>
            <a:ahLst/>
            <a:cxnLst/>
            <a:rect l="l" t="t" r="r" b="b"/>
            <a:pathLst>
              <a:path w="2616660" h="680333">
                <a:moveTo>
                  <a:pt x="0" y="0"/>
                </a:moveTo>
                <a:lnTo>
                  <a:pt x="2616660" y="0"/>
                </a:lnTo>
                <a:lnTo>
                  <a:pt x="2616660" y="680333"/>
                </a:lnTo>
                <a:lnTo>
                  <a:pt x="0" y="680333"/>
                </a:lnTo>
                <a:lnTo>
                  <a:pt x="0" y="0"/>
                </a:lnTo>
                <a:close/>
              </a:path>
            </a:pathLst>
          </a:custGeom>
          <a:blipFill>
            <a:blip r:embed="rId19">
              <a:extLst>
                <a:ext uri="{96DAC541-7B7A-43D3-8B79-37D633B846F1}">
                  <asvg:svgBlip xmlns:asvg="http://schemas.microsoft.com/office/drawing/2016/SVG/main" r:embed="rId20"/>
                </a:ext>
              </a:extLst>
            </a:blip>
            <a:stretch>
              <a:fillRect t="-2447" b="-2447"/>
            </a:stretch>
          </a:blipFill>
        </p:spPr>
      </p:sp>
      <p:sp>
        <p:nvSpPr>
          <p:cNvPr id="43" name="TextBox 43"/>
          <p:cNvSpPr txBox="1"/>
          <p:nvPr/>
        </p:nvSpPr>
        <p:spPr>
          <a:xfrm>
            <a:off x="381000" y="1884559"/>
            <a:ext cx="8857202" cy="1180605"/>
          </a:xfrm>
          <a:prstGeom prst="rect">
            <a:avLst/>
          </a:prstGeom>
        </p:spPr>
        <p:txBody>
          <a:bodyPr lIns="0" tIns="0" rIns="0" bIns="0" rtlCol="0" anchor="t">
            <a:spAutoFit/>
          </a:bodyPr>
          <a:lstStyle/>
          <a:p>
            <a:pPr algn="ctr">
              <a:lnSpc>
                <a:spcPts val="9272"/>
              </a:lnSpc>
            </a:pPr>
            <a:r>
              <a:rPr lang="en-US" sz="7200" b="1">
                <a:solidFill>
                  <a:srgbClr val="866954"/>
                </a:solidFill>
                <a:latin typeface="Cambria Bold"/>
                <a:ea typeface="Cambria Bold"/>
                <a:cs typeface="Cambria Bold"/>
                <a:sym typeface="Cambria Bold"/>
              </a:rPr>
              <a:t>Vua Bảo Đại thoái vị</a:t>
            </a:r>
          </a:p>
        </p:txBody>
      </p:sp>
      <p:sp>
        <p:nvSpPr>
          <p:cNvPr id="44" name="TextBox 44"/>
          <p:cNvSpPr txBox="1"/>
          <p:nvPr/>
        </p:nvSpPr>
        <p:spPr>
          <a:xfrm>
            <a:off x="1144562" y="3328092"/>
            <a:ext cx="7829350" cy="5427288"/>
          </a:xfrm>
          <a:prstGeom prst="rect">
            <a:avLst/>
          </a:prstGeom>
        </p:spPr>
        <p:txBody>
          <a:bodyPr lIns="0" tIns="0" rIns="0" bIns="0" rtlCol="0" anchor="t">
            <a:spAutoFit/>
          </a:bodyPr>
          <a:lstStyle/>
          <a:p>
            <a:pPr algn="just">
              <a:lnSpc>
                <a:spcPts val="5280"/>
              </a:lnSpc>
            </a:pPr>
            <a:r>
              <a:rPr lang="en-US" sz="4400">
                <a:solidFill>
                  <a:srgbClr val="000000"/>
                </a:solidFill>
                <a:latin typeface="Cambria"/>
                <a:ea typeface="Cambria"/>
                <a:cs typeface="Cambria"/>
                <a:sym typeface="Cambria"/>
              </a:rPr>
              <a:t>Ngày 30 – 8 – 1945, tại Ngọ Môn (Huế), trước sự chứng kiến của hàng ngàn người dân, vua Bảo Đại đã đọc chiếu thoái vị và trao lại ấn, kiếm cho đại diện  Chính phủ lâm thời. Sự kiện đó đã đánh dấu mốc kết thúc của chế độ phong kiến ở Việt Nam.</a:t>
            </a:r>
          </a:p>
        </p:txBody>
      </p:sp>
      <p:grpSp>
        <p:nvGrpSpPr>
          <p:cNvPr id="45" name="Group 45"/>
          <p:cNvGrpSpPr/>
          <p:nvPr/>
        </p:nvGrpSpPr>
        <p:grpSpPr>
          <a:xfrm>
            <a:off x="11506200" y="991610"/>
            <a:ext cx="6535664" cy="7988760"/>
            <a:chOff x="0" y="0"/>
            <a:chExt cx="8714219" cy="10651680"/>
          </a:xfrm>
        </p:grpSpPr>
        <p:sp>
          <p:nvSpPr>
            <p:cNvPr id="46" name="Freeform 46" descr="Vua Bảo Đại và “tam bất lập” của nhà Nguyễn - Nam Kỳ Lục Tỉnh"/>
            <p:cNvSpPr/>
            <p:nvPr/>
          </p:nvSpPr>
          <p:spPr>
            <a:xfrm>
              <a:off x="0" y="0"/>
              <a:ext cx="8714232" cy="10651744"/>
            </a:xfrm>
            <a:custGeom>
              <a:avLst/>
              <a:gdLst/>
              <a:ahLst/>
              <a:cxnLst/>
              <a:rect l="l" t="t" r="r" b="b"/>
              <a:pathLst>
                <a:path w="8714232" h="10651744">
                  <a:moveTo>
                    <a:pt x="0" y="0"/>
                  </a:moveTo>
                  <a:lnTo>
                    <a:pt x="8714232" y="0"/>
                  </a:lnTo>
                  <a:lnTo>
                    <a:pt x="8714232" y="10651744"/>
                  </a:lnTo>
                  <a:lnTo>
                    <a:pt x="0" y="10651744"/>
                  </a:lnTo>
                  <a:lnTo>
                    <a:pt x="0" y="0"/>
                  </a:lnTo>
                  <a:close/>
                </a:path>
              </a:pathLst>
            </a:custGeom>
            <a:blipFill>
              <a:blip r:embed="rId21"/>
              <a:stretch>
                <a:fillRect b="-13"/>
              </a:stretch>
            </a:blipFill>
          </p:spPr>
        </p:sp>
      </p:grpSp>
      <p:sp>
        <p:nvSpPr>
          <p:cNvPr id="47" name="Freeform 47"/>
          <p:cNvSpPr/>
          <p:nvPr/>
        </p:nvSpPr>
        <p:spPr>
          <a:xfrm>
            <a:off x="11172385" y="892088"/>
            <a:ext cx="7274328" cy="8890854"/>
          </a:xfrm>
          <a:custGeom>
            <a:avLst/>
            <a:gdLst/>
            <a:ahLst/>
            <a:cxnLst/>
            <a:rect l="l" t="t" r="r" b="b"/>
            <a:pathLst>
              <a:path w="7274328" h="8890854">
                <a:moveTo>
                  <a:pt x="0" y="0"/>
                </a:moveTo>
                <a:lnTo>
                  <a:pt x="7274328" y="0"/>
                </a:lnTo>
                <a:lnTo>
                  <a:pt x="7274328" y="8890854"/>
                </a:lnTo>
                <a:lnTo>
                  <a:pt x="0" y="8890854"/>
                </a:lnTo>
                <a:lnTo>
                  <a:pt x="0" y="0"/>
                </a:lnTo>
                <a:close/>
              </a:path>
            </a:pathLst>
          </a:custGeom>
          <a:blipFill>
            <a:blip r:embed="rId22">
              <a:extLst>
                <a:ext uri="{96DAC541-7B7A-43D3-8B79-37D633B846F1}">
                  <asvg:svgBlip xmlns:asvg="http://schemas.microsoft.com/office/drawing/2016/SVG/main" r:embed="rId23"/>
                </a:ext>
              </a:extLst>
            </a:blip>
            <a:stretch>
              <a:fillRect t="-65" b="-65"/>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3">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sp>
        <p:nvSpPr>
          <p:cNvPr id="25" name="Freeform 25"/>
          <p:cNvSpPr/>
          <p:nvPr/>
        </p:nvSpPr>
        <p:spPr>
          <a:xfrm>
            <a:off x="-2052209" y="1690688"/>
            <a:ext cx="2186247" cy="787400"/>
          </a:xfrm>
          <a:custGeom>
            <a:avLst/>
            <a:gdLst/>
            <a:ahLst/>
            <a:cxnLst/>
            <a:rect l="l" t="t" r="r" b="b"/>
            <a:pathLst>
              <a:path w="2914996" h="1049867">
                <a:moveTo>
                  <a:pt x="0" y="0"/>
                </a:moveTo>
                <a:lnTo>
                  <a:pt x="2914996" y="0"/>
                </a:lnTo>
                <a:lnTo>
                  <a:pt x="2914996" y="1049867"/>
                </a:lnTo>
                <a:lnTo>
                  <a:pt x="0" y="1049867"/>
                </a:lnTo>
                <a:close/>
              </a:path>
            </a:pathLst>
          </a:custGeom>
          <a:blipFill>
            <a:blip r:embed="rId3">
              <a:alphaModFix amt="0"/>
            </a:blip>
            <a:stretch>
              <a:fillRect t="-4100" b="-4101"/>
            </a:stretch>
          </a:blipFill>
        </p:spPr>
      </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sp>
        <p:nvSpPr>
          <p:cNvPr id="36" name="Freeform 36"/>
          <p:cNvSpPr/>
          <p:nvPr/>
        </p:nvSpPr>
        <p:spPr>
          <a:xfrm>
            <a:off x="-977132" y="-754323"/>
            <a:ext cx="2978648" cy="2978648"/>
          </a:xfrm>
          <a:custGeom>
            <a:avLst/>
            <a:gdLst/>
            <a:ahLst/>
            <a:cxnLst/>
            <a:rect l="l" t="t" r="r" b="b"/>
            <a:pathLst>
              <a:path w="2978648" h="2978648">
                <a:moveTo>
                  <a:pt x="0" y="0"/>
                </a:moveTo>
                <a:lnTo>
                  <a:pt x="2978649" y="0"/>
                </a:lnTo>
                <a:lnTo>
                  <a:pt x="2978649" y="2978649"/>
                </a:lnTo>
                <a:lnTo>
                  <a:pt x="0" y="2978649"/>
                </a:lnTo>
                <a:lnTo>
                  <a:pt x="0" y="0"/>
                </a:lnTo>
                <a:close/>
              </a:path>
            </a:pathLst>
          </a:custGeom>
          <a:blipFill>
            <a:blip r:embed="rId5">
              <a:extLst>
                <a:ext uri="{96DAC541-7B7A-43D3-8B79-37D633B846F1}">
                  <asvg:svgBlip xmlns:asvg="http://schemas.microsoft.com/office/drawing/2016/SVG/main" r:embed="rId6"/>
                </a:ext>
              </a:extLst>
            </a:blip>
            <a:stretch>
              <a:fillRect l="-479" r="-479"/>
            </a:stretch>
          </a:blipFill>
        </p:spPr>
      </p:sp>
      <p:sp>
        <p:nvSpPr>
          <p:cNvPr id="37" name="Freeform 37"/>
          <p:cNvSpPr/>
          <p:nvPr/>
        </p:nvSpPr>
        <p:spPr>
          <a:xfrm>
            <a:off x="16055721" y="8481898"/>
            <a:ext cx="2978648" cy="2978648"/>
          </a:xfrm>
          <a:custGeom>
            <a:avLst/>
            <a:gdLst/>
            <a:ahLst/>
            <a:cxnLst/>
            <a:rect l="l" t="t" r="r" b="b"/>
            <a:pathLst>
              <a:path w="2978648" h="2978648">
                <a:moveTo>
                  <a:pt x="0" y="0"/>
                </a:moveTo>
                <a:lnTo>
                  <a:pt x="2978648" y="0"/>
                </a:lnTo>
                <a:lnTo>
                  <a:pt x="2978648" y="2978649"/>
                </a:lnTo>
                <a:lnTo>
                  <a:pt x="0" y="2978649"/>
                </a:lnTo>
                <a:lnTo>
                  <a:pt x="0" y="0"/>
                </a:lnTo>
                <a:close/>
              </a:path>
            </a:pathLst>
          </a:custGeom>
          <a:blipFill>
            <a:blip r:embed="rId5">
              <a:extLst>
                <a:ext uri="{96DAC541-7B7A-43D3-8B79-37D633B846F1}">
                  <asvg:svgBlip xmlns:asvg="http://schemas.microsoft.com/office/drawing/2016/SVG/main" r:embed="rId6"/>
                </a:ext>
              </a:extLst>
            </a:blip>
            <a:stretch>
              <a:fillRect l="-479" r="-479"/>
            </a:stretch>
          </a:blipFill>
        </p:spPr>
      </p:sp>
      <p:sp>
        <p:nvSpPr>
          <p:cNvPr id="38" name="Freeform 38"/>
          <p:cNvSpPr/>
          <p:nvPr/>
        </p:nvSpPr>
        <p:spPr>
          <a:xfrm>
            <a:off x="14755292" y="-364893"/>
            <a:ext cx="2789758" cy="1687801"/>
          </a:xfrm>
          <a:custGeom>
            <a:avLst/>
            <a:gdLst/>
            <a:ahLst/>
            <a:cxnLst/>
            <a:rect l="l" t="t" r="r" b="b"/>
            <a:pathLst>
              <a:path w="2789758" h="1687801">
                <a:moveTo>
                  <a:pt x="0" y="0"/>
                </a:moveTo>
                <a:lnTo>
                  <a:pt x="2789758" y="0"/>
                </a:lnTo>
                <a:lnTo>
                  <a:pt x="2789758" y="1687801"/>
                </a:lnTo>
                <a:lnTo>
                  <a:pt x="0" y="1687801"/>
                </a:lnTo>
                <a:lnTo>
                  <a:pt x="0" y="0"/>
                </a:lnTo>
                <a:close/>
              </a:path>
            </a:pathLst>
          </a:custGeom>
          <a:blipFill>
            <a:blip r:embed="rId7">
              <a:extLst>
                <a:ext uri="{96DAC541-7B7A-43D3-8B79-37D633B846F1}">
                  <asvg:svgBlip xmlns:asvg="http://schemas.microsoft.com/office/drawing/2016/SVG/main" r:embed="rId8"/>
                </a:ext>
              </a:extLst>
            </a:blip>
            <a:stretch>
              <a:fillRect t="-36" b="-36"/>
            </a:stretch>
          </a:blipFill>
        </p:spPr>
      </p:sp>
      <p:sp>
        <p:nvSpPr>
          <p:cNvPr id="39" name="Freeform 39"/>
          <p:cNvSpPr/>
          <p:nvPr/>
        </p:nvSpPr>
        <p:spPr>
          <a:xfrm>
            <a:off x="-977132" y="8813006"/>
            <a:ext cx="3178416" cy="1473994"/>
          </a:xfrm>
          <a:custGeom>
            <a:avLst/>
            <a:gdLst/>
            <a:ahLst/>
            <a:cxnLst/>
            <a:rect l="l" t="t" r="r" b="b"/>
            <a:pathLst>
              <a:path w="3178416" h="1473994">
                <a:moveTo>
                  <a:pt x="0" y="0"/>
                </a:moveTo>
                <a:lnTo>
                  <a:pt x="3178417" y="0"/>
                </a:lnTo>
                <a:lnTo>
                  <a:pt x="3178417" y="1473994"/>
                </a:lnTo>
                <a:lnTo>
                  <a:pt x="0" y="1473994"/>
                </a:lnTo>
                <a:lnTo>
                  <a:pt x="0" y="0"/>
                </a:lnTo>
                <a:close/>
              </a:path>
            </a:pathLst>
          </a:custGeom>
          <a:blipFill>
            <a:blip r:embed="rId9">
              <a:extLst>
                <a:ext uri="{96DAC541-7B7A-43D3-8B79-37D633B846F1}">
                  <asvg:svgBlip xmlns:asvg="http://schemas.microsoft.com/office/drawing/2016/SVG/main" r:embed="rId10"/>
                </a:ext>
              </a:extLst>
            </a:blip>
            <a:stretch>
              <a:fillRect t="-357" b="-357"/>
            </a:stretch>
          </a:blipFill>
        </p:spPr>
      </p:sp>
      <p:grpSp>
        <p:nvGrpSpPr>
          <p:cNvPr id="40" name="Group 40"/>
          <p:cNvGrpSpPr/>
          <p:nvPr/>
        </p:nvGrpSpPr>
        <p:grpSpPr>
          <a:xfrm>
            <a:off x="10174891" y="2476500"/>
            <a:ext cx="6376378" cy="7268528"/>
            <a:chOff x="0" y="0"/>
            <a:chExt cx="8501837" cy="9691370"/>
          </a:xfrm>
        </p:grpSpPr>
        <p:sp>
          <p:nvSpPr>
            <p:cNvPr id="41" name="Freeform 41" descr="Download - Magnifier Clipart, HD Png Download - 600x630(#1384771) - PngFind"/>
            <p:cNvSpPr/>
            <p:nvPr/>
          </p:nvSpPr>
          <p:spPr>
            <a:xfrm>
              <a:off x="0" y="0"/>
              <a:ext cx="8501888" cy="9691370"/>
            </a:xfrm>
            <a:custGeom>
              <a:avLst/>
              <a:gdLst/>
              <a:ahLst/>
              <a:cxnLst/>
              <a:rect l="l" t="t" r="r" b="b"/>
              <a:pathLst>
                <a:path w="8501888" h="9691370">
                  <a:moveTo>
                    <a:pt x="0" y="0"/>
                  </a:moveTo>
                  <a:lnTo>
                    <a:pt x="8501888" y="0"/>
                  </a:lnTo>
                  <a:lnTo>
                    <a:pt x="8501888" y="9691370"/>
                  </a:lnTo>
                  <a:lnTo>
                    <a:pt x="0" y="9691370"/>
                  </a:lnTo>
                  <a:lnTo>
                    <a:pt x="0" y="0"/>
                  </a:lnTo>
                  <a:close/>
                </a:path>
              </a:pathLst>
            </a:custGeom>
            <a:blipFill>
              <a:blip r:embed="rId11"/>
              <a:stretch>
                <a:fillRect l="-55351" t="-6741" r="-57326" b="-30302"/>
              </a:stretch>
            </a:blipFill>
          </p:spPr>
        </p:sp>
      </p:grpSp>
      <p:grpSp>
        <p:nvGrpSpPr>
          <p:cNvPr id="42" name="Group 42"/>
          <p:cNvGrpSpPr/>
          <p:nvPr/>
        </p:nvGrpSpPr>
        <p:grpSpPr>
          <a:xfrm>
            <a:off x="2164994" y="887035"/>
            <a:ext cx="6127013" cy="9053341"/>
            <a:chOff x="0" y="0"/>
            <a:chExt cx="8169351" cy="12071121"/>
          </a:xfrm>
        </p:grpSpPr>
        <p:sp>
          <p:nvSpPr>
            <p:cNvPr id="43" name="Freeform 43"/>
            <p:cNvSpPr/>
            <p:nvPr/>
          </p:nvSpPr>
          <p:spPr>
            <a:xfrm>
              <a:off x="0" y="0"/>
              <a:ext cx="8169402" cy="12071096"/>
            </a:xfrm>
            <a:custGeom>
              <a:avLst/>
              <a:gdLst/>
              <a:ahLst/>
              <a:cxnLst/>
              <a:rect l="l" t="t" r="r" b="b"/>
              <a:pathLst>
                <a:path w="8169402" h="12071096">
                  <a:moveTo>
                    <a:pt x="0" y="0"/>
                  </a:moveTo>
                  <a:lnTo>
                    <a:pt x="8169402" y="0"/>
                  </a:lnTo>
                  <a:lnTo>
                    <a:pt x="8169402" y="12071096"/>
                  </a:lnTo>
                  <a:lnTo>
                    <a:pt x="0" y="12071096"/>
                  </a:lnTo>
                  <a:lnTo>
                    <a:pt x="0" y="0"/>
                  </a:lnTo>
                  <a:close/>
                </a:path>
              </a:pathLst>
            </a:custGeom>
            <a:blipFill>
              <a:blip r:embed="rId12"/>
              <a:stretch>
                <a:fillRect/>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3">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sp>
        <p:nvSpPr>
          <p:cNvPr id="35" name="Freeform 35"/>
          <p:cNvSpPr/>
          <p:nvPr/>
        </p:nvSpPr>
        <p:spPr>
          <a:xfrm>
            <a:off x="-977132" y="-130498"/>
            <a:ext cx="21481609" cy="12083405"/>
          </a:xfrm>
          <a:custGeom>
            <a:avLst/>
            <a:gdLst/>
            <a:ahLst/>
            <a:cxnLst/>
            <a:rect l="l" t="t" r="r" b="b"/>
            <a:pathLst>
              <a:path w="21481609" h="12083405">
                <a:moveTo>
                  <a:pt x="0" y="0"/>
                </a:moveTo>
                <a:lnTo>
                  <a:pt x="21481609" y="0"/>
                </a:lnTo>
                <a:lnTo>
                  <a:pt x="21481609" y="12083405"/>
                </a:lnTo>
                <a:lnTo>
                  <a:pt x="0" y="12083405"/>
                </a:lnTo>
                <a:lnTo>
                  <a:pt x="0" y="0"/>
                </a:lnTo>
                <a:close/>
              </a:path>
            </a:pathLst>
          </a:custGeom>
          <a:blipFill>
            <a:blip r:embed="rId5">
              <a:alphaModFix amt="32999"/>
              <a:extLst>
                <a:ext uri="{96DAC541-7B7A-43D3-8B79-37D633B846F1}">
                  <asvg:svgBlip xmlns:asvg="http://schemas.microsoft.com/office/drawing/2016/SVG/main" r:embed="rId6"/>
                </a:ext>
              </a:extLst>
            </a:blip>
            <a:stretch>
              <a:fillRect/>
            </a:stretch>
          </a:blipFill>
        </p:spPr>
      </p:sp>
      <p:sp>
        <p:nvSpPr>
          <p:cNvPr id="36" name="Freeform 36"/>
          <p:cNvSpPr/>
          <p:nvPr/>
        </p:nvSpPr>
        <p:spPr>
          <a:xfrm>
            <a:off x="-977132" y="-1046150"/>
            <a:ext cx="2978648" cy="2978648"/>
          </a:xfrm>
          <a:custGeom>
            <a:avLst/>
            <a:gdLst/>
            <a:ahLst/>
            <a:cxnLst/>
            <a:rect l="l" t="t" r="r" b="b"/>
            <a:pathLst>
              <a:path w="2978648" h="2978648">
                <a:moveTo>
                  <a:pt x="0" y="0"/>
                </a:moveTo>
                <a:lnTo>
                  <a:pt x="2978649" y="0"/>
                </a:lnTo>
                <a:lnTo>
                  <a:pt x="2978649" y="2978649"/>
                </a:lnTo>
                <a:lnTo>
                  <a:pt x="0" y="2978649"/>
                </a:lnTo>
                <a:lnTo>
                  <a:pt x="0" y="0"/>
                </a:lnTo>
                <a:close/>
              </a:path>
            </a:pathLst>
          </a:custGeom>
          <a:blipFill>
            <a:blip r:embed="rId7">
              <a:extLst>
                <a:ext uri="{96DAC541-7B7A-43D3-8B79-37D633B846F1}">
                  <asvg:svgBlip xmlns:asvg="http://schemas.microsoft.com/office/drawing/2016/SVG/main" r:embed="rId8"/>
                </a:ext>
              </a:extLst>
            </a:blip>
            <a:stretch>
              <a:fillRect l="-479" r="-479"/>
            </a:stretch>
          </a:blipFill>
        </p:spPr>
      </p:sp>
      <p:sp>
        <p:nvSpPr>
          <p:cNvPr id="37" name="Freeform 37"/>
          <p:cNvSpPr/>
          <p:nvPr/>
        </p:nvSpPr>
        <p:spPr>
          <a:xfrm>
            <a:off x="16055721" y="8481898"/>
            <a:ext cx="2978648" cy="2978648"/>
          </a:xfrm>
          <a:custGeom>
            <a:avLst/>
            <a:gdLst/>
            <a:ahLst/>
            <a:cxnLst/>
            <a:rect l="l" t="t" r="r" b="b"/>
            <a:pathLst>
              <a:path w="2978648" h="2978648">
                <a:moveTo>
                  <a:pt x="0" y="0"/>
                </a:moveTo>
                <a:lnTo>
                  <a:pt x="2978648" y="0"/>
                </a:lnTo>
                <a:lnTo>
                  <a:pt x="2978648" y="2978649"/>
                </a:lnTo>
                <a:lnTo>
                  <a:pt x="0" y="2978649"/>
                </a:lnTo>
                <a:lnTo>
                  <a:pt x="0" y="0"/>
                </a:lnTo>
                <a:close/>
              </a:path>
            </a:pathLst>
          </a:custGeom>
          <a:blipFill>
            <a:blip r:embed="rId7">
              <a:extLst>
                <a:ext uri="{96DAC541-7B7A-43D3-8B79-37D633B846F1}">
                  <asvg:svgBlip xmlns:asvg="http://schemas.microsoft.com/office/drawing/2016/SVG/main" r:embed="rId8"/>
                </a:ext>
              </a:extLst>
            </a:blip>
            <a:stretch>
              <a:fillRect l="-479" r="-479"/>
            </a:stretch>
          </a:blipFill>
        </p:spPr>
      </p:sp>
      <p:sp>
        <p:nvSpPr>
          <p:cNvPr id="38" name="Freeform 38"/>
          <p:cNvSpPr/>
          <p:nvPr/>
        </p:nvSpPr>
        <p:spPr>
          <a:xfrm>
            <a:off x="14755292" y="-364893"/>
            <a:ext cx="2789758" cy="1687801"/>
          </a:xfrm>
          <a:custGeom>
            <a:avLst/>
            <a:gdLst/>
            <a:ahLst/>
            <a:cxnLst/>
            <a:rect l="l" t="t" r="r" b="b"/>
            <a:pathLst>
              <a:path w="2789758" h="1687801">
                <a:moveTo>
                  <a:pt x="0" y="0"/>
                </a:moveTo>
                <a:lnTo>
                  <a:pt x="2789758" y="0"/>
                </a:lnTo>
                <a:lnTo>
                  <a:pt x="2789758" y="1687801"/>
                </a:lnTo>
                <a:lnTo>
                  <a:pt x="0" y="1687801"/>
                </a:lnTo>
                <a:lnTo>
                  <a:pt x="0" y="0"/>
                </a:lnTo>
                <a:close/>
              </a:path>
            </a:pathLst>
          </a:custGeom>
          <a:blipFill>
            <a:blip r:embed="rId9">
              <a:extLst>
                <a:ext uri="{96DAC541-7B7A-43D3-8B79-37D633B846F1}">
                  <asvg:svgBlip xmlns:asvg="http://schemas.microsoft.com/office/drawing/2016/SVG/main" r:embed="rId10"/>
                </a:ext>
              </a:extLst>
            </a:blip>
            <a:stretch>
              <a:fillRect t="-36" b="-36"/>
            </a:stretch>
          </a:blipFill>
        </p:spPr>
      </p:sp>
      <p:sp>
        <p:nvSpPr>
          <p:cNvPr id="39" name="Freeform 39"/>
          <p:cNvSpPr/>
          <p:nvPr/>
        </p:nvSpPr>
        <p:spPr>
          <a:xfrm>
            <a:off x="-977132" y="8813006"/>
            <a:ext cx="3178416" cy="1473994"/>
          </a:xfrm>
          <a:custGeom>
            <a:avLst/>
            <a:gdLst/>
            <a:ahLst/>
            <a:cxnLst/>
            <a:rect l="l" t="t" r="r" b="b"/>
            <a:pathLst>
              <a:path w="3178416" h="1473994">
                <a:moveTo>
                  <a:pt x="0" y="0"/>
                </a:moveTo>
                <a:lnTo>
                  <a:pt x="3178417" y="0"/>
                </a:lnTo>
                <a:lnTo>
                  <a:pt x="3178417" y="1473994"/>
                </a:lnTo>
                <a:lnTo>
                  <a:pt x="0" y="1473994"/>
                </a:lnTo>
                <a:lnTo>
                  <a:pt x="0" y="0"/>
                </a:lnTo>
                <a:close/>
              </a:path>
            </a:pathLst>
          </a:custGeom>
          <a:blipFill>
            <a:blip r:embed="rId11">
              <a:extLst>
                <a:ext uri="{96DAC541-7B7A-43D3-8B79-37D633B846F1}">
                  <asvg:svgBlip xmlns:asvg="http://schemas.microsoft.com/office/drawing/2016/SVG/main" r:embed="rId12"/>
                </a:ext>
              </a:extLst>
            </a:blip>
            <a:stretch>
              <a:fillRect t="-357" b="-357"/>
            </a:stretch>
          </a:blipFill>
        </p:spPr>
      </p:sp>
      <p:sp>
        <p:nvSpPr>
          <p:cNvPr id="40" name="TextBox 40"/>
          <p:cNvSpPr txBox="1"/>
          <p:nvPr/>
        </p:nvSpPr>
        <p:spPr>
          <a:xfrm>
            <a:off x="1463040" y="2527002"/>
            <a:ext cx="15564850" cy="933745"/>
          </a:xfrm>
          <a:prstGeom prst="rect">
            <a:avLst/>
          </a:prstGeom>
        </p:spPr>
        <p:txBody>
          <a:bodyPr lIns="0" tIns="0" rIns="0" bIns="0" rtlCol="0" anchor="t">
            <a:spAutoFit/>
          </a:bodyPr>
          <a:lstStyle/>
          <a:p>
            <a:pPr algn="l">
              <a:lnSpc>
                <a:spcPts val="7200"/>
              </a:lnSpc>
            </a:pPr>
            <a:r>
              <a:rPr lang="en-US" sz="6000" b="1">
                <a:solidFill>
                  <a:srgbClr val="FFFFFF"/>
                </a:solidFill>
                <a:latin typeface="Cambria Bold"/>
                <a:ea typeface="Cambria Bold"/>
                <a:cs typeface="Cambria Bold"/>
                <a:sym typeface="Cambria Bold"/>
              </a:rPr>
              <a:t>Sự kiện vua Bảo Đại thoái vị diễn ra khi nào? </a:t>
            </a:r>
          </a:p>
        </p:txBody>
      </p:sp>
      <p:sp>
        <p:nvSpPr>
          <p:cNvPr id="41" name="TextBox 41"/>
          <p:cNvSpPr txBox="1"/>
          <p:nvPr/>
        </p:nvSpPr>
        <p:spPr>
          <a:xfrm>
            <a:off x="1446828" y="4539405"/>
            <a:ext cx="15065816" cy="2134076"/>
          </a:xfrm>
          <a:prstGeom prst="rect">
            <a:avLst/>
          </a:prstGeom>
        </p:spPr>
        <p:txBody>
          <a:bodyPr lIns="0" tIns="0" rIns="0" bIns="0" rtlCol="0" anchor="t">
            <a:spAutoFit/>
          </a:bodyPr>
          <a:lstStyle/>
          <a:p>
            <a:pPr algn="ctr">
              <a:lnSpc>
                <a:spcPts val="16560"/>
              </a:lnSpc>
            </a:pPr>
            <a:r>
              <a:rPr lang="en-US" sz="13800" b="1">
                <a:solidFill>
                  <a:srgbClr val="FFFF00"/>
                </a:solidFill>
                <a:latin typeface="Cambria Bold"/>
                <a:ea typeface="Cambria Bold"/>
                <a:cs typeface="Cambria Bold"/>
                <a:sym typeface="Cambria Bold"/>
              </a:rPr>
              <a:t>Ngày 30/8/1945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3">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sp>
        <p:nvSpPr>
          <p:cNvPr id="35" name="Freeform 35"/>
          <p:cNvSpPr/>
          <p:nvPr/>
        </p:nvSpPr>
        <p:spPr>
          <a:xfrm>
            <a:off x="-1871587" y="-1261153"/>
            <a:ext cx="21481609" cy="12083405"/>
          </a:xfrm>
          <a:custGeom>
            <a:avLst/>
            <a:gdLst/>
            <a:ahLst/>
            <a:cxnLst/>
            <a:rect l="l" t="t" r="r" b="b"/>
            <a:pathLst>
              <a:path w="21481609" h="12083405">
                <a:moveTo>
                  <a:pt x="0" y="0"/>
                </a:moveTo>
                <a:lnTo>
                  <a:pt x="21481609" y="0"/>
                </a:lnTo>
                <a:lnTo>
                  <a:pt x="21481609" y="12083405"/>
                </a:lnTo>
                <a:lnTo>
                  <a:pt x="0" y="12083405"/>
                </a:lnTo>
                <a:lnTo>
                  <a:pt x="0" y="0"/>
                </a:lnTo>
                <a:close/>
              </a:path>
            </a:pathLst>
          </a:custGeom>
          <a:blipFill>
            <a:blip r:embed="rId5">
              <a:alphaModFix amt="32999"/>
              <a:extLst>
                <a:ext uri="{96DAC541-7B7A-43D3-8B79-37D633B846F1}">
                  <asvg:svgBlip xmlns:asvg="http://schemas.microsoft.com/office/drawing/2016/SVG/main" r:embed="rId6"/>
                </a:ext>
              </a:extLst>
            </a:blip>
            <a:stretch>
              <a:fillRect/>
            </a:stretch>
          </a:blipFill>
        </p:spPr>
      </p:sp>
      <p:sp>
        <p:nvSpPr>
          <p:cNvPr id="36" name="Freeform 36"/>
          <p:cNvSpPr/>
          <p:nvPr/>
        </p:nvSpPr>
        <p:spPr>
          <a:xfrm>
            <a:off x="-977132" y="-754323"/>
            <a:ext cx="2978648" cy="2978648"/>
          </a:xfrm>
          <a:custGeom>
            <a:avLst/>
            <a:gdLst/>
            <a:ahLst/>
            <a:cxnLst/>
            <a:rect l="l" t="t" r="r" b="b"/>
            <a:pathLst>
              <a:path w="2978648" h="2978648">
                <a:moveTo>
                  <a:pt x="0" y="0"/>
                </a:moveTo>
                <a:lnTo>
                  <a:pt x="2978649" y="0"/>
                </a:lnTo>
                <a:lnTo>
                  <a:pt x="2978649" y="2978649"/>
                </a:lnTo>
                <a:lnTo>
                  <a:pt x="0" y="2978649"/>
                </a:lnTo>
                <a:lnTo>
                  <a:pt x="0" y="0"/>
                </a:lnTo>
                <a:close/>
              </a:path>
            </a:pathLst>
          </a:custGeom>
          <a:blipFill>
            <a:blip r:embed="rId7">
              <a:extLst>
                <a:ext uri="{96DAC541-7B7A-43D3-8B79-37D633B846F1}">
                  <asvg:svgBlip xmlns:asvg="http://schemas.microsoft.com/office/drawing/2016/SVG/main" r:embed="rId8"/>
                </a:ext>
              </a:extLst>
            </a:blip>
            <a:stretch>
              <a:fillRect l="-479" r="-479"/>
            </a:stretch>
          </a:blipFill>
        </p:spPr>
      </p:sp>
      <p:sp>
        <p:nvSpPr>
          <p:cNvPr id="37" name="Freeform 37"/>
          <p:cNvSpPr/>
          <p:nvPr/>
        </p:nvSpPr>
        <p:spPr>
          <a:xfrm>
            <a:off x="16055721" y="8481898"/>
            <a:ext cx="2978648" cy="2978648"/>
          </a:xfrm>
          <a:custGeom>
            <a:avLst/>
            <a:gdLst/>
            <a:ahLst/>
            <a:cxnLst/>
            <a:rect l="l" t="t" r="r" b="b"/>
            <a:pathLst>
              <a:path w="2978648" h="2978648">
                <a:moveTo>
                  <a:pt x="0" y="0"/>
                </a:moveTo>
                <a:lnTo>
                  <a:pt x="2978648" y="0"/>
                </a:lnTo>
                <a:lnTo>
                  <a:pt x="2978648" y="2978649"/>
                </a:lnTo>
                <a:lnTo>
                  <a:pt x="0" y="2978649"/>
                </a:lnTo>
                <a:lnTo>
                  <a:pt x="0" y="0"/>
                </a:lnTo>
                <a:close/>
              </a:path>
            </a:pathLst>
          </a:custGeom>
          <a:blipFill>
            <a:blip r:embed="rId7">
              <a:extLst>
                <a:ext uri="{96DAC541-7B7A-43D3-8B79-37D633B846F1}">
                  <asvg:svgBlip xmlns:asvg="http://schemas.microsoft.com/office/drawing/2016/SVG/main" r:embed="rId8"/>
                </a:ext>
              </a:extLst>
            </a:blip>
            <a:stretch>
              <a:fillRect l="-479" r="-479"/>
            </a:stretch>
          </a:blipFill>
        </p:spPr>
      </p:sp>
      <p:sp>
        <p:nvSpPr>
          <p:cNvPr id="38" name="Freeform 38"/>
          <p:cNvSpPr/>
          <p:nvPr/>
        </p:nvSpPr>
        <p:spPr>
          <a:xfrm>
            <a:off x="14755292" y="-364893"/>
            <a:ext cx="2789758" cy="1687801"/>
          </a:xfrm>
          <a:custGeom>
            <a:avLst/>
            <a:gdLst/>
            <a:ahLst/>
            <a:cxnLst/>
            <a:rect l="l" t="t" r="r" b="b"/>
            <a:pathLst>
              <a:path w="2789758" h="1687801">
                <a:moveTo>
                  <a:pt x="0" y="0"/>
                </a:moveTo>
                <a:lnTo>
                  <a:pt x="2789758" y="0"/>
                </a:lnTo>
                <a:lnTo>
                  <a:pt x="2789758" y="1687801"/>
                </a:lnTo>
                <a:lnTo>
                  <a:pt x="0" y="1687801"/>
                </a:lnTo>
                <a:lnTo>
                  <a:pt x="0" y="0"/>
                </a:lnTo>
                <a:close/>
              </a:path>
            </a:pathLst>
          </a:custGeom>
          <a:blipFill>
            <a:blip r:embed="rId9">
              <a:extLst>
                <a:ext uri="{96DAC541-7B7A-43D3-8B79-37D633B846F1}">
                  <asvg:svgBlip xmlns:asvg="http://schemas.microsoft.com/office/drawing/2016/SVG/main" r:embed="rId10"/>
                </a:ext>
              </a:extLst>
            </a:blip>
            <a:stretch>
              <a:fillRect t="-36" b="-36"/>
            </a:stretch>
          </a:blipFill>
        </p:spPr>
      </p:sp>
      <p:sp>
        <p:nvSpPr>
          <p:cNvPr id="39" name="Freeform 39"/>
          <p:cNvSpPr/>
          <p:nvPr/>
        </p:nvSpPr>
        <p:spPr>
          <a:xfrm>
            <a:off x="-977132" y="8813006"/>
            <a:ext cx="3178416" cy="1473994"/>
          </a:xfrm>
          <a:custGeom>
            <a:avLst/>
            <a:gdLst/>
            <a:ahLst/>
            <a:cxnLst/>
            <a:rect l="l" t="t" r="r" b="b"/>
            <a:pathLst>
              <a:path w="3178416" h="1473994">
                <a:moveTo>
                  <a:pt x="0" y="0"/>
                </a:moveTo>
                <a:lnTo>
                  <a:pt x="3178417" y="0"/>
                </a:lnTo>
                <a:lnTo>
                  <a:pt x="3178417" y="1473994"/>
                </a:lnTo>
                <a:lnTo>
                  <a:pt x="0" y="1473994"/>
                </a:lnTo>
                <a:lnTo>
                  <a:pt x="0" y="0"/>
                </a:lnTo>
                <a:close/>
              </a:path>
            </a:pathLst>
          </a:custGeom>
          <a:blipFill>
            <a:blip r:embed="rId11">
              <a:extLst>
                <a:ext uri="{96DAC541-7B7A-43D3-8B79-37D633B846F1}">
                  <asvg:svgBlip xmlns:asvg="http://schemas.microsoft.com/office/drawing/2016/SVG/main" r:embed="rId12"/>
                </a:ext>
              </a:extLst>
            </a:blip>
            <a:stretch>
              <a:fillRect t="-357" b="-357"/>
            </a:stretch>
          </a:blipFill>
        </p:spPr>
      </p:sp>
      <p:sp>
        <p:nvSpPr>
          <p:cNvPr id="40" name="TextBox 40"/>
          <p:cNvSpPr txBox="1"/>
          <p:nvPr/>
        </p:nvSpPr>
        <p:spPr>
          <a:xfrm>
            <a:off x="1336310" y="1622546"/>
            <a:ext cx="15564850" cy="2235937"/>
          </a:xfrm>
          <a:prstGeom prst="rect">
            <a:avLst/>
          </a:prstGeom>
        </p:spPr>
        <p:txBody>
          <a:bodyPr lIns="0" tIns="0" rIns="0" bIns="0" rtlCol="0" anchor="t">
            <a:spAutoFit/>
          </a:bodyPr>
          <a:lstStyle/>
          <a:p>
            <a:pPr algn="ctr">
              <a:lnSpc>
                <a:spcPts val="8640"/>
              </a:lnSpc>
            </a:pPr>
            <a:r>
              <a:rPr lang="en-US" sz="7200" b="1" dirty="0" err="1">
                <a:solidFill>
                  <a:srgbClr val="FFFFFF"/>
                </a:solidFill>
                <a:latin typeface="Cambria Bold"/>
                <a:ea typeface="Cambria Bold"/>
                <a:cs typeface="Cambria Bold"/>
                <a:sym typeface="Cambria Bold"/>
              </a:rPr>
              <a:t>Vua</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Bảo</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Đại</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đã</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trao</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lại</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gì</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cho</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đại</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diện</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Chính</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phủ</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lâm</a:t>
            </a:r>
            <a:r>
              <a:rPr lang="en-US" sz="7200" b="1" dirty="0">
                <a:solidFill>
                  <a:srgbClr val="FFFFFF"/>
                </a:solidFill>
                <a:latin typeface="Cambria Bold"/>
                <a:ea typeface="Cambria Bold"/>
                <a:cs typeface="Cambria Bold"/>
                <a:sym typeface="Cambria Bold"/>
              </a:rPr>
              <a:t> </a:t>
            </a:r>
            <a:r>
              <a:rPr lang="en-US" sz="7200" b="1" dirty="0" err="1">
                <a:solidFill>
                  <a:srgbClr val="FFFFFF"/>
                </a:solidFill>
                <a:latin typeface="Cambria Bold"/>
                <a:ea typeface="Cambria Bold"/>
                <a:cs typeface="Cambria Bold"/>
                <a:sym typeface="Cambria Bold"/>
              </a:rPr>
              <a:t>thời</a:t>
            </a:r>
            <a:r>
              <a:rPr lang="en-US" sz="7200" b="1" dirty="0">
                <a:solidFill>
                  <a:srgbClr val="FFFFFF"/>
                </a:solidFill>
                <a:latin typeface="Cambria Bold"/>
                <a:ea typeface="Cambria Bold"/>
                <a:cs typeface="Cambria Bold"/>
                <a:sym typeface="Cambria Bold"/>
              </a:rPr>
              <a:t>?</a:t>
            </a:r>
          </a:p>
        </p:txBody>
      </p:sp>
      <p:sp>
        <p:nvSpPr>
          <p:cNvPr id="41" name="TextBox 41"/>
          <p:cNvSpPr txBox="1"/>
          <p:nvPr/>
        </p:nvSpPr>
        <p:spPr>
          <a:xfrm>
            <a:off x="1336310" y="4882363"/>
            <a:ext cx="15065816" cy="3540319"/>
          </a:xfrm>
          <a:prstGeom prst="rect">
            <a:avLst/>
          </a:prstGeom>
        </p:spPr>
        <p:txBody>
          <a:bodyPr lIns="0" tIns="0" rIns="0" bIns="0" rtlCol="0" anchor="t">
            <a:spAutoFit/>
          </a:bodyPr>
          <a:lstStyle/>
          <a:p>
            <a:pPr algn="ctr">
              <a:lnSpc>
                <a:spcPts val="13799"/>
              </a:lnSpc>
            </a:pPr>
            <a:r>
              <a:rPr lang="en-US" sz="11499" b="1">
                <a:solidFill>
                  <a:srgbClr val="FFFF00"/>
                </a:solidFill>
                <a:latin typeface="Cambria Bold"/>
                <a:ea typeface="Cambria Bold"/>
                <a:cs typeface="Cambria Bold"/>
                <a:sym typeface="Cambria Bold"/>
              </a:rPr>
              <a:t>Trao lại ấn, kiếm cho Chính phủ lâm thời.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2" name="Group 2"/>
          <p:cNvGrpSpPr/>
          <p:nvPr/>
        </p:nvGrpSpPr>
        <p:grpSpPr>
          <a:xfrm>
            <a:off x="-2052209" y="-221075"/>
            <a:ext cx="2186245" cy="2317404"/>
            <a:chOff x="0" y="0"/>
            <a:chExt cx="2914993" cy="3089872"/>
          </a:xfrm>
        </p:grpSpPr>
        <p:sp>
          <p:nvSpPr>
            <p:cNvPr id="3" name="Freeform 3"/>
            <p:cNvSpPr/>
            <p:nvPr/>
          </p:nvSpPr>
          <p:spPr>
            <a:xfrm>
              <a:off x="0" y="0"/>
              <a:ext cx="2915031" cy="3089910"/>
            </a:xfrm>
            <a:custGeom>
              <a:avLst/>
              <a:gdLst/>
              <a:ahLst/>
              <a:cxnLst/>
              <a:rect l="l" t="t" r="r" b="b"/>
              <a:pathLst>
                <a:path w="2915031" h="3089910">
                  <a:moveTo>
                    <a:pt x="0" y="0"/>
                  </a:moveTo>
                  <a:lnTo>
                    <a:pt x="2915031" y="0"/>
                  </a:lnTo>
                  <a:lnTo>
                    <a:pt x="2915031" y="3089910"/>
                  </a:lnTo>
                  <a:lnTo>
                    <a:pt x="0" y="3089910"/>
                  </a:lnTo>
                  <a:lnTo>
                    <a:pt x="0" y="0"/>
                  </a:lnTo>
                  <a:close/>
                </a:path>
              </a:pathLst>
            </a:custGeom>
            <a:blipFill>
              <a:blip r:embed="rId2"/>
              <a:stretch>
                <a:fillRect t="-60427" r="-85" b="1"/>
              </a:stretch>
            </a:blipFill>
          </p:spPr>
        </p:sp>
      </p:grpSp>
      <p:grpSp>
        <p:nvGrpSpPr>
          <p:cNvPr id="4" name="Group 4"/>
          <p:cNvGrpSpPr/>
          <p:nvPr/>
        </p:nvGrpSpPr>
        <p:grpSpPr>
          <a:xfrm>
            <a:off x="5825500" y="10206342"/>
            <a:ext cx="1824009" cy="2002488"/>
            <a:chOff x="0" y="0"/>
            <a:chExt cx="2432012" cy="2669984"/>
          </a:xfrm>
        </p:grpSpPr>
        <p:sp>
          <p:nvSpPr>
            <p:cNvPr id="5" name="Freeform 5"/>
            <p:cNvSpPr/>
            <p:nvPr/>
          </p:nvSpPr>
          <p:spPr>
            <a:xfrm>
              <a:off x="0" y="0"/>
              <a:ext cx="2432050" cy="2669921"/>
            </a:xfrm>
            <a:custGeom>
              <a:avLst/>
              <a:gdLst/>
              <a:ahLst/>
              <a:cxnLst/>
              <a:rect l="l" t="t" r="r" b="b"/>
              <a:pathLst>
                <a:path w="2432050" h="2669921">
                  <a:moveTo>
                    <a:pt x="0" y="0"/>
                  </a:moveTo>
                  <a:lnTo>
                    <a:pt x="2432050" y="0"/>
                  </a:lnTo>
                  <a:lnTo>
                    <a:pt x="2432050" y="2669921"/>
                  </a:lnTo>
                  <a:lnTo>
                    <a:pt x="0" y="2669921"/>
                  </a:lnTo>
                  <a:lnTo>
                    <a:pt x="0" y="0"/>
                  </a:lnTo>
                  <a:close/>
                </a:path>
              </a:pathLst>
            </a:custGeom>
            <a:blipFill>
              <a:blip r:embed="rId3"/>
              <a:stretch>
                <a:fillRect t="-61661" r="-4375" b="-2"/>
              </a:stretch>
            </a:blipFill>
          </p:spPr>
        </p:sp>
      </p:grpSp>
      <p:sp>
        <p:nvSpPr>
          <p:cNvPr id="6" name="TextBox 6"/>
          <p:cNvSpPr txBox="1"/>
          <p:nvPr/>
        </p:nvSpPr>
        <p:spPr>
          <a:xfrm>
            <a:off x="7807852" y="10747658"/>
            <a:ext cx="6045308" cy="850944"/>
          </a:xfrm>
          <a:prstGeom prst="rect">
            <a:avLst/>
          </a:prstGeom>
        </p:spPr>
        <p:txBody>
          <a:bodyPr lIns="0" tIns="0" rIns="0" bIns="0" rtlCol="0" anchor="t">
            <a:spAutoFit/>
          </a:bodyPr>
          <a:lstStyle/>
          <a:p>
            <a:pPr algn="ctr">
              <a:lnSpc>
                <a:spcPts val="2160"/>
              </a:lnSpc>
            </a:pPr>
            <a:r>
              <a:rPr lang="en-US" sz="1800" b="1">
                <a:solidFill>
                  <a:srgbClr val="2C9430"/>
                </a:solidFill>
                <a:latin typeface="Arimo Bold"/>
                <a:ea typeface="Arimo Bold"/>
                <a:cs typeface="Arimo Bold"/>
                <a:sym typeface="Arimo Bold"/>
              </a:rPr>
              <a:t>MĂNG NON – TÀI LIỆU TIỂU HỌC</a:t>
            </a:r>
          </a:p>
          <a:p>
            <a:pPr algn="ctr">
              <a:lnSpc>
                <a:spcPts val="2160"/>
              </a:lnSpc>
            </a:pPr>
            <a:r>
              <a:rPr lang="en-US" sz="1800" b="1">
                <a:solidFill>
                  <a:srgbClr val="000000"/>
                </a:solidFill>
                <a:latin typeface="Times New Roman Bold"/>
                <a:ea typeface="Times New Roman Bold"/>
                <a:cs typeface="Times New Roman Bold"/>
                <a:sym typeface="Times New Roman Bold"/>
              </a:rPr>
              <a:t>Mời truy cập: </a:t>
            </a:r>
            <a:r>
              <a:rPr lang="en-US" sz="1800" u="sng">
                <a:solidFill>
                  <a:srgbClr val="FF0066"/>
                </a:solidFill>
                <a:latin typeface="Times New Roman"/>
                <a:ea typeface="Times New Roman"/>
                <a:cs typeface="Times New Roman"/>
                <a:sym typeface="Times New Roman"/>
                <a:hlinkClick r:id="rId4" tooltip="https://www.facebook.com/groups/629898828017053"/>
              </a:rPr>
              <a:t>MĂNG NON- TÀI LIỆU TIỂU HỌC | Facebook</a:t>
            </a:r>
          </a:p>
          <a:p>
            <a:pPr algn="ctr">
              <a:lnSpc>
                <a:spcPts val="2160"/>
              </a:lnSpc>
            </a:pPr>
            <a:r>
              <a:rPr lang="en-US" sz="1800" b="1">
                <a:solidFill>
                  <a:srgbClr val="0D4370"/>
                </a:solidFill>
                <a:latin typeface="Arimo Bold"/>
                <a:ea typeface="Arimo Bold"/>
                <a:cs typeface="Arimo Bold"/>
                <a:sym typeface="Arimo Bold"/>
              </a:rPr>
              <a:t>SĐT ZALO : </a:t>
            </a:r>
            <a:r>
              <a:rPr lang="en-US" sz="1800" b="1" u="sng">
                <a:solidFill>
                  <a:srgbClr val="0D4370"/>
                </a:solidFill>
                <a:latin typeface="Arimo Bold"/>
                <a:ea typeface="Arimo Bold"/>
                <a:cs typeface="Arimo Bold"/>
                <a:sym typeface="Arimo Bold"/>
              </a:rPr>
              <a:t>0382348780</a:t>
            </a:r>
            <a:r>
              <a:rPr lang="en-US" sz="1800" b="1">
                <a:solidFill>
                  <a:srgbClr val="0D4370"/>
                </a:solidFill>
                <a:latin typeface="Arimo Bold"/>
                <a:ea typeface="Arimo Bold"/>
                <a:cs typeface="Arimo Bold"/>
                <a:sym typeface="Arimo Bold"/>
              </a:rPr>
              <a:t> - </a:t>
            </a:r>
            <a:r>
              <a:rPr lang="en-US" sz="1800" b="1" u="sng">
                <a:solidFill>
                  <a:srgbClr val="0D4370"/>
                </a:solidFill>
                <a:latin typeface="Arimo Bold"/>
                <a:ea typeface="Arimo Bold"/>
                <a:cs typeface="Arimo Bold"/>
                <a:sym typeface="Arimo Bold"/>
              </a:rPr>
              <a:t>0984848929</a:t>
            </a:r>
          </a:p>
        </p:txBody>
      </p:sp>
      <p:grpSp>
        <p:nvGrpSpPr>
          <p:cNvPr id="7" name="Group 7"/>
          <p:cNvGrpSpPr/>
          <p:nvPr/>
        </p:nvGrpSpPr>
        <p:grpSpPr>
          <a:xfrm>
            <a:off x="10298592" y="-221075"/>
            <a:ext cx="2186245" cy="787403"/>
            <a:chOff x="0" y="0"/>
            <a:chExt cx="2914993" cy="1049871"/>
          </a:xfrm>
        </p:grpSpPr>
        <p:sp>
          <p:nvSpPr>
            <p:cNvPr id="8" name="Freeform 8"/>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sp>
          <p:nvSpPr>
            <p:cNvPr id="9" name="TextBox 9"/>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FFFFFF"/>
                  </a:solidFill>
                  <a:latin typeface="Arimo"/>
                  <a:ea typeface="Arimo"/>
                  <a:cs typeface="Arimo"/>
                  <a:sym typeface="Arimo"/>
                </a:rPr>
                <a:t>Măng Non</a:t>
              </a:r>
            </a:p>
          </p:txBody>
        </p:sp>
      </p:grpSp>
      <p:grpSp>
        <p:nvGrpSpPr>
          <p:cNvPr id="10" name="Group 10"/>
          <p:cNvGrpSpPr/>
          <p:nvPr/>
        </p:nvGrpSpPr>
        <p:grpSpPr>
          <a:xfrm>
            <a:off x="5644382" y="12052297"/>
            <a:ext cx="2186245" cy="787403"/>
            <a:chOff x="0" y="0"/>
            <a:chExt cx="2914993" cy="1049871"/>
          </a:xfrm>
        </p:grpSpPr>
        <p:sp>
          <p:nvSpPr>
            <p:cNvPr id="11" name="Freeform 11"/>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sp>
          <p:nvSpPr>
            <p:cNvPr id="12" name="TextBox 12"/>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2C9430"/>
                  </a:solidFill>
                  <a:latin typeface="Arimo"/>
                  <a:ea typeface="Arimo"/>
                  <a:cs typeface="Arimo"/>
                  <a:sym typeface="Arimo"/>
                </a:rPr>
                <a:t>Măng Non</a:t>
              </a:r>
            </a:p>
          </p:txBody>
        </p:sp>
      </p:grpSp>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grpSp>
        <p:nvGrpSpPr>
          <p:cNvPr id="24" name="Group 24"/>
          <p:cNvGrpSpPr/>
          <p:nvPr/>
        </p:nvGrpSpPr>
        <p:grpSpPr>
          <a:xfrm>
            <a:off x="-2052209" y="1690688"/>
            <a:ext cx="2186245" cy="787403"/>
            <a:chOff x="0" y="0"/>
            <a:chExt cx="2914993" cy="1049871"/>
          </a:xfrm>
        </p:grpSpPr>
        <p:sp>
          <p:nvSpPr>
            <p:cNvPr id="25" name="Freeform 25"/>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sp>
          <p:nvSpPr>
            <p:cNvPr id="26" name="TextBox 26"/>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50AE47"/>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sp>
        <p:nvSpPr>
          <p:cNvPr id="35" name="Freeform 35"/>
          <p:cNvSpPr/>
          <p:nvPr/>
        </p:nvSpPr>
        <p:spPr>
          <a:xfrm>
            <a:off x="-1037082" y="-46072"/>
            <a:ext cx="21481609" cy="12083405"/>
          </a:xfrm>
          <a:custGeom>
            <a:avLst/>
            <a:gdLst/>
            <a:ahLst/>
            <a:cxnLst/>
            <a:rect l="l" t="t" r="r" b="b"/>
            <a:pathLst>
              <a:path w="21481609" h="12083405">
                <a:moveTo>
                  <a:pt x="0" y="0"/>
                </a:moveTo>
                <a:lnTo>
                  <a:pt x="21481609" y="0"/>
                </a:lnTo>
                <a:lnTo>
                  <a:pt x="21481609" y="12083405"/>
                </a:lnTo>
                <a:lnTo>
                  <a:pt x="0" y="12083405"/>
                </a:lnTo>
                <a:lnTo>
                  <a:pt x="0" y="0"/>
                </a:lnTo>
                <a:close/>
              </a:path>
            </a:pathLst>
          </a:custGeom>
          <a:blipFill>
            <a:blip r:embed="rId7">
              <a:alphaModFix amt="32999"/>
              <a:extLst>
                <a:ext uri="{96DAC541-7B7A-43D3-8B79-37D633B846F1}">
                  <asvg:svgBlip xmlns:asvg="http://schemas.microsoft.com/office/drawing/2016/SVG/main" r:embed="rId8"/>
                </a:ext>
              </a:extLst>
            </a:blip>
            <a:stretch>
              <a:fillRect/>
            </a:stretch>
          </a:blipFill>
        </p:spPr>
      </p:sp>
      <p:sp>
        <p:nvSpPr>
          <p:cNvPr id="36" name="Freeform 36"/>
          <p:cNvSpPr/>
          <p:nvPr/>
        </p:nvSpPr>
        <p:spPr>
          <a:xfrm>
            <a:off x="-977132" y="-1046150"/>
            <a:ext cx="2978648" cy="2978648"/>
          </a:xfrm>
          <a:custGeom>
            <a:avLst/>
            <a:gdLst/>
            <a:ahLst/>
            <a:cxnLst/>
            <a:rect l="l" t="t" r="r" b="b"/>
            <a:pathLst>
              <a:path w="2978648" h="2978648">
                <a:moveTo>
                  <a:pt x="0" y="0"/>
                </a:moveTo>
                <a:lnTo>
                  <a:pt x="2978649" y="0"/>
                </a:lnTo>
                <a:lnTo>
                  <a:pt x="2978649" y="2978649"/>
                </a:lnTo>
                <a:lnTo>
                  <a:pt x="0" y="2978649"/>
                </a:lnTo>
                <a:lnTo>
                  <a:pt x="0" y="0"/>
                </a:lnTo>
                <a:close/>
              </a:path>
            </a:pathLst>
          </a:custGeom>
          <a:blipFill>
            <a:blip r:embed="rId9">
              <a:extLst>
                <a:ext uri="{96DAC541-7B7A-43D3-8B79-37D633B846F1}">
                  <asvg:svgBlip xmlns:asvg="http://schemas.microsoft.com/office/drawing/2016/SVG/main" r:embed="rId10"/>
                </a:ext>
              </a:extLst>
            </a:blip>
            <a:stretch>
              <a:fillRect l="-479" r="-479"/>
            </a:stretch>
          </a:blipFill>
        </p:spPr>
      </p:sp>
      <p:sp>
        <p:nvSpPr>
          <p:cNvPr id="37" name="Freeform 37"/>
          <p:cNvSpPr/>
          <p:nvPr/>
        </p:nvSpPr>
        <p:spPr>
          <a:xfrm>
            <a:off x="16055721" y="8481898"/>
            <a:ext cx="2978648" cy="2978648"/>
          </a:xfrm>
          <a:custGeom>
            <a:avLst/>
            <a:gdLst/>
            <a:ahLst/>
            <a:cxnLst/>
            <a:rect l="l" t="t" r="r" b="b"/>
            <a:pathLst>
              <a:path w="2978648" h="2978648">
                <a:moveTo>
                  <a:pt x="0" y="0"/>
                </a:moveTo>
                <a:lnTo>
                  <a:pt x="2978648" y="0"/>
                </a:lnTo>
                <a:lnTo>
                  <a:pt x="2978648" y="2978649"/>
                </a:lnTo>
                <a:lnTo>
                  <a:pt x="0" y="2978649"/>
                </a:lnTo>
                <a:lnTo>
                  <a:pt x="0" y="0"/>
                </a:lnTo>
                <a:close/>
              </a:path>
            </a:pathLst>
          </a:custGeom>
          <a:blipFill>
            <a:blip r:embed="rId9">
              <a:extLst>
                <a:ext uri="{96DAC541-7B7A-43D3-8B79-37D633B846F1}">
                  <asvg:svgBlip xmlns:asvg="http://schemas.microsoft.com/office/drawing/2016/SVG/main" r:embed="rId10"/>
                </a:ext>
              </a:extLst>
            </a:blip>
            <a:stretch>
              <a:fillRect l="-479" r="-479"/>
            </a:stretch>
          </a:blipFill>
        </p:spPr>
      </p:sp>
      <p:sp>
        <p:nvSpPr>
          <p:cNvPr id="38" name="Freeform 38"/>
          <p:cNvSpPr/>
          <p:nvPr/>
        </p:nvSpPr>
        <p:spPr>
          <a:xfrm>
            <a:off x="14755292" y="-364893"/>
            <a:ext cx="2789758" cy="1687801"/>
          </a:xfrm>
          <a:custGeom>
            <a:avLst/>
            <a:gdLst/>
            <a:ahLst/>
            <a:cxnLst/>
            <a:rect l="l" t="t" r="r" b="b"/>
            <a:pathLst>
              <a:path w="2789758" h="1687801">
                <a:moveTo>
                  <a:pt x="0" y="0"/>
                </a:moveTo>
                <a:lnTo>
                  <a:pt x="2789758" y="0"/>
                </a:lnTo>
                <a:lnTo>
                  <a:pt x="2789758" y="1687801"/>
                </a:lnTo>
                <a:lnTo>
                  <a:pt x="0" y="1687801"/>
                </a:lnTo>
                <a:lnTo>
                  <a:pt x="0" y="0"/>
                </a:lnTo>
                <a:close/>
              </a:path>
            </a:pathLst>
          </a:custGeom>
          <a:blipFill>
            <a:blip r:embed="rId11">
              <a:extLst>
                <a:ext uri="{96DAC541-7B7A-43D3-8B79-37D633B846F1}">
                  <asvg:svgBlip xmlns:asvg="http://schemas.microsoft.com/office/drawing/2016/SVG/main" r:embed="rId12"/>
                </a:ext>
              </a:extLst>
            </a:blip>
            <a:stretch>
              <a:fillRect t="-36" b="-36"/>
            </a:stretch>
          </a:blipFill>
        </p:spPr>
      </p:sp>
      <p:sp>
        <p:nvSpPr>
          <p:cNvPr id="39" name="Freeform 39"/>
          <p:cNvSpPr/>
          <p:nvPr/>
        </p:nvSpPr>
        <p:spPr>
          <a:xfrm>
            <a:off x="-977132" y="8813006"/>
            <a:ext cx="3178416" cy="1473994"/>
          </a:xfrm>
          <a:custGeom>
            <a:avLst/>
            <a:gdLst/>
            <a:ahLst/>
            <a:cxnLst/>
            <a:rect l="l" t="t" r="r" b="b"/>
            <a:pathLst>
              <a:path w="3178416" h="1473994">
                <a:moveTo>
                  <a:pt x="0" y="0"/>
                </a:moveTo>
                <a:lnTo>
                  <a:pt x="3178417" y="0"/>
                </a:lnTo>
                <a:lnTo>
                  <a:pt x="3178417" y="1473994"/>
                </a:lnTo>
                <a:lnTo>
                  <a:pt x="0" y="1473994"/>
                </a:lnTo>
                <a:lnTo>
                  <a:pt x="0" y="0"/>
                </a:lnTo>
                <a:close/>
              </a:path>
            </a:pathLst>
          </a:custGeom>
          <a:blipFill>
            <a:blip r:embed="rId13">
              <a:extLst>
                <a:ext uri="{96DAC541-7B7A-43D3-8B79-37D633B846F1}">
                  <asvg:svgBlip xmlns:asvg="http://schemas.microsoft.com/office/drawing/2016/SVG/main" r:embed="rId14"/>
                </a:ext>
              </a:extLst>
            </a:blip>
            <a:stretch>
              <a:fillRect t="-357" b="-357"/>
            </a:stretch>
          </a:blipFill>
        </p:spPr>
      </p:sp>
      <p:sp>
        <p:nvSpPr>
          <p:cNvPr id="40" name="TextBox 40"/>
          <p:cNvSpPr txBox="1"/>
          <p:nvPr/>
        </p:nvSpPr>
        <p:spPr>
          <a:xfrm>
            <a:off x="1336310" y="2485863"/>
            <a:ext cx="15564850" cy="1127941"/>
          </a:xfrm>
          <a:prstGeom prst="rect">
            <a:avLst/>
          </a:prstGeom>
        </p:spPr>
        <p:txBody>
          <a:bodyPr lIns="0" tIns="0" rIns="0" bIns="0" rtlCol="0" anchor="t">
            <a:spAutoFit/>
          </a:bodyPr>
          <a:lstStyle/>
          <a:p>
            <a:pPr algn="l">
              <a:lnSpc>
                <a:spcPts val="8640"/>
              </a:lnSpc>
            </a:pPr>
            <a:r>
              <a:rPr lang="en-US" sz="7200" b="1">
                <a:solidFill>
                  <a:srgbClr val="FFFFFF"/>
                </a:solidFill>
                <a:latin typeface="Cambria Bold"/>
                <a:ea typeface="Cambria Bold"/>
                <a:cs typeface="Cambria Bold"/>
                <a:sym typeface="Cambria Bold"/>
              </a:rPr>
              <a:t>Hãy nêu ý nghĩa của câu chuyện trên?</a:t>
            </a:r>
          </a:p>
        </p:txBody>
      </p:sp>
      <p:sp>
        <p:nvSpPr>
          <p:cNvPr id="41" name="TextBox 41"/>
          <p:cNvSpPr txBox="1"/>
          <p:nvPr/>
        </p:nvSpPr>
        <p:spPr>
          <a:xfrm>
            <a:off x="1336310" y="3953885"/>
            <a:ext cx="15065816" cy="4442403"/>
          </a:xfrm>
          <a:prstGeom prst="rect">
            <a:avLst/>
          </a:prstGeom>
        </p:spPr>
        <p:txBody>
          <a:bodyPr lIns="0" tIns="0" rIns="0" bIns="0" rtlCol="0" anchor="t">
            <a:spAutoFit/>
          </a:bodyPr>
          <a:lstStyle/>
          <a:p>
            <a:pPr algn="ctr">
              <a:lnSpc>
                <a:spcPts val="11519"/>
              </a:lnSpc>
            </a:pPr>
            <a:r>
              <a:rPr lang="en-US" sz="9600" b="1">
                <a:solidFill>
                  <a:srgbClr val="FFFF00"/>
                </a:solidFill>
                <a:latin typeface="Cambria Bold"/>
                <a:ea typeface="Cambria Bold"/>
                <a:cs typeface="Cambria Bold"/>
                <a:sym typeface="Cambria Bold"/>
              </a:rPr>
              <a:t>Sự kiện đó đã đánh dấu mốc kết thúc của chế độ phong kiến ở Việt Nam.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6" name="TextBox 6"/>
          <p:cNvSpPr txBox="1"/>
          <p:nvPr/>
        </p:nvSpPr>
        <p:spPr>
          <a:xfrm>
            <a:off x="7807852" y="10747658"/>
            <a:ext cx="6045308" cy="850944"/>
          </a:xfrm>
          <a:prstGeom prst="rect">
            <a:avLst/>
          </a:prstGeom>
        </p:spPr>
        <p:txBody>
          <a:bodyPr lIns="0" tIns="0" rIns="0" bIns="0" rtlCol="0" anchor="t">
            <a:spAutoFit/>
          </a:bodyPr>
          <a:lstStyle/>
          <a:p>
            <a:pPr algn="ctr">
              <a:lnSpc>
                <a:spcPts val="2160"/>
              </a:lnSpc>
            </a:pPr>
            <a:r>
              <a:rPr lang="en-US" sz="1800" b="1">
                <a:solidFill>
                  <a:srgbClr val="2C9430"/>
                </a:solidFill>
                <a:latin typeface="Arimo Bold"/>
                <a:ea typeface="Arimo Bold"/>
                <a:cs typeface="Arimo Bold"/>
                <a:sym typeface="Arimo Bold"/>
              </a:rPr>
              <a:t>MĂNG NON – TÀI LIỆU TIỂU HỌC</a:t>
            </a:r>
          </a:p>
          <a:p>
            <a:pPr algn="ctr">
              <a:lnSpc>
                <a:spcPts val="2160"/>
              </a:lnSpc>
            </a:pPr>
            <a:r>
              <a:rPr lang="en-US" sz="1800" b="1">
                <a:solidFill>
                  <a:srgbClr val="000000"/>
                </a:solidFill>
                <a:latin typeface="Times New Roman Bold"/>
                <a:ea typeface="Times New Roman Bold"/>
                <a:cs typeface="Times New Roman Bold"/>
                <a:sym typeface="Times New Roman Bold"/>
              </a:rPr>
              <a:t>Mời truy cập: </a:t>
            </a:r>
            <a:r>
              <a:rPr lang="en-US" sz="1800" u="sng">
                <a:solidFill>
                  <a:srgbClr val="FF0066"/>
                </a:solidFill>
                <a:latin typeface="Times New Roman"/>
                <a:ea typeface="Times New Roman"/>
                <a:cs typeface="Times New Roman"/>
                <a:sym typeface="Times New Roman"/>
                <a:hlinkClick r:id="rId2" tooltip="https://www.facebook.com/groups/629898828017053"/>
              </a:rPr>
              <a:t>MĂNG NON- TÀI LIỆU TIỂU HỌC | Facebook</a:t>
            </a:r>
          </a:p>
          <a:p>
            <a:pPr algn="ctr">
              <a:lnSpc>
                <a:spcPts val="2160"/>
              </a:lnSpc>
            </a:pPr>
            <a:r>
              <a:rPr lang="en-US" sz="1800" b="1">
                <a:solidFill>
                  <a:srgbClr val="0D4370"/>
                </a:solidFill>
                <a:latin typeface="Arimo Bold"/>
                <a:ea typeface="Arimo Bold"/>
                <a:cs typeface="Arimo Bold"/>
                <a:sym typeface="Arimo Bold"/>
              </a:rPr>
              <a:t>SĐT ZALO : </a:t>
            </a:r>
            <a:r>
              <a:rPr lang="en-US" sz="1800" b="1" u="sng">
                <a:solidFill>
                  <a:srgbClr val="0D4370"/>
                </a:solidFill>
                <a:latin typeface="Arimo Bold"/>
                <a:ea typeface="Arimo Bold"/>
                <a:cs typeface="Arimo Bold"/>
                <a:sym typeface="Arimo Bold"/>
              </a:rPr>
              <a:t>0382348780</a:t>
            </a:r>
            <a:r>
              <a:rPr lang="en-US" sz="1800" b="1">
                <a:solidFill>
                  <a:srgbClr val="0D4370"/>
                </a:solidFill>
                <a:latin typeface="Arimo Bold"/>
                <a:ea typeface="Arimo Bold"/>
                <a:cs typeface="Arimo Bold"/>
                <a:sym typeface="Arimo Bold"/>
              </a:rPr>
              <a:t> - </a:t>
            </a:r>
            <a:r>
              <a:rPr lang="en-US" sz="1800" b="1" u="sng">
                <a:solidFill>
                  <a:srgbClr val="0D4370"/>
                </a:solidFill>
                <a:latin typeface="Arimo Bold"/>
                <a:ea typeface="Arimo Bold"/>
                <a:cs typeface="Arimo Bold"/>
                <a:sym typeface="Arimo Bold"/>
              </a:rPr>
              <a:t>0984848929</a:t>
            </a:r>
          </a:p>
        </p:txBody>
      </p:sp>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sp>
        <p:nvSpPr>
          <p:cNvPr id="25" name="Freeform 25"/>
          <p:cNvSpPr/>
          <p:nvPr/>
        </p:nvSpPr>
        <p:spPr>
          <a:xfrm>
            <a:off x="-2052209" y="1690688"/>
            <a:ext cx="2186247" cy="787400"/>
          </a:xfrm>
          <a:custGeom>
            <a:avLst/>
            <a:gdLst/>
            <a:ahLst/>
            <a:cxnLst/>
            <a:rect l="l" t="t" r="r" b="b"/>
            <a:pathLst>
              <a:path w="2914996" h="1049867">
                <a:moveTo>
                  <a:pt x="0" y="0"/>
                </a:moveTo>
                <a:lnTo>
                  <a:pt x="2914996" y="0"/>
                </a:lnTo>
                <a:lnTo>
                  <a:pt x="2914996" y="1049867"/>
                </a:lnTo>
                <a:lnTo>
                  <a:pt x="0" y="1049867"/>
                </a:lnTo>
                <a:close/>
              </a:path>
            </a:pathLst>
          </a:custGeom>
          <a:blipFill>
            <a:blip r:embed="rId4">
              <a:alphaModFix amt="0"/>
            </a:blip>
            <a:stretch>
              <a:fillRect t="-4100" b="-4101"/>
            </a:stretch>
          </a:blipFill>
        </p:spPr>
      </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5"/>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5"/>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5"/>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5"/>
              <a:stretch>
                <a:fillRect t="-44026" r="-11189"/>
              </a:stretch>
            </a:blipFill>
          </p:spPr>
        </p:sp>
      </p:grpSp>
      <p:sp>
        <p:nvSpPr>
          <p:cNvPr id="36" name="Freeform 36"/>
          <p:cNvSpPr/>
          <p:nvPr/>
        </p:nvSpPr>
        <p:spPr>
          <a:xfrm>
            <a:off x="981323" y="1087069"/>
            <a:ext cx="16325355" cy="10876769"/>
          </a:xfrm>
          <a:custGeom>
            <a:avLst/>
            <a:gdLst/>
            <a:ahLst/>
            <a:cxnLst/>
            <a:rect l="l" t="t" r="r" b="b"/>
            <a:pathLst>
              <a:path w="16325355" h="10876769">
                <a:moveTo>
                  <a:pt x="0" y="0"/>
                </a:moveTo>
                <a:lnTo>
                  <a:pt x="16325354" y="0"/>
                </a:lnTo>
                <a:lnTo>
                  <a:pt x="16325354" y="10876769"/>
                </a:lnTo>
                <a:lnTo>
                  <a:pt x="0" y="10876769"/>
                </a:lnTo>
                <a:lnTo>
                  <a:pt x="0" y="0"/>
                </a:lnTo>
                <a:close/>
              </a:path>
            </a:pathLst>
          </a:custGeom>
          <a:blipFill>
            <a:blip r:embed="rId6">
              <a:extLst>
                <a:ext uri="{96DAC541-7B7A-43D3-8B79-37D633B846F1}">
                  <asvg:svgBlip xmlns:asvg="http://schemas.microsoft.com/office/drawing/2016/SVG/main" r:embed="rId7"/>
                </a:ext>
              </a:extLst>
            </a:blip>
            <a:stretch>
              <a:fillRect t="-221" b="-220"/>
            </a:stretch>
          </a:blipFill>
        </p:spPr>
      </p:sp>
      <p:grpSp>
        <p:nvGrpSpPr>
          <p:cNvPr id="37" name="Group 37"/>
          <p:cNvGrpSpPr/>
          <p:nvPr/>
        </p:nvGrpSpPr>
        <p:grpSpPr>
          <a:xfrm rot="1074180">
            <a:off x="-304038" y="1273312"/>
            <a:ext cx="2349541" cy="4260733"/>
            <a:chOff x="0" y="0"/>
            <a:chExt cx="3132722" cy="5680977"/>
          </a:xfrm>
        </p:grpSpPr>
        <p:sp>
          <p:nvSpPr>
            <p:cNvPr id="38" name="Freeform 38"/>
            <p:cNvSpPr/>
            <p:nvPr/>
          </p:nvSpPr>
          <p:spPr>
            <a:xfrm>
              <a:off x="0" y="0"/>
              <a:ext cx="3132709" cy="5680964"/>
            </a:xfrm>
            <a:custGeom>
              <a:avLst/>
              <a:gdLst/>
              <a:ahLst/>
              <a:cxnLst/>
              <a:rect l="l" t="t" r="r" b="b"/>
              <a:pathLst>
                <a:path w="3132709" h="5680964">
                  <a:moveTo>
                    <a:pt x="0" y="0"/>
                  </a:moveTo>
                  <a:lnTo>
                    <a:pt x="3132709" y="0"/>
                  </a:lnTo>
                  <a:lnTo>
                    <a:pt x="3132709" y="5680964"/>
                  </a:lnTo>
                  <a:lnTo>
                    <a:pt x="0" y="5680964"/>
                  </a:lnTo>
                  <a:lnTo>
                    <a:pt x="0" y="0"/>
                  </a:lnTo>
                  <a:close/>
                </a:path>
              </a:pathLst>
            </a:custGeom>
            <a:blipFill>
              <a:blip r:embed="rId8"/>
              <a:stretch>
                <a:fillRect/>
              </a:stretch>
            </a:blipFill>
          </p:spPr>
        </p:sp>
      </p:grpSp>
      <p:sp>
        <p:nvSpPr>
          <p:cNvPr id="39" name="Freeform 39"/>
          <p:cNvSpPr/>
          <p:nvPr/>
        </p:nvSpPr>
        <p:spPr>
          <a:xfrm>
            <a:off x="15121318" y="543373"/>
            <a:ext cx="2762336" cy="1671218"/>
          </a:xfrm>
          <a:custGeom>
            <a:avLst/>
            <a:gdLst/>
            <a:ahLst/>
            <a:cxnLst/>
            <a:rect l="l" t="t" r="r" b="b"/>
            <a:pathLst>
              <a:path w="2762336" h="1671218">
                <a:moveTo>
                  <a:pt x="0" y="0"/>
                </a:moveTo>
                <a:lnTo>
                  <a:pt x="2762336" y="0"/>
                </a:lnTo>
                <a:lnTo>
                  <a:pt x="2762336" y="1671218"/>
                </a:lnTo>
                <a:lnTo>
                  <a:pt x="0" y="1671218"/>
                </a:lnTo>
                <a:lnTo>
                  <a:pt x="0" y="0"/>
                </a:lnTo>
                <a:close/>
              </a:path>
            </a:pathLst>
          </a:custGeom>
          <a:blipFill>
            <a:blip r:embed="rId9">
              <a:extLst>
                <a:ext uri="{96DAC541-7B7A-43D3-8B79-37D633B846F1}">
                  <asvg:svgBlip xmlns:asvg="http://schemas.microsoft.com/office/drawing/2016/SVG/main" r:embed="rId10"/>
                </a:ext>
              </a:extLst>
            </a:blip>
            <a:stretch>
              <a:fillRect l="-15" r="-15"/>
            </a:stretch>
          </a:blipFill>
        </p:spPr>
      </p:sp>
      <p:sp>
        <p:nvSpPr>
          <p:cNvPr id="40" name="Freeform 40"/>
          <p:cNvSpPr/>
          <p:nvPr/>
        </p:nvSpPr>
        <p:spPr>
          <a:xfrm>
            <a:off x="7047900" y="10402519"/>
            <a:ext cx="3396615" cy="1112396"/>
          </a:xfrm>
          <a:custGeom>
            <a:avLst/>
            <a:gdLst/>
            <a:ahLst/>
            <a:cxnLst/>
            <a:rect l="l" t="t" r="r" b="b"/>
            <a:pathLst>
              <a:path w="3396615" h="1112396">
                <a:moveTo>
                  <a:pt x="0" y="0"/>
                </a:moveTo>
                <a:lnTo>
                  <a:pt x="3396615" y="0"/>
                </a:lnTo>
                <a:lnTo>
                  <a:pt x="3396615" y="1112396"/>
                </a:lnTo>
                <a:lnTo>
                  <a:pt x="0" y="1112396"/>
                </a:lnTo>
                <a:lnTo>
                  <a:pt x="0" y="0"/>
                </a:lnTo>
                <a:close/>
              </a:path>
            </a:pathLst>
          </a:custGeom>
          <a:blipFill>
            <a:blip r:embed="rId11">
              <a:extLst>
                <a:ext uri="{96DAC541-7B7A-43D3-8B79-37D633B846F1}">
                  <asvg:svgBlip xmlns:asvg="http://schemas.microsoft.com/office/drawing/2016/SVG/main" r:embed="rId12"/>
                </a:ext>
              </a:extLst>
            </a:blip>
            <a:stretch>
              <a:fillRect t="-35" b="-35"/>
            </a:stretch>
          </a:blipFill>
        </p:spPr>
      </p:sp>
      <p:sp>
        <p:nvSpPr>
          <p:cNvPr id="41" name="Freeform 41"/>
          <p:cNvSpPr/>
          <p:nvPr/>
        </p:nvSpPr>
        <p:spPr>
          <a:xfrm>
            <a:off x="4284888" y="7882776"/>
            <a:ext cx="1015727" cy="1015727"/>
          </a:xfrm>
          <a:custGeom>
            <a:avLst/>
            <a:gdLst/>
            <a:ahLst/>
            <a:cxnLst/>
            <a:rect l="l" t="t" r="r" b="b"/>
            <a:pathLst>
              <a:path w="1015727" h="1015727">
                <a:moveTo>
                  <a:pt x="0" y="0"/>
                </a:moveTo>
                <a:lnTo>
                  <a:pt x="1015727" y="0"/>
                </a:lnTo>
                <a:lnTo>
                  <a:pt x="1015727" y="1015727"/>
                </a:lnTo>
                <a:lnTo>
                  <a:pt x="0" y="1015727"/>
                </a:lnTo>
                <a:lnTo>
                  <a:pt x="0" y="0"/>
                </a:lnTo>
                <a:close/>
              </a:path>
            </a:pathLst>
          </a:custGeom>
          <a:blipFill>
            <a:blip r:embed="rId13">
              <a:extLst>
                <a:ext uri="{96DAC541-7B7A-43D3-8B79-37D633B846F1}">
                  <asvg:svgBlip xmlns:asvg="http://schemas.microsoft.com/office/drawing/2016/SVG/main" r:embed="rId14"/>
                </a:ext>
              </a:extLst>
            </a:blip>
            <a:stretch>
              <a:fillRect l="-467" r="-467"/>
            </a:stretch>
          </a:blipFill>
        </p:spPr>
      </p:sp>
      <p:sp>
        <p:nvSpPr>
          <p:cNvPr id="42" name="Freeform 42"/>
          <p:cNvSpPr/>
          <p:nvPr/>
        </p:nvSpPr>
        <p:spPr>
          <a:xfrm rot="-935700">
            <a:off x="15121318" y="7119633"/>
            <a:ext cx="911933" cy="1048198"/>
          </a:xfrm>
          <a:custGeom>
            <a:avLst/>
            <a:gdLst/>
            <a:ahLst/>
            <a:cxnLst/>
            <a:rect l="l" t="t" r="r" b="b"/>
            <a:pathLst>
              <a:path w="911933" h="1048198">
                <a:moveTo>
                  <a:pt x="0" y="0"/>
                </a:moveTo>
                <a:lnTo>
                  <a:pt x="911934" y="0"/>
                </a:lnTo>
                <a:lnTo>
                  <a:pt x="911934" y="1048197"/>
                </a:lnTo>
                <a:lnTo>
                  <a:pt x="0" y="1048197"/>
                </a:lnTo>
                <a:lnTo>
                  <a:pt x="0" y="0"/>
                </a:lnTo>
                <a:close/>
              </a:path>
            </a:pathLst>
          </a:custGeom>
          <a:blipFill>
            <a:blip r:embed="rId15">
              <a:extLst>
                <a:ext uri="{96DAC541-7B7A-43D3-8B79-37D633B846F1}">
                  <asvg:svgBlip xmlns:asvg="http://schemas.microsoft.com/office/drawing/2016/SVG/main" r:embed="rId16"/>
                </a:ext>
              </a:extLst>
            </a:blip>
            <a:stretch>
              <a:fillRect l="-222" r="-223"/>
            </a:stretch>
          </a:blipFill>
        </p:spPr>
      </p:sp>
      <p:sp>
        <p:nvSpPr>
          <p:cNvPr id="43" name="Freeform 43"/>
          <p:cNvSpPr/>
          <p:nvPr/>
        </p:nvSpPr>
        <p:spPr>
          <a:xfrm rot="-935700" flipH="1">
            <a:off x="11048086" y="2560272"/>
            <a:ext cx="911933" cy="1048198"/>
          </a:xfrm>
          <a:custGeom>
            <a:avLst/>
            <a:gdLst/>
            <a:ahLst/>
            <a:cxnLst/>
            <a:rect l="l" t="t" r="r" b="b"/>
            <a:pathLst>
              <a:path w="911933" h="1048198">
                <a:moveTo>
                  <a:pt x="911933" y="0"/>
                </a:moveTo>
                <a:lnTo>
                  <a:pt x="0" y="0"/>
                </a:lnTo>
                <a:lnTo>
                  <a:pt x="0" y="1048198"/>
                </a:lnTo>
                <a:lnTo>
                  <a:pt x="911933" y="1048198"/>
                </a:lnTo>
                <a:lnTo>
                  <a:pt x="911933" y="0"/>
                </a:lnTo>
                <a:close/>
              </a:path>
            </a:pathLst>
          </a:custGeom>
          <a:blipFill>
            <a:blip r:embed="rId15">
              <a:extLst>
                <a:ext uri="{96DAC541-7B7A-43D3-8B79-37D633B846F1}">
                  <asvg:svgBlip xmlns:asvg="http://schemas.microsoft.com/office/drawing/2016/SVG/main" r:embed="rId16"/>
                </a:ext>
              </a:extLst>
            </a:blip>
            <a:stretch>
              <a:fillRect l="-222" r="-223"/>
            </a:stretch>
          </a:blipFill>
        </p:spPr>
      </p:sp>
      <p:sp>
        <p:nvSpPr>
          <p:cNvPr id="44" name="Freeform 44"/>
          <p:cNvSpPr/>
          <p:nvPr/>
        </p:nvSpPr>
        <p:spPr>
          <a:xfrm rot="-935700" flipH="1">
            <a:off x="4648038" y="1932889"/>
            <a:ext cx="911933" cy="1048198"/>
          </a:xfrm>
          <a:custGeom>
            <a:avLst/>
            <a:gdLst/>
            <a:ahLst/>
            <a:cxnLst/>
            <a:rect l="l" t="t" r="r" b="b"/>
            <a:pathLst>
              <a:path w="911933" h="1048198">
                <a:moveTo>
                  <a:pt x="911933" y="0"/>
                </a:moveTo>
                <a:lnTo>
                  <a:pt x="0" y="0"/>
                </a:lnTo>
                <a:lnTo>
                  <a:pt x="0" y="1048198"/>
                </a:lnTo>
                <a:lnTo>
                  <a:pt x="911933" y="1048198"/>
                </a:lnTo>
                <a:lnTo>
                  <a:pt x="911933" y="0"/>
                </a:lnTo>
                <a:close/>
              </a:path>
            </a:pathLst>
          </a:custGeom>
          <a:blipFill>
            <a:blip r:embed="rId17">
              <a:extLst>
                <a:ext uri="{96DAC541-7B7A-43D3-8B79-37D633B846F1}">
                  <asvg:svgBlip xmlns:asvg="http://schemas.microsoft.com/office/drawing/2016/SVG/main" r:embed="rId18"/>
                </a:ext>
              </a:extLst>
            </a:blip>
            <a:stretch>
              <a:fillRect l="-222" r="-223"/>
            </a:stretch>
          </a:blipFill>
        </p:spPr>
      </p:sp>
      <p:sp>
        <p:nvSpPr>
          <p:cNvPr id="45" name="Freeform 45"/>
          <p:cNvSpPr/>
          <p:nvPr/>
        </p:nvSpPr>
        <p:spPr>
          <a:xfrm rot="-3705840" flipH="1">
            <a:off x="1959045" y="8374399"/>
            <a:ext cx="911933" cy="1048198"/>
          </a:xfrm>
          <a:custGeom>
            <a:avLst/>
            <a:gdLst/>
            <a:ahLst/>
            <a:cxnLst/>
            <a:rect l="l" t="t" r="r" b="b"/>
            <a:pathLst>
              <a:path w="911933" h="1048198">
                <a:moveTo>
                  <a:pt x="911933" y="0"/>
                </a:moveTo>
                <a:lnTo>
                  <a:pt x="0" y="0"/>
                </a:lnTo>
                <a:lnTo>
                  <a:pt x="0" y="1048198"/>
                </a:lnTo>
                <a:lnTo>
                  <a:pt x="911933" y="1048198"/>
                </a:lnTo>
                <a:lnTo>
                  <a:pt x="911933" y="0"/>
                </a:lnTo>
                <a:close/>
              </a:path>
            </a:pathLst>
          </a:custGeom>
          <a:blipFill>
            <a:blip r:embed="rId17">
              <a:extLst>
                <a:ext uri="{96DAC541-7B7A-43D3-8B79-37D633B846F1}">
                  <asvg:svgBlip xmlns:asvg="http://schemas.microsoft.com/office/drawing/2016/SVG/main" r:embed="rId18"/>
                </a:ext>
              </a:extLst>
            </a:blip>
            <a:stretch>
              <a:fillRect l="-222" r="-223"/>
            </a:stretch>
          </a:blipFill>
        </p:spPr>
      </p:sp>
      <p:sp>
        <p:nvSpPr>
          <p:cNvPr id="46" name="Freeform 46"/>
          <p:cNvSpPr/>
          <p:nvPr/>
        </p:nvSpPr>
        <p:spPr>
          <a:xfrm>
            <a:off x="7047376" y="6005179"/>
            <a:ext cx="1778251" cy="4770920"/>
          </a:xfrm>
          <a:custGeom>
            <a:avLst/>
            <a:gdLst/>
            <a:ahLst/>
            <a:cxnLst/>
            <a:rect l="l" t="t" r="r" b="b"/>
            <a:pathLst>
              <a:path w="1778251" h="4770920">
                <a:moveTo>
                  <a:pt x="0" y="0"/>
                </a:moveTo>
                <a:lnTo>
                  <a:pt x="1778251" y="0"/>
                </a:lnTo>
                <a:lnTo>
                  <a:pt x="1778251" y="4770920"/>
                </a:lnTo>
                <a:lnTo>
                  <a:pt x="0" y="4770920"/>
                </a:lnTo>
                <a:lnTo>
                  <a:pt x="0" y="0"/>
                </a:lnTo>
                <a:close/>
              </a:path>
            </a:pathLst>
          </a:custGeom>
          <a:blipFill>
            <a:blip r:embed="rId19">
              <a:extLst>
                <a:ext uri="{96DAC541-7B7A-43D3-8B79-37D633B846F1}">
                  <asvg:svgBlip xmlns:asvg="http://schemas.microsoft.com/office/drawing/2016/SVG/main" r:embed="rId20"/>
                </a:ext>
              </a:extLst>
            </a:blip>
            <a:stretch>
              <a:fillRect t="-128" b="-128"/>
            </a:stretch>
          </a:blipFill>
        </p:spPr>
      </p:sp>
      <p:sp>
        <p:nvSpPr>
          <p:cNvPr id="47" name="TextBox 47"/>
          <p:cNvSpPr txBox="1"/>
          <p:nvPr/>
        </p:nvSpPr>
        <p:spPr>
          <a:xfrm>
            <a:off x="11571237" y="9107310"/>
            <a:ext cx="5379720" cy="872195"/>
          </a:xfrm>
          <a:prstGeom prst="rect">
            <a:avLst/>
          </a:prstGeom>
        </p:spPr>
        <p:txBody>
          <a:bodyPr lIns="0" tIns="0" rIns="0" bIns="0" rtlCol="0" anchor="t">
            <a:spAutoFit/>
          </a:bodyPr>
          <a:lstStyle/>
          <a:p>
            <a:pPr algn="ctr">
              <a:lnSpc>
                <a:spcPts val="3359"/>
              </a:lnSpc>
            </a:pPr>
            <a:r>
              <a:rPr lang="en-US" sz="2799" b="1">
                <a:solidFill>
                  <a:srgbClr val="FFFFFF"/>
                </a:solidFill>
                <a:latin typeface="Cambria Bold"/>
                <a:ea typeface="Cambria Bold"/>
                <a:cs typeface="Cambria Bold"/>
                <a:sym typeface="Cambria Bold"/>
              </a:rPr>
              <a:t>Đề xuất biện pháp để bảo tồn và giữ gìn giá trị của Cố đô Huế</a:t>
            </a:r>
          </a:p>
        </p:txBody>
      </p:sp>
      <p:grpSp>
        <p:nvGrpSpPr>
          <p:cNvPr id="48" name="Group 48"/>
          <p:cNvGrpSpPr/>
          <p:nvPr/>
        </p:nvGrpSpPr>
        <p:grpSpPr>
          <a:xfrm>
            <a:off x="10050970" y="2386032"/>
            <a:ext cx="6636830" cy="6110268"/>
            <a:chOff x="0" y="0"/>
            <a:chExt cx="8849106" cy="8147025"/>
          </a:xfrm>
        </p:grpSpPr>
        <p:sp>
          <p:nvSpPr>
            <p:cNvPr id="49" name="Freeform 49" descr="Tổng hợp các địa điểm chơi đêm ở cố đô Huế - HaloTravel"/>
            <p:cNvSpPr/>
            <p:nvPr/>
          </p:nvSpPr>
          <p:spPr>
            <a:xfrm>
              <a:off x="0" y="0"/>
              <a:ext cx="8849106" cy="8147050"/>
            </a:xfrm>
            <a:custGeom>
              <a:avLst/>
              <a:gdLst/>
              <a:ahLst/>
              <a:cxnLst/>
              <a:rect l="l" t="t" r="r" b="b"/>
              <a:pathLst>
                <a:path w="8849106" h="8147050">
                  <a:moveTo>
                    <a:pt x="0" y="0"/>
                  </a:moveTo>
                  <a:lnTo>
                    <a:pt x="8849106" y="0"/>
                  </a:lnTo>
                  <a:lnTo>
                    <a:pt x="8849106" y="8147050"/>
                  </a:lnTo>
                  <a:lnTo>
                    <a:pt x="0" y="8147050"/>
                  </a:lnTo>
                  <a:lnTo>
                    <a:pt x="0" y="0"/>
                  </a:lnTo>
                  <a:close/>
                </a:path>
              </a:pathLst>
            </a:custGeom>
            <a:blipFill>
              <a:blip r:embed="rId21"/>
              <a:stretch>
                <a:fillRect r="-48856"/>
              </a:stretch>
            </a:blipFill>
          </p:spPr>
        </p:sp>
      </p:grpSp>
      <p:grpSp>
        <p:nvGrpSpPr>
          <p:cNvPr id="50" name="Group 50"/>
          <p:cNvGrpSpPr/>
          <p:nvPr/>
        </p:nvGrpSpPr>
        <p:grpSpPr>
          <a:xfrm>
            <a:off x="1225153" y="2690889"/>
            <a:ext cx="5291785" cy="5712447"/>
            <a:chOff x="0" y="0"/>
            <a:chExt cx="7055714" cy="7616596"/>
          </a:xfrm>
        </p:grpSpPr>
        <p:sp>
          <p:nvSpPr>
            <p:cNvPr id="51" name="Freeform 51"/>
            <p:cNvSpPr/>
            <p:nvPr/>
          </p:nvSpPr>
          <p:spPr>
            <a:xfrm>
              <a:off x="0" y="0"/>
              <a:ext cx="7055739" cy="7616571"/>
            </a:xfrm>
            <a:custGeom>
              <a:avLst/>
              <a:gdLst/>
              <a:ahLst/>
              <a:cxnLst/>
              <a:rect l="l" t="t" r="r" b="b"/>
              <a:pathLst>
                <a:path w="7055739" h="7616571">
                  <a:moveTo>
                    <a:pt x="0" y="0"/>
                  </a:moveTo>
                  <a:lnTo>
                    <a:pt x="7055739" y="0"/>
                  </a:lnTo>
                  <a:lnTo>
                    <a:pt x="7055739" y="7616571"/>
                  </a:lnTo>
                  <a:lnTo>
                    <a:pt x="0" y="7616571"/>
                  </a:lnTo>
                  <a:lnTo>
                    <a:pt x="0" y="0"/>
                  </a:lnTo>
                  <a:close/>
                </a:path>
              </a:pathLst>
            </a:custGeom>
            <a:blipFill>
              <a:blip r:embed="rId22"/>
              <a:stretch>
                <a:fillRect/>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sp>
        <p:nvSpPr>
          <p:cNvPr id="35" name="Freeform 35"/>
          <p:cNvSpPr/>
          <p:nvPr/>
        </p:nvSpPr>
        <p:spPr>
          <a:xfrm>
            <a:off x="-762000" y="-723900"/>
            <a:ext cx="21481609" cy="12083405"/>
          </a:xfrm>
          <a:custGeom>
            <a:avLst/>
            <a:gdLst/>
            <a:ahLst/>
            <a:cxnLst/>
            <a:rect l="l" t="t" r="r" b="b"/>
            <a:pathLst>
              <a:path w="21481609" h="12083405">
                <a:moveTo>
                  <a:pt x="0" y="0"/>
                </a:moveTo>
                <a:lnTo>
                  <a:pt x="21481609" y="0"/>
                </a:lnTo>
                <a:lnTo>
                  <a:pt x="21481609" y="12083405"/>
                </a:lnTo>
                <a:lnTo>
                  <a:pt x="0" y="12083405"/>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36" name="Freeform 36"/>
          <p:cNvSpPr/>
          <p:nvPr/>
        </p:nvSpPr>
        <p:spPr>
          <a:xfrm>
            <a:off x="5334001" y="3238500"/>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asvg="http://schemas.microsoft.com/office/drawing/2016/SVG/main" r:embed="rId7"/>
                </a:ext>
              </a:extLst>
            </a:blip>
            <a:stretch>
              <a:fillRect t="-483" b="-483"/>
            </a:stretch>
          </a:blipFill>
        </p:spPr>
      </p:sp>
      <p:sp>
        <p:nvSpPr>
          <p:cNvPr id="37" name="Freeform 37"/>
          <p:cNvSpPr/>
          <p:nvPr/>
        </p:nvSpPr>
        <p:spPr>
          <a:xfrm>
            <a:off x="1619393" y="1733179"/>
            <a:ext cx="2080984" cy="965054"/>
          </a:xfrm>
          <a:custGeom>
            <a:avLst/>
            <a:gdLst/>
            <a:ahLst/>
            <a:cxnLst/>
            <a:rect l="l" t="t" r="r" b="b"/>
            <a:pathLst>
              <a:path w="2080984" h="965054">
                <a:moveTo>
                  <a:pt x="0" y="0"/>
                </a:moveTo>
                <a:lnTo>
                  <a:pt x="2080984" y="0"/>
                </a:lnTo>
                <a:lnTo>
                  <a:pt x="2080984" y="965053"/>
                </a:lnTo>
                <a:lnTo>
                  <a:pt x="0" y="965053"/>
                </a:lnTo>
                <a:lnTo>
                  <a:pt x="0" y="0"/>
                </a:lnTo>
                <a:close/>
              </a:path>
            </a:pathLst>
          </a:custGeom>
          <a:blipFill>
            <a:blip r:embed="rId8">
              <a:extLst>
                <a:ext uri="{96DAC541-7B7A-43D3-8B79-37D633B846F1}">
                  <asvg:svgBlip xmlns:asvg="http://schemas.microsoft.com/office/drawing/2016/SVG/main" r:embed="rId9"/>
                </a:ext>
              </a:extLst>
            </a:blip>
            <a:stretch>
              <a:fillRect t="-216" b="-216"/>
            </a:stretch>
          </a:blipFill>
        </p:spPr>
      </p:sp>
      <p:sp>
        <p:nvSpPr>
          <p:cNvPr id="38" name="Freeform 38"/>
          <p:cNvSpPr/>
          <p:nvPr/>
        </p:nvSpPr>
        <p:spPr>
          <a:xfrm>
            <a:off x="14785153" y="9321946"/>
            <a:ext cx="2080984" cy="965054"/>
          </a:xfrm>
          <a:custGeom>
            <a:avLst/>
            <a:gdLst/>
            <a:ahLst/>
            <a:cxnLst/>
            <a:rect l="l" t="t" r="r" b="b"/>
            <a:pathLst>
              <a:path w="2080984" h="965054">
                <a:moveTo>
                  <a:pt x="0" y="0"/>
                </a:moveTo>
                <a:lnTo>
                  <a:pt x="2080984" y="0"/>
                </a:lnTo>
                <a:lnTo>
                  <a:pt x="2080984" y="965054"/>
                </a:lnTo>
                <a:lnTo>
                  <a:pt x="0" y="965054"/>
                </a:lnTo>
                <a:lnTo>
                  <a:pt x="0" y="0"/>
                </a:lnTo>
                <a:close/>
              </a:path>
            </a:pathLst>
          </a:custGeom>
          <a:blipFill>
            <a:blip r:embed="rId8">
              <a:extLst>
                <a:ext uri="{96DAC541-7B7A-43D3-8B79-37D633B846F1}">
                  <asvg:svgBlip xmlns:asvg="http://schemas.microsoft.com/office/drawing/2016/SVG/main" r:embed="rId9"/>
                </a:ext>
              </a:extLst>
            </a:blip>
            <a:stretch>
              <a:fillRect t="-216" b="-216"/>
            </a:stretch>
          </a:blipFill>
        </p:spPr>
      </p:sp>
      <p:grpSp>
        <p:nvGrpSpPr>
          <p:cNvPr id="39" name="Group 39"/>
          <p:cNvGrpSpPr/>
          <p:nvPr/>
        </p:nvGrpSpPr>
        <p:grpSpPr>
          <a:xfrm>
            <a:off x="348019" y="2794092"/>
            <a:ext cx="8854030" cy="6621275"/>
            <a:chOff x="0" y="0"/>
            <a:chExt cx="11805374" cy="8828367"/>
          </a:xfrm>
        </p:grpSpPr>
        <p:sp>
          <p:nvSpPr>
            <p:cNvPr id="40" name="Freeform 40"/>
            <p:cNvSpPr/>
            <p:nvPr/>
          </p:nvSpPr>
          <p:spPr>
            <a:xfrm>
              <a:off x="0" y="0"/>
              <a:ext cx="11805412" cy="8828405"/>
            </a:xfrm>
            <a:custGeom>
              <a:avLst/>
              <a:gdLst/>
              <a:ahLst/>
              <a:cxnLst/>
              <a:rect l="l" t="t" r="r" b="b"/>
              <a:pathLst>
                <a:path w="11805412" h="8828405">
                  <a:moveTo>
                    <a:pt x="0" y="0"/>
                  </a:moveTo>
                  <a:lnTo>
                    <a:pt x="11805412" y="0"/>
                  </a:lnTo>
                  <a:lnTo>
                    <a:pt x="11805412" y="8828405"/>
                  </a:lnTo>
                  <a:lnTo>
                    <a:pt x="0" y="8828405"/>
                  </a:lnTo>
                  <a:lnTo>
                    <a:pt x="0" y="0"/>
                  </a:lnTo>
                  <a:close/>
                </a:path>
              </a:pathLst>
            </a:custGeom>
            <a:blipFill>
              <a:blip r:embed="rId10"/>
              <a:stretch>
                <a:fillRect l="-7826" t="-47092" r="-100867" b="-9882"/>
              </a:stretch>
            </a:blipFill>
          </p:spPr>
        </p:sp>
      </p:grpSp>
      <p:grpSp>
        <p:nvGrpSpPr>
          <p:cNvPr id="41" name="Group 41"/>
          <p:cNvGrpSpPr/>
          <p:nvPr/>
        </p:nvGrpSpPr>
        <p:grpSpPr>
          <a:xfrm>
            <a:off x="9525000" y="2794092"/>
            <a:ext cx="8763000" cy="6629400"/>
            <a:chOff x="0" y="0"/>
            <a:chExt cx="11684000" cy="8839200"/>
          </a:xfrm>
        </p:grpSpPr>
        <p:sp>
          <p:nvSpPr>
            <p:cNvPr id="42" name="Freeform 42"/>
            <p:cNvSpPr/>
            <p:nvPr/>
          </p:nvSpPr>
          <p:spPr>
            <a:xfrm>
              <a:off x="0" y="0"/>
              <a:ext cx="11684000" cy="8839200"/>
            </a:xfrm>
            <a:custGeom>
              <a:avLst/>
              <a:gdLst/>
              <a:ahLst/>
              <a:cxnLst/>
              <a:rect l="l" t="t" r="r" b="b"/>
              <a:pathLst>
                <a:path w="11684000" h="8839200">
                  <a:moveTo>
                    <a:pt x="0" y="0"/>
                  </a:moveTo>
                  <a:lnTo>
                    <a:pt x="11684000" y="0"/>
                  </a:lnTo>
                  <a:lnTo>
                    <a:pt x="11684000" y="8839200"/>
                  </a:lnTo>
                  <a:lnTo>
                    <a:pt x="0" y="8839200"/>
                  </a:lnTo>
                  <a:lnTo>
                    <a:pt x="0" y="0"/>
                  </a:lnTo>
                  <a:close/>
                </a:path>
              </a:pathLst>
            </a:custGeom>
            <a:blipFill>
              <a:blip r:embed="rId11"/>
              <a:stretch>
                <a:fillRect l="-71306" t="-45402" r="-37392" b="-9771"/>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sp>
        <p:nvSpPr>
          <p:cNvPr id="35" name="Freeform 35"/>
          <p:cNvSpPr/>
          <p:nvPr/>
        </p:nvSpPr>
        <p:spPr>
          <a:xfrm>
            <a:off x="462963" y="-852630"/>
            <a:ext cx="2978648" cy="2978648"/>
          </a:xfrm>
          <a:custGeom>
            <a:avLst/>
            <a:gdLst/>
            <a:ahLst/>
            <a:cxnLst/>
            <a:rect l="l" t="t" r="r" b="b"/>
            <a:pathLst>
              <a:path w="2978648" h="2978648">
                <a:moveTo>
                  <a:pt x="0" y="0"/>
                </a:moveTo>
                <a:lnTo>
                  <a:pt x="2978648" y="0"/>
                </a:lnTo>
                <a:lnTo>
                  <a:pt x="2978648" y="2978648"/>
                </a:lnTo>
                <a:lnTo>
                  <a:pt x="0" y="2978648"/>
                </a:lnTo>
                <a:lnTo>
                  <a:pt x="0" y="0"/>
                </a:lnTo>
                <a:close/>
              </a:path>
            </a:pathLst>
          </a:custGeom>
          <a:blipFill>
            <a:blip r:embed="rId4">
              <a:extLst>
                <a:ext uri="{96DAC541-7B7A-43D3-8B79-37D633B846F1}">
                  <asvg:svgBlip xmlns:asvg="http://schemas.microsoft.com/office/drawing/2016/SVG/main" r:embed="rId5"/>
                </a:ext>
              </a:extLst>
            </a:blip>
            <a:stretch>
              <a:fillRect l="-479" r="-479"/>
            </a:stretch>
          </a:blipFill>
        </p:spPr>
      </p:sp>
      <p:sp>
        <p:nvSpPr>
          <p:cNvPr id="36" name="Freeform 36"/>
          <p:cNvSpPr/>
          <p:nvPr/>
        </p:nvSpPr>
        <p:spPr>
          <a:xfrm>
            <a:off x="14280652" y="8153562"/>
            <a:ext cx="2978648" cy="2978648"/>
          </a:xfrm>
          <a:custGeom>
            <a:avLst/>
            <a:gdLst/>
            <a:ahLst/>
            <a:cxnLst/>
            <a:rect l="l" t="t" r="r" b="b"/>
            <a:pathLst>
              <a:path w="2978648" h="2978648">
                <a:moveTo>
                  <a:pt x="0" y="0"/>
                </a:moveTo>
                <a:lnTo>
                  <a:pt x="2978648" y="0"/>
                </a:lnTo>
                <a:lnTo>
                  <a:pt x="2978648" y="2978648"/>
                </a:lnTo>
                <a:lnTo>
                  <a:pt x="0" y="2978648"/>
                </a:lnTo>
                <a:lnTo>
                  <a:pt x="0" y="0"/>
                </a:lnTo>
                <a:close/>
              </a:path>
            </a:pathLst>
          </a:custGeom>
          <a:blipFill>
            <a:blip r:embed="rId4">
              <a:extLst>
                <a:ext uri="{96DAC541-7B7A-43D3-8B79-37D633B846F1}">
                  <asvg:svgBlip xmlns:asvg="http://schemas.microsoft.com/office/drawing/2016/SVG/main" r:embed="rId5"/>
                </a:ext>
              </a:extLst>
            </a:blip>
            <a:stretch>
              <a:fillRect l="-479" r="-479"/>
            </a:stretch>
          </a:blipFill>
        </p:spPr>
      </p:sp>
      <p:sp>
        <p:nvSpPr>
          <p:cNvPr id="37" name="Freeform 37"/>
          <p:cNvSpPr/>
          <p:nvPr/>
        </p:nvSpPr>
        <p:spPr>
          <a:xfrm>
            <a:off x="0" y="7586224"/>
            <a:ext cx="2231431" cy="2231431"/>
          </a:xfrm>
          <a:custGeom>
            <a:avLst/>
            <a:gdLst/>
            <a:ahLst/>
            <a:cxnLst/>
            <a:rect l="l" t="t" r="r" b="b"/>
            <a:pathLst>
              <a:path w="2231431" h="2231431">
                <a:moveTo>
                  <a:pt x="0" y="0"/>
                </a:moveTo>
                <a:lnTo>
                  <a:pt x="2231431" y="0"/>
                </a:lnTo>
                <a:lnTo>
                  <a:pt x="2231431" y="2231432"/>
                </a:lnTo>
                <a:lnTo>
                  <a:pt x="0" y="2231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p:cNvSpPr/>
          <p:nvPr/>
        </p:nvSpPr>
        <p:spPr>
          <a:xfrm>
            <a:off x="16056569" y="1010307"/>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9" name="Freeform 39"/>
          <p:cNvSpPr/>
          <p:nvPr/>
        </p:nvSpPr>
        <p:spPr>
          <a:xfrm>
            <a:off x="8110918" y="-514140"/>
            <a:ext cx="1607125" cy="1542840"/>
          </a:xfrm>
          <a:custGeom>
            <a:avLst/>
            <a:gdLst/>
            <a:ahLst/>
            <a:cxnLst/>
            <a:rect l="l" t="t" r="r" b="b"/>
            <a:pathLst>
              <a:path w="1607125" h="1542840">
                <a:moveTo>
                  <a:pt x="0" y="0"/>
                </a:moveTo>
                <a:lnTo>
                  <a:pt x="1607125" y="0"/>
                </a:lnTo>
                <a:lnTo>
                  <a:pt x="1607125" y="1542840"/>
                </a:lnTo>
                <a:lnTo>
                  <a:pt x="0" y="1542840"/>
                </a:lnTo>
                <a:lnTo>
                  <a:pt x="0" y="0"/>
                </a:lnTo>
                <a:close/>
              </a:path>
            </a:pathLst>
          </a:custGeom>
          <a:blipFill>
            <a:blip r:embed="rId8">
              <a:extLst>
                <a:ext uri="{96DAC541-7B7A-43D3-8B79-37D633B846F1}">
                  <asvg:svgBlip xmlns:asvg="http://schemas.microsoft.com/office/drawing/2016/SVG/main" r:embed="rId9"/>
                </a:ext>
              </a:extLst>
            </a:blip>
            <a:stretch>
              <a:fillRect l="-370" r="-370"/>
            </a:stretch>
          </a:blipFill>
        </p:spPr>
      </p:sp>
      <p:sp>
        <p:nvSpPr>
          <p:cNvPr id="40" name="Freeform 40"/>
          <p:cNvSpPr/>
          <p:nvPr/>
        </p:nvSpPr>
        <p:spPr>
          <a:xfrm>
            <a:off x="7307361" y="9259757"/>
            <a:ext cx="1607125" cy="1542840"/>
          </a:xfrm>
          <a:custGeom>
            <a:avLst/>
            <a:gdLst/>
            <a:ahLst/>
            <a:cxnLst/>
            <a:rect l="l" t="t" r="r" b="b"/>
            <a:pathLst>
              <a:path w="1607125" h="1542840">
                <a:moveTo>
                  <a:pt x="0" y="0"/>
                </a:moveTo>
                <a:lnTo>
                  <a:pt x="1607125" y="0"/>
                </a:lnTo>
                <a:lnTo>
                  <a:pt x="1607125" y="1542841"/>
                </a:lnTo>
                <a:lnTo>
                  <a:pt x="0" y="1542841"/>
                </a:lnTo>
                <a:lnTo>
                  <a:pt x="0" y="0"/>
                </a:lnTo>
                <a:close/>
              </a:path>
            </a:pathLst>
          </a:custGeom>
          <a:blipFill>
            <a:blip r:embed="rId8">
              <a:extLst>
                <a:ext uri="{96DAC541-7B7A-43D3-8B79-37D633B846F1}">
                  <asvg:svgBlip xmlns:asvg="http://schemas.microsoft.com/office/drawing/2016/SVG/main" r:embed="rId9"/>
                </a:ext>
              </a:extLst>
            </a:blip>
            <a:stretch>
              <a:fillRect l="-370" r="-370"/>
            </a:stretch>
          </a:blipFill>
        </p:spPr>
      </p:sp>
      <p:sp>
        <p:nvSpPr>
          <p:cNvPr id="41" name="Freeform 41"/>
          <p:cNvSpPr/>
          <p:nvPr/>
        </p:nvSpPr>
        <p:spPr>
          <a:xfrm>
            <a:off x="1775460" y="4095302"/>
            <a:ext cx="911933" cy="1048198"/>
          </a:xfrm>
          <a:custGeom>
            <a:avLst/>
            <a:gdLst/>
            <a:ahLst/>
            <a:cxnLst/>
            <a:rect l="l" t="t" r="r" b="b"/>
            <a:pathLst>
              <a:path w="911933" h="1048198">
                <a:moveTo>
                  <a:pt x="0" y="0"/>
                </a:moveTo>
                <a:lnTo>
                  <a:pt x="911933" y="0"/>
                </a:lnTo>
                <a:lnTo>
                  <a:pt x="911933" y="1048198"/>
                </a:lnTo>
                <a:lnTo>
                  <a:pt x="0" y="1048198"/>
                </a:lnTo>
                <a:lnTo>
                  <a:pt x="0" y="0"/>
                </a:lnTo>
                <a:close/>
              </a:path>
            </a:pathLst>
          </a:custGeom>
          <a:blipFill>
            <a:blip r:embed="rId10">
              <a:extLst>
                <a:ext uri="{96DAC541-7B7A-43D3-8B79-37D633B846F1}">
                  <asvg:svgBlip xmlns:asvg="http://schemas.microsoft.com/office/drawing/2016/SVG/main" r:embed="rId11"/>
                </a:ext>
              </a:extLst>
            </a:blip>
            <a:stretch>
              <a:fillRect l="-222" r="-223"/>
            </a:stretch>
          </a:blipFill>
        </p:spPr>
      </p:sp>
      <p:sp>
        <p:nvSpPr>
          <p:cNvPr id="42" name="Freeform 42"/>
          <p:cNvSpPr/>
          <p:nvPr/>
        </p:nvSpPr>
        <p:spPr>
          <a:xfrm>
            <a:off x="16056569" y="5173551"/>
            <a:ext cx="911933" cy="1048198"/>
          </a:xfrm>
          <a:custGeom>
            <a:avLst/>
            <a:gdLst/>
            <a:ahLst/>
            <a:cxnLst/>
            <a:rect l="l" t="t" r="r" b="b"/>
            <a:pathLst>
              <a:path w="911933" h="1048198">
                <a:moveTo>
                  <a:pt x="0" y="0"/>
                </a:moveTo>
                <a:lnTo>
                  <a:pt x="911933" y="0"/>
                </a:lnTo>
                <a:lnTo>
                  <a:pt x="911933" y="1048198"/>
                </a:lnTo>
                <a:lnTo>
                  <a:pt x="0" y="1048198"/>
                </a:lnTo>
                <a:lnTo>
                  <a:pt x="0" y="0"/>
                </a:lnTo>
                <a:close/>
              </a:path>
            </a:pathLst>
          </a:custGeom>
          <a:blipFill>
            <a:blip r:embed="rId10">
              <a:extLst>
                <a:ext uri="{96DAC541-7B7A-43D3-8B79-37D633B846F1}">
                  <asvg:svgBlip xmlns:asvg="http://schemas.microsoft.com/office/drawing/2016/SVG/main" r:embed="rId11"/>
                </a:ext>
              </a:extLst>
            </a:blip>
            <a:stretch>
              <a:fillRect l="-222" r="-223"/>
            </a:stretch>
          </a:blipFill>
        </p:spPr>
      </p:sp>
      <p:grpSp>
        <p:nvGrpSpPr>
          <p:cNvPr id="43" name="Group 43"/>
          <p:cNvGrpSpPr/>
          <p:nvPr/>
        </p:nvGrpSpPr>
        <p:grpSpPr>
          <a:xfrm>
            <a:off x="2202399" y="987628"/>
            <a:ext cx="14111878" cy="9814970"/>
            <a:chOff x="0" y="0"/>
            <a:chExt cx="18815837" cy="13086626"/>
          </a:xfrm>
        </p:grpSpPr>
        <p:sp>
          <p:nvSpPr>
            <p:cNvPr id="44" name="Freeform 44"/>
            <p:cNvSpPr/>
            <p:nvPr/>
          </p:nvSpPr>
          <p:spPr>
            <a:xfrm>
              <a:off x="0" y="0"/>
              <a:ext cx="18815813" cy="13086587"/>
            </a:xfrm>
            <a:custGeom>
              <a:avLst/>
              <a:gdLst/>
              <a:ahLst/>
              <a:cxnLst/>
              <a:rect l="l" t="t" r="r" b="b"/>
              <a:pathLst>
                <a:path w="18815813" h="13086587">
                  <a:moveTo>
                    <a:pt x="0" y="0"/>
                  </a:moveTo>
                  <a:lnTo>
                    <a:pt x="18815813" y="0"/>
                  </a:lnTo>
                  <a:lnTo>
                    <a:pt x="18815813" y="13086587"/>
                  </a:lnTo>
                  <a:lnTo>
                    <a:pt x="0" y="13086587"/>
                  </a:lnTo>
                  <a:lnTo>
                    <a:pt x="0" y="0"/>
                  </a:lnTo>
                  <a:close/>
                </a:path>
              </a:pathLst>
            </a:custGeom>
            <a:blipFill>
              <a:blip r:embed="rId12"/>
              <a:stretch>
                <a:fillRect/>
              </a:stretch>
            </a:blip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11" name="Freeform 11"/>
          <p:cNvSpPr/>
          <p:nvPr/>
        </p:nvSpPr>
        <p:spPr>
          <a:xfrm>
            <a:off x="5644382" y="12052297"/>
            <a:ext cx="2186247" cy="787400"/>
          </a:xfrm>
          <a:custGeom>
            <a:avLst/>
            <a:gdLst/>
            <a:ahLst/>
            <a:cxnLst/>
            <a:rect l="l" t="t" r="r" b="b"/>
            <a:pathLst>
              <a:path w="2914996" h="1049867">
                <a:moveTo>
                  <a:pt x="0" y="0"/>
                </a:moveTo>
                <a:lnTo>
                  <a:pt x="2914996" y="0"/>
                </a:lnTo>
                <a:lnTo>
                  <a:pt x="2914996" y="1049867"/>
                </a:lnTo>
                <a:lnTo>
                  <a:pt x="0" y="1049867"/>
                </a:lnTo>
                <a:close/>
              </a:path>
            </a:pathLst>
          </a:custGeom>
          <a:blipFill>
            <a:blip r:embed="rId2">
              <a:alphaModFix amt="0"/>
            </a:blip>
            <a:stretch>
              <a:fillRect t="-4100" b="-4101"/>
            </a:stretch>
          </a:blipFill>
        </p:spPr>
      </p:sp>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sp>
        <p:nvSpPr>
          <p:cNvPr id="36" name="TextBox 36"/>
          <p:cNvSpPr txBox="1"/>
          <p:nvPr/>
        </p:nvSpPr>
        <p:spPr>
          <a:xfrm>
            <a:off x="-4191" y="4636808"/>
            <a:ext cx="6054433" cy="1183576"/>
          </a:xfrm>
          <a:prstGeom prst="rect">
            <a:avLst/>
          </a:prstGeom>
        </p:spPr>
        <p:txBody>
          <a:bodyPr lIns="0" tIns="0" rIns="0" bIns="0" rtlCol="0" anchor="t">
            <a:spAutoFit/>
          </a:bodyPr>
          <a:lstStyle/>
          <a:p>
            <a:pPr algn="ctr">
              <a:lnSpc>
                <a:spcPts val="9271"/>
              </a:lnSpc>
            </a:pPr>
            <a:r>
              <a:rPr lang="en-US" sz="7993" b="1">
                <a:solidFill>
                  <a:srgbClr val="866255"/>
                </a:solidFill>
                <a:latin typeface="Cambria Bold"/>
                <a:ea typeface="Cambria Bold"/>
                <a:cs typeface="Cambria Bold"/>
                <a:sym typeface="Cambria Bold"/>
              </a:rPr>
              <a:t>Biện pháp</a:t>
            </a:r>
          </a:p>
        </p:txBody>
      </p:sp>
      <p:grpSp>
        <p:nvGrpSpPr>
          <p:cNvPr id="37" name="Group 37"/>
          <p:cNvGrpSpPr/>
          <p:nvPr/>
        </p:nvGrpSpPr>
        <p:grpSpPr>
          <a:xfrm rot="-4294320">
            <a:off x="14612493" y="8744960"/>
            <a:ext cx="2070373" cy="2958684"/>
            <a:chOff x="0" y="0"/>
            <a:chExt cx="2760497" cy="3944912"/>
          </a:xfrm>
        </p:grpSpPr>
        <p:sp>
          <p:nvSpPr>
            <p:cNvPr id="38" name="Freeform 38"/>
            <p:cNvSpPr/>
            <p:nvPr/>
          </p:nvSpPr>
          <p:spPr>
            <a:xfrm>
              <a:off x="0" y="0"/>
              <a:ext cx="2760472" cy="3944874"/>
            </a:xfrm>
            <a:custGeom>
              <a:avLst/>
              <a:gdLst/>
              <a:ahLst/>
              <a:cxnLst/>
              <a:rect l="l" t="t" r="r" b="b"/>
              <a:pathLst>
                <a:path w="2760472" h="3944874">
                  <a:moveTo>
                    <a:pt x="0" y="0"/>
                  </a:moveTo>
                  <a:lnTo>
                    <a:pt x="2760472" y="0"/>
                  </a:lnTo>
                  <a:lnTo>
                    <a:pt x="2760472" y="3944874"/>
                  </a:lnTo>
                  <a:lnTo>
                    <a:pt x="0" y="3944874"/>
                  </a:lnTo>
                  <a:lnTo>
                    <a:pt x="0" y="0"/>
                  </a:lnTo>
                  <a:close/>
                </a:path>
              </a:pathLst>
            </a:custGeom>
            <a:blipFill>
              <a:blip r:embed="rId5"/>
              <a:stretch>
                <a:fillRect l="-73" r="-74"/>
              </a:stretch>
            </a:blipFill>
          </p:spPr>
        </p:sp>
      </p:grpSp>
      <p:grpSp>
        <p:nvGrpSpPr>
          <p:cNvPr id="39" name="Group 39"/>
          <p:cNvGrpSpPr/>
          <p:nvPr/>
        </p:nvGrpSpPr>
        <p:grpSpPr>
          <a:xfrm>
            <a:off x="5461378" y="5263067"/>
            <a:ext cx="626964" cy="57150"/>
            <a:chOff x="0" y="0"/>
            <a:chExt cx="835952" cy="76200"/>
          </a:xfrm>
        </p:grpSpPr>
        <p:sp>
          <p:nvSpPr>
            <p:cNvPr id="40" name="Freeform 40"/>
            <p:cNvSpPr/>
            <p:nvPr/>
          </p:nvSpPr>
          <p:spPr>
            <a:xfrm>
              <a:off x="24638" y="0"/>
              <a:ext cx="786765" cy="76200"/>
            </a:xfrm>
            <a:custGeom>
              <a:avLst/>
              <a:gdLst/>
              <a:ahLst/>
              <a:cxnLst/>
              <a:rect l="l" t="t" r="r" b="b"/>
              <a:pathLst>
                <a:path w="786765" h="76200">
                  <a:moveTo>
                    <a:pt x="0" y="25400"/>
                  </a:moveTo>
                  <a:lnTo>
                    <a:pt x="785114" y="0"/>
                  </a:lnTo>
                  <a:lnTo>
                    <a:pt x="786765" y="50800"/>
                  </a:lnTo>
                  <a:lnTo>
                    <a:pt x="1524" y="76200"/>
                  </a:lnTo>
                  <a:close/>
                </a:path>
              </a:pathLst>
            </a:custGeom>
            <a:solidFill>
              <a:srgbClr val="866954"/>
            </a:solidFill>
          </p:spPr>
        </p:sp>
      </p:grpSp>
      <p:grpSp>
        <p:nvGrpSpPr>
          <p:cNvPr id="41" name="Group 41"/>
          <p:cNvGrpSpPr/>
          <p:nvPr/>
        </p:nvGrpSpPr>
        <p:grpSpPr>
          <a:xfrm>
            <a:off x="6048261" y="3515306"/>
            <a:ext cx="76200" cy="3887057"/>
            <a:chOff x="0" y="0"/>
            <a:chExt cx="101600" cy="5182743"/>
          </a:xfrm>
        </p:grpSpPr>
        <p:sp>
          <p:nvSpPr>
            <p:cNvPr id="42" name="Freeform 42"/>
            <p:cNvSpPr/>
            <p:nvPr/>
          </p:nvSpPr>
          <p:spPr>
            <a:xfrm>
              <a:off x="0" y="25146"/>
              <a:ext cx="101600" cy="5132451"/>
            </a:xfrm>
            <a:custGeom>
              <a:avLst/>
              <a:gdLst/>
              <a:ahLst/>
              <a:cxnLst/>
              <a:rect l="l" t="t" r="r" b="b"/>
              <a:pathLst>
                <a:path w="101600" h="5132451">
                  <a:moveTo>
                    <a:pt x="50800" y="5132451"/>
                  </a:moveTo>
                  <a:lnTo>
                    <a:pt x="0" y="508"/>
                  </a:lnTo>
                  <a:lnTo>
                    <a:pt x="50800" y="0"/>
                  </a:lnTo>
                  <a:lnTo>
                    <a:pt x="101600" y="5131943"/>
                  </a:lnTo>
                  <a:close/>
                </a:path>
              </a:pathLst>
            </a:custGeom>
            <a:solidFill>
              <a:srgbClr val="866954"/>
            </a:solidFill>
          </p:spPr>
        </p:sp>
      </p:grpSp>
      <p:grpSp>
        <p:nvGrpSpPr>
          <p:cNvPr id="43" name="Group 43"/>
          <p:cNvGrpSpPr/>
          <p:nvPr/>
        </p:nvGrpSpPr>
        <p:grpSpPr>
          <a:xfrm>
            <a:off x="6031192" y="3515306"/>
            <a:ext cx="1842983" cy="38100"/>
            <a:chOff x="0" y="0"/>
            <a:chExt cx="2457310" cy="50800"/>
          </a:xfrm>
        </p:grpSpPr>
        <p:sp>
          <p:nvSpPr>
            <p:cNvPr id="44" name="Freeform 44"/>
            <p:cNvSpPr/>
            <p:nvPr/>
          </p:nvSpPr>
          <p:spPr>
            <a:xfrm>
              <a:off x="25400" y="0"/>
              <a:ext cx="2406523" cy="50800"/>
            </a:xfrm>
            <a:custGeom>
              <a:avLst/>
              <a:gdLst/>
              <a:ahLst/>
              <a:cxnLst/>
              <a:rect l="l" t="t" r="r" b="b"/>
              <a:pathLst>
                <a:path w="2406523" h="50800">
                  <a:moveTo>
                    <a:pt x="0" y="0"/>
                  </a:moveTo>
                  <a:lnTo>
                    <a:pt x="2406523" y="0"/>
                  </a:lnTo>
                  <a:lnTo>
                    <a:pt x="2406523" y="50800"/>
                  </a:lnTo>
                  <a:lnTo>
                    <a:pt x="0" y="50800"/>
                  </a:lnTo>
                  <a:close/>
                </a:path>
              </a:pathLst>
            </a:custGeom>
            <a:solidFill>
              <a:srgbClr val="866954"/>
            </a:solidFill>
          </p:spPr>
        </p:sp>
      </p:grpSp>
      <p:grpSp>
        <p:nvGrpSpPr>
          <p:cNvPr id="45" name="Group 45"/>
          <p:cNvGrpSpPr/>
          <p:nvPr/>
        </p:nvGrpSpPr>
        <p:grpSpPr>
          <a:xfrm>
            <a:off x="6067311" y="7364254"/>
            <a:ext cx="1842983" cy="38100"/>
            <a:chOff x="0" y="0"/>
            <a:chExt cx="2457310" cy="50800"/>
          </a:xfrm>
        </p:grpSpPr>
        <p:sp>
          <p:nvSpPr>
            <p:cNvPr id="46" name="Freeform 46"/>
            <p:cNvSpPr/>
            <p:nvPr/>
          </p:nvSpPr>
          <p:spPr>
            <a:xfrm>
              <a:off x="25400" y="0"/>
              <a:ext cx="2406523" cy="50800"/>
            </a:xfrm>
            <a:custGeom>
              <a:avLst/>
              <a:gdLst/>
              <a:ahLst/>
              <a:cxnLst/>
              <a:rect l="l" t="t" r="r" b="b"/>
              <a:pathLst>
                <a:path w="2406523" h="50800">
                  <a:moveTo>
                    <a:pt x="0" y="0"/>
                  </a:moveTo>
                  <a:lnTo>
                    <a:pt x="2406523" y="0"/>
                  </a:lnTo>
                  <a:lnTo>
                    <a:pt x="2406523" y="50800"/>
                  </a:lnTo>
                  <a:lnTo>
                    <a:pt x="0" y="50800"/>
                  </a:lnTo>
                  <a:close/>
                </a:path>
              </a:pathLst>
            </a:custGeom>
            <a:solidFill>
              <a:srgbClr val="866954"/>
            </a:solidFill>
          </p:spPr>
        </p:sp>
      </p:grpSp>
      <p:grpSp>
        <p:nvGrpSpPr>
          <p:cNvPr id="49" name="Group 49"/>
          <p:cNvGrpSpPr/>
          <p:nvPr/>
        </p:nvGrpSpPr>
        <p:grpSpPr>
          <a:xfrm rot="-1100940">
            <a:off x="16019688" y="-1008164"/>
            <a:ext cx="2479215" cy="5440175"/>
            <a:chOff x="0" y="0"/>
            <a:chExt cx="3305620" cy="7253567"/>
          </a:xfrm>
        </p:grpSpPr>
        <p:sp>
          <p:nvSpPr>
            <p:cNvPr id="50" name="Freeform 50"/>
            <p:cNvSpPr/>
            <p:nvPr/>
          </p:nvSpPr>
          <p:spPr>
            <a:xfrm flipH="1" flipV="1">
              <a:off x="0" y="0"/>
              <a:ext cx="3305683" cy="7253605"/>
            </a:xfrm>
            <a:custGeom>
              <a:avLst/>
              <a:gdLst/>
              <a:ahLst/>
              <a:cxnLst/>
              <a:rect l="l" t="t" r="r" b="b"/>
              <a:pathLst>
                <a:path w="3305683" h="7253605">
                  <a:moveTo>
                    <a:pt x="3305683" y="7253605"/>
                  </a:moveTo>
                  <a:lnTo>
                    <a:pt x="0" y="7253605"/>
                  </a:lnTo>
                  <a:lnTo>
                    <a:pt x="0" y="0"/>
                  </a:lnTo>
                  <a:lnTo>
                    <a:pt x="3305683" y="0"/>
                  </a:lnTo>
                  <a:lnTo>
                    <a:pt x="3305683" y="7253605"/>
                  </a:lnTo>
                  <a:close/>
                </a:path>
              </a:pathLst>
            </a:custGeom>
            <a:blipFill>
              <a:blip r:embed="rId6"/>
              <a:stretch>
                <a:fillRect l="-45" r="-43"/>
              </a:stretch>
            </a:blipFill>
          </p:spPr>
        </p:sp>
      </p:grpSp>
      <p:grpSp>
        <p:nvGrpSpPr>
          <p:cNvPr id="51" name="Group 51"/>
          <p:cNvGrpSpPr/>
          <p:nvPr/>
        </p:nvGrpSpPr>
        <p:grpSpPr>
          <a:xfrm rot="-4294320">
            <a:off x="496195" y="-937774"/>
            <a:ext cx="2070373" cy="2958684"/>
            <a:chOff x="0" y="0"/>
            <a:chExt cx="2760497" cy="3944912"/>
          </a:xfrm>
        </p:grpSpPr>
        <p:sp>
          <p:nvSpPr>
            <p:cNvPr id="52" name="Freeform 52"/>
            <p:cNvSpPr/>
            <p:nvPr/>
          </p:nvSpPr>
          <p:spPr>
            <a:xfrm flipV="1">
              <a:off x="0" y="0"/>
              <a:ext cx="2760472" cy="3944874"/>
            </a:xfrm>
            <a:custGeom>
              <a:avLst/>
              <a:gdLst/>
              <a:ahLst/>
              <a:cxnLst/>
              <a:rect l="l" t="t" r="r" b="b"/>
              <a:pathLst>
                <a:path w="2760472" h="3944874">
                  <a:moveTo>
                    <a:pt x="0" y="3944874"/>
                  </a:moveTo>
                  <a:lnTo>
                    <a:pt x="2760472" y="3944874"/>
                  </a:lnTo>
                  <a:lnTo>
                    <a:pt x="2760472" y="0"/>
                  </a:lnTo>
                  <a:lnTo>
                    <a:pt x="0" y="0"/>
                  </a:lnTo>
                  <a:lnTo>
                    <a:pt x="0" y="3944874"/>
                  </a:lnTo>
                  <a:close/>
                </a:path>
              </a:pathLst>
            </a:custGeom>
            <a:blipFill>
              <a:blip r:embed="rId5"/>
              <a:stretch>
                <a:fillRect l="-73" r="-74"/>
              </a:stretch>
            </a:blipFill>
          </p:spPr>
        </p:sp>
      </p:grpSp>
      <p:grpSp>
        <p:nvGrpSpPr>
          <p:cNvPr id="53" name="Group 53"/>
          <p:cNvGrpSpPr/>
          <p:nvPr/>
        </p:nvGrpSpPr>
        <p:grpSpPr>
          <a:xfrm>
            <a:off x="-840953" y="-1052827"/>
            <a:ext cx="2372335" cy="2764755"/>
            <a:chOff x="0" y="0"/>
            <a:chExt cx="3163113" cy="3686340"/>
          </a:xfrm>
        </p:grpSpPr>
        <p:sp>
          <p:nvSpPr>
            <p:cNvPr id="54" name="Freeform 54"/>
            <p:cNvSpPr/>
            <p:nvPr/>
          </p:nvSpPr>
          <p:spPr>
            <a:xfrm>
              <a:off x="0" y="0"/>
              <a:ext cx="3163062" cy="3686302"/>
            </a:xfrm>
            <a:custGeom>
              <a:avLst/>
              <a:gdLst/>
              <a:ahLst/>
              <a:cxnLst/>
              <a:rect l="l" t="t" r="r" b="b"/>
              <a:pathLst>
                <a:path w="3163062" h="3686302">
                  <a:moveTo>
                    <a:pt x="0" y="0"/>
                  </a:moveTo>
                  <a:lnTo>
                    <a:pt x="3163062" y="0"/>
                  </a:lnTo>
                  <a:lnTo>
                    <a:pt x="3163062" y="3686302"/>
                  </a:lnTo>
                  <a:lnTo>
                    <a:pt x="0" y="3686302"/>
                  </a:lnTo>
                  <a:lnTo>
                    <a:pt x="0" y="0"/>
                  </a:lnTo>
                  <a:close/>
                </a:path>
              </a:pathLst>
            </a:custGeom>
            <a:blipFill>
              <a:blip r:embed="rId7"/>
              <a:stretch>
                <a:fillRect r="-1" b="-1"/>
              </a:stretch>
            </a:blipFill>
          </p:spPr>
        </p:sp>
      </p:grpSp>
      <p:grpSp>
        <p:nvGrpSpPr>
          <p:cNvPr id="55" name="Group 55"/>
          <p:cNvGrpSpPr/>
          <p:nvPr/>
        </p:nvGrpSpPr>
        <p:grpSpPr>
          <a:xfrm>
            <a:off x="16217970" y="8430854"/>
            <a:ext cx="2372335" cy="2764755"/>
            <a:chOff x="0" y="0"/>
            <a:chExt cx="3163113" cy="3686340"/>
          </a:xfrm>
        </p:grpSpPr>
        <p:sp>
          <p:nvSpPr>
            <p:cNvPr id="56" name="Freeform 56"/>
            <p:cNvSpPr/>
            <p:nvPr/>
          </p:nvSpPr>
          <p:spPr>
            <a:xfrm>
              <a:off x="0" y="0"/>
              <a:ext cx="3163062" cy="3686302"/>
            </a:xfrm>
            <a:custGeom>
              <a:avLst/>
              <a:gdLst/>
              <a:ahLst/>
              <a:cxnLst/>
              <a:rect l="l" t="t" r="r" b="b"/>
              <a:pathLst>
                <a:path w="3163062" h="3686302">
                  <a:moveTo>
                    <a:pt x="0" y="0"/>
                  </a:moveTo>
                  <a:lnTo>
                    <a:pt x="3163062" y="0"/>
                  </a:lnTo>
                  <a:lnTo>
                    <a:pt x="3163062" y="3686302"/>
                  </a:lnTo>
                  <a:lnTo>
                    <a:pt x="0" y="3686302"/>
                  </a:lnTo>
                  <a:lnTo>
                    <a:pt x="0" y="0"/>
                  </a:lnTo>
                  <a:close/>
                </a:path>
              </a:pathLst>
            </a:custGeom>
            <a:blipFill>
              <a:blip r:embed="rId7"/>
              <a:stretch>
                <a:fillRect r="-1" b="-1"/>
              </a:stretch>
            </a:blipFill>
          </p:spPr>
        </p:sp>
      </p:grpSp>
      <p:sp>
        <p:nvSpPr>
          <p:cNvPr id="57" name="Freeform 57"/>
          <p:cNvSpPr/>
          <p:nvPr/>
        </p:nvSpPr>
        <p:spPr>
          <a:xfrm>
            <a:off x="6279832" y="1261853"/>
            <a:ext cx="1141609" cy="529419"/>
          </a:xfrm>
          <a:custGeom>
            <a:avLst/>
            <a:gdLst/>
            <a:ahLst/>
            <a:cxnLst/>
            <a:rect l="l" t="t" r="r" b="b"/>
            <a:pathLst>
              <a:path w="1141609" h="529419">
                <a:moveTo>
                  <a:pt x="0" y="0"/>
                </a:moveTo>
                <a:lnTo>
                  <a:pt x="1141610" y="0"/>
                </a:lnTo>
                <a:lnTo>
                  <a:pt x="1141610" y="529419"/>
                </a:lnTo>
                <a:lnTo>
                  <a:pt x="0" y="529419"/>
                </a:lnTo>
                <a:lnTo>
                  <a:pt x="0" y="0"/>
                </a:lnTo>
                <a:close/>
              </a:path>
            </a:pathLst>
          </a:custGeom>
          <a:blipFill>
            <a:blip r:embed="rId8">
              <a:extLst>
                <a:ext uri="{96DAC541-7B7A-43D3-8B79-37D633B846F1}">
                  <asvg:svgBlip xmlns:asvg="http://schemas.microsoft.com/office/drawing/2016/SVG/main" r:embed="rId9"/>
                </a:ext>
              </a:extLst>
            </a:blip>
            <a:stretch>
              <a:fillRect t="-314" b="-314"/>
            </a:stretch>
          </a:blipFill>
        </p:spPr>
      </p:sp>
      <p:sp>
        <p:nvSpPr>
          <p:cNvPr id="58" name="Freeform 58"/>
          <p:cNvSpPr/>
          <p:nvPr/>
        </p:nvSpPr>
        <p:spPr>
          <a:xfrm>
            <a:off x="2691298" y="8217579"/>
            <a:ext cx="1141609" cy="529419"/>
          </a:xfrm>
          <a:custGeom>
            <a:avLst/>
            <a:gdLst/>
            <a:ahLst/>
            <a:cxnLst/>
            <a:rect l="l" t="t" r="r" b="b"/>
            <a:pathLst>
              <a:path w="1141609" h="529419">
                <a:moveTo>
                  <a:pt x="0" y="0"/>
                </a:moveTo>
                <a:lnTo>
                  <a:pt x="1141610" y="0"/>
                </a:lnTo>
                <a:lnTo>
                  <a:pt x="1141610" y="529419"/>
                </a:lnTo>
                <a:lnTo>
                  <a:pt x="0" y="529419"/>
                </a:lnTo>
                <a:lnTo>
                  <a:pt x="0" y="0"/>
                </a:lnTo>
                <a:close/>
              </a:path>
            </a:pathLst>
          </a:custGeom>
          <a:blipFill>
            <a:blip r:embed="rId8">
              <a:extLst>
                <a:ext uri="{96DAC541-7B7A-43D3-8B79-37D633B846F1}">
                  <asvg:svgBlip xmlns:asvg="http://schemas.microsoft.com/office/drawing/2016/SVG/main" r:embed="rId9"/>
                </a:ext>
              </a:extLst>
            </a:blip>
            <a:stretch>
              <a:fillRect t="-314" b="-314"/>
            </a:stretch>
          </a:blipFill>
        </p:spPr>
      </p:sp>
      <p:sp>
        <p:nvSpPr>
          <p:cNvPr id="59" name="Freeform 59"/>
          <p:cNvSpPr/>
          <p:nvPr/>
        </p:nvSpPr>
        <p:spPr>
          <a:xfrm>
            <a:off x="17259300" y="5282117"/>
            <a:ext cx="1141609" cy="529419"/>
          </a:xfrm>
          <a:custGeom>
            <a:avLst/>
            <a:gdLst/>
            <a:ahLst/>
            <a:cxnLst/>
            <a:rect l="l" t="t" r="r" b="b"/>
            <a:pathLst>
              <a:path w="1141609" h="529419">
                <a:moveTo>
                  <a:pt x="0" y="0"/>
                </a:moveTo>
                <a:lnTo>
                  <a:pt x="1141609" y="0"/>
                </a:lnTo>
                <a:lnTo>
                  <a:pt x="1141609" y="529419"/>
                </a:lnTo>
                <a:lnTo>
                  <a:pt x="0" y="529419"/>
                </a:lnTo>
                <a:lnTo>
                  <a:pt x="0" y="0"/>
                </a:lnTo>
                <a:close/>
              </a:path>
            </a:pathLst>
          </a:custGeom>
          <a:blipFill>
            <a:blip r:embed="rId8">
              <a:extLst>
                <a:ext uri="{96DAC541-7B7A-43D3-8B79-37D633B846F1}">
                  <asvg:svgBlip xmlns:asvg="http://schemas.microsoft.com/office/drawing/2016/SVG/main" r:embed="rId9"/>
                </a:ext>
              </a:extLst>
            </a:blip>
            <a:stretch>
              <a:fillRect t="-314" b="-314"/>
            </a:stretch>
          </a:blipFill>
        </p:spPr>
      </p:sp>
      <p:sp>
        <p:nvSpPr>
          <p:cNvPr id="60" name="Freeform 60"/>
          <p:cNvSpPr/>
          <p:nvPr/>
        </p:nvSpPr>
        <p:spPr>
          <a:xfrm>
            <a:off x="7865840" y="1686735"/>
            <a:ext cx="7972882" cy="3230766"/>
          </a:xfrm>
          <a:custGeom>
            <a:avLst/>
            <a:gdLst/>
            <a:ahLst/>
            <a:cxnLst/>
            <a:rect l="l" t="t" r="r" b="b"/>
            <a:pathLst>
              <a:path w="7972882" h="3230766">
                <a:moveTo>
                  <a:pt x="0" y="0"/>
                </a:moveTo>
                <a:lnTo>
                  <a:pt x="7972882" y="0"/>
                </a:lnTo>
                <a:lnTo>
                  <a:pt x="7972882" y="3230765"/>
                </a:lnTo>
                <a:lnTo>
                  <a:pt x="0" y="32307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1" name="TextBox 61"/>
          <p:cNvSpPr txBox="1"/>
          <p:nvPr/>
        </p:nvSpPr>
        <p:spPr>
          <a:xfrm>
            <a:off x="7995656" y="1931146"/>
            <a:ext cx="7583738" cy="3050800"/>
          </a:xfrm>
          <a:prstGeom prst="rect">
            <a:avLst/>
          </a:prstGeom>
        </p:spPr>
        <p:txBody>
          <a:bodyPr lIns="0" tIns="0" rIns="0" bIns="0" rtlCol="0" anchor="t">
            <a:spAutoFit/>
          </a:bodyPr>
          <a:lstStyle/>
          <a:p>
            <a:pPr algn="just">
              <a:lnSpc>
                <a:spcPts val="5759"/>
              </a:lnSpc>
            </a:pPr>
            <a:r>
              <a:rPr lang="en-US" sz="4000" b="1">
                <a:solidFill>
                  <a:srgbClr val="FFFFFF"/>
                </a:solidFill>
                <a:latin typeface="Cambria Bold"/>
                <a:ea typeface="Cambria Bold"/>
                <a:cs typeface="Cambria Bold"/>
                <a:sym typeface="Cambria Bold"/>
              </a:rPr>
              <a:t>+ Không làm hư hại các di sản văn hóa.</a:t>
            </a:r>
          </a:p>
          <a:p>
            <a:pPr algn="just">
              <a:lnSpc>
                <a:spcPts val="5759"/>
              </a:lnSpc>
            </a:pPr>
            <a:r>
              <a:rPr lang="en-US" sz="4000" b="1">
                <a:solidFill>
                  <a:srgbClr val="FFFFFF"/>
                </a:solidFill>
                <a:latin typeface="Cambria Bold"/>
                <a:ea typeface="Cambria Bold"/>
                <a:cs typeface="Cambria Bold"/>
                <a:sym typeface="Cambria Bold"/>
              </a:rPr>
              <a:t>+ Tiến hành trung tu các di tích đã xuống cấp.</a:t>
            </a:r>
          </a:p>
        </p:txBody>
      </p:sp>
      <p:sp>
        <p:nvSpPr>
          <p:cNvPr id="62" name="Freeform 62"/>
          <p:cNvSpPr/>
          <p:nvPr/>
        </p:nvSpPr>
        <p:spPr>
          <a:xfrm>
            <a:off x="7801080" y="5123698"/>
            <a:ext cx="7972882" cy="4147690"/>
          </a:xfrm>
          <a:custGeom>
            <a:avLst/>
            <a:gdLst/>
            <a:ahLst/>
            <a:cxnLst/>
            <a:rect l="l" t="t" r="r" b="b"/>
            <a:pathLst>
              <a:path w="7972882" h="4147690">
                <a:moveTo>
                  <a:pt x="0" y="0"/>
                </a:moveTo>
                <a:lnTo>
                  <a:pt x="7972882" y="0"/>
                </a:lnTo>
                <a:lnTo>
                  <a:pt x="7972882" y="4147689"/>
                </a:lnTo>
                <a:lnTo>
                  <a:pt x="0" y="41476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63" name="TextBox 63"/>
          <p:cNvSpPr txBox="1"/>
          <p:nvPr/>
        </p:nvSpPr>
        <p:spPr>
          <a:xfrm>
            <a:off x="8053892" y="5372367"/>
            <a:ext cx="7583738" cy="3721427"/>
          </a:xfrm>
          <a:prstGeom prst="rect">
            <a:avLst/>
          </a:prstGeom>
        </p:spPr>
        <p:txBody>
          <a:bodyPr lIns="0" tIns="0" rIns="0" bIns="0" rtlCol="0" anchor="t">
            <a:spAutoFit/>
          </a:bodyPr>
          <a:lstStyle/>
          <a:p>
            <a:pPr algn="just">
              <a:lnSpc>
                <a:spcPts val="5759"/>
              </a:lnSpc>
            </a:pPr>
            <a:r>
              <a:rPr lang="en-US" sz="4000" b="1">
                <a:solidFill>
                  <a:srgbClr val="FFFFFF"/>
                </a:solidFill>
                <a:latin typeface="Cambria Bold"/>
                <a:ea typeface="Cambria Bold"/>
                <a:cs typeface="Cambria Bold"/>
                <a:sym typeface="Cambria Bold"/>
              </a:rPr>
              <a:t>+ Giữ gìn sạch đẹp môi trường ở khu di tích, danh lam thắng cảnh.</a:t>
            </a:r>
          </a:p>
          <a:p>
            <a:pPr algn="just">
              <a:lnSpc>
                <a:spcPts val="5759"/>
              </a:lnSpc>
            </a:pPr>
            <a:r>
              <a:rPr lang="en-US" sz="4000" b="1">
                <a:solidFill>
                  <a:srgbClr val="FFFFFF"/>
                </a:solidFill>
                <a:latin typeface="Cambria Bold"/>
                <a:ea typeface="Cambria Bold"/>
                <a:cs typeface="Cambria Bold"/>
                <a:sym typeface="Cambria Bold"/>
              </a:rPr>
              <a:t>+ Giới thiệu những nét đẹp của Cố đô Huế.</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sp>
        <p:nvSpPr>
          <p:cNvPr id="35" name="Freeform 35"/>
          <p:cNvSpPr/>
          <p:nvPr/>
        </p:nvSpPr>
        <p:spPr>
          <a:xfrm>
            <a:off x="462963" y="-852630"/>
            <a:ext cx="2978648" cy="2978648"/>
          </a:xfrm>
          <a:custGeom>
            <a:avLst/>
            <a:gdLst/>
            <a:ahLst/>
            <a:cxnLst/>
            <a:rect l="l" t="t" r="r" b="b"/>
            <a:pathLst>
              <a:path w="2978648" h="2978648">
                <a:moveTo>
                  <a:pt x="0" y="0"/>
                </a:moveTo>
                <a:lnTo>
                  <a:pt x="2978648" y="0"/>
                </a:lnTo>
                <a:lnTo>
                  <a:pt x="2978648" y="2978648"/>
                </a:lnTo>
                <a:lnTo>
                  <a:pt x="0" y="2978648"/>
                </a:lnTo>
                <a:lnTo>
                  <a:pt x="0" y="0"/>
                </a:lnTo>
                <a:close/>
              </a:path>
            </a:pathLst>
          </a:custGeom>
          <a:blipFill>
            <a:blip r:embed="rId4">
              <a:extLst>
                <a:ext uri="{96DAC541-7B7A-43D3-8B79-37D633B846F1}">
                  <asvg:svgBlip xmlns:asvg="http://schemas.microsoft.com/office/drawing/2016/SVG/main" r:embed="rId5"/>
                </a:ext>
              </a:extLst>
            </a:blip>
            <a:stretch>
              <a:fillRect l="-479" r="-479"/>
            </a:stretch>
          </a:blipFill>
        </p:spPr>
      </p:sp>
      <p:sp>
        <p:nvSpPr>
          <p:cNvPr id="36" name="Freeform 36"/>
          <p:cNvSpPr/>
          <p:nvPr/>
        </p:nvSpPr>
        <p:spPr>
          <a:xfrm>
            <a:off x="14280652" y="8153562"/>
            <a:ext cx="2978648" cy="2978648"/>
          </a:xfrm>
          <a:custGeom>
            <a:avLst/>
            <a:gdLst/>
            <a:ahLst/>
            <a:cxnLst/>
            <a:rect l="l" t="t" r="r" b="b"/>
            <a:pathLst>
              <a:path w="2978648" h="2978648">
                <a:moveTo>
                  <a:pt x="0" y="0"/>
                </a:moveTo>
                <a:lnTo>
                  <a:pt x="2978648" y="0"/>
                </a:lnTo>
                <a:lnTo>
                  <a:pt x="2978648" y="2978648"/>
                </a:lnTo>
                <a:lnTo>
                  <a:pt x="0" y="2978648"/>
                </a:lnTo>
                <a:lnTo>
                  <a:pt x="0" y="0"/>
                </a:lnTo>
                <a:close/>
              </a:path>
            </a:pathLst>
          </a:custGeom>
          <a:blipFill>
            <a:blip r:embed="rId4">
              <a:extLst>
                <a:ext uri="{96DAC541-7B7A-43D3-8B79-37D633B846F1}">
                  <asvg:svgBlip xmlns:asvg="http://schemas.microsoft.com/office/drawing/2016/SVG/main" r:embed="rId5"/>
                </a:ext>
              </a:extLst>
            </a:blip>
            <a:stretch>
              <a:fillRect l="-479" r="-479"/>
            </a:stretch>
          </a:blipFill>
        </p:spPr>
      </p:sp>
      <p:sp>
        <p:nvSpPr>
          <p:cNvPr id="37" name="Freeform 37"/>
          <p:cNvSpPr/>
          <p:nvPr/>
        </p:nvSpPr>
        <p:spPr>
          <a:xfrm>
            <a:off x="0" y="7586224"/>
            <a:ext cx="2231431" cy="2231431"/>
          </a:xfrm>
          <a:custGeom>
            <a:avLst/>
            <a:gdLst/>
            <a:ahLst/>
            <a:cxnLst/>
            <a:rect l="l" t="t" r="r" b="b"/>
            <a:pathLst>
              <a:path w="2231431" h="2231431">
                <a:moveTo>
                  <a:pt x="0" y="0"/>
                </a:moveTo>
                <a:lnTo>
                  <a:pt x="2231431" y="0"/>
                </a:lnTo>
                <a:lnTo>
                  <a:pt x="2231431" y="2231432"/>
                </a:lnTo>
                <a:lnTo>
                  <a:pt x="0" y="2231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p:cNvSpPr/>
          <p:nvPr/>
        </p:nvSpPr>
        <p:spPr>
          <a:xfrm>
            <a:off x="16056569" y="1010307"/>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9" name="Freeform 39"/>
          <p:cNvSpPr/>
          <p:nvPr/>
        </p:nvSpPr>
        <p:spPr>
          <a:xfrm>
            <a:off x="8110918" y="-514140"/>
            <a:ext cx="1607125" cy="1542840"/>
          </a:xfrm>
          <a:custGeom>
            <a:avLst/>
            <a:gdLst/>
            <a:ahLst/>
            <a:cxnLst/>
            <a:rect l="l" t="t" r="r" b="b"/>
            <a:pathLst>
              <a:path w="1607125" h="1542840">
                <a:moveTo>
                  <a:pt x="0" y="0"/>
                </a:moveTo>
                <a:lnTo>
                  <a:pt x="1607125" y="0"/>
                </a:lnTo>
                <a:lnTo>
                  <a:pt x="1607125" y="1542840"/>
                </a:lnTo>
                <a:lnTo>
                  <a:pt x="0" y="1542840"/>
                </a:lnTo>
                <a:lnTo>
                  <a:pt x="0" y="0"/>
                </a:lnTo>
                <a:close/>
              </a:path>
            </a:pathLst>
          </a:custGeom>
          <a:blipFill>
            <a:blip r:embed="rId8">
              <a:extLst>
                <a:ext uri="{96DAC541-7B7A-43D3-8B79-37D633B846F1}">
                  <asvg:svgBlip xmlns:asvg="http://schemas.microsoft.com/office/drawing/2016/SVG/main" r:embed="rId9"/>
                </a:ext>
              </a:extLst>
            </a:blip>
            <a:stretch>
              <a:fillRect l="-370" r="-370"/>
            </a:stretch>
          </a:blipFill>
        </p:spPr>
      </p:sp>
      <p:sp>
        <p:nvSpPr>
          <p:cNvPr id="40" name="Freeform 40"/>
          <p:cNvSpPr/>
          <p:nvPr/>
        </p:nvSpPr>
        <p:spPr>
          <a:xfrm>
            <a:off x="7307361" y="9259757"/>
            <a:ext cx="1607125" cy="1542840"/>
          </a:xfrm>
          <a:custGeom>
            <a:avLst/>
            <a:gdLst/>
            <a:ahLst/>
            <a:cxnLst/>
            <a:rect l="l" t="t" r="r" b="b"/>
            <a:pathLst>
              <a:path w="1607125" h="1542840">
                <a:moveTo>
                  <a:pt x="0" y="0"/>
                </a:moveTo>
                <a:lnTo>
                  <a:pt x="1607125" y="0"/>
                </a:lnTo>
                <a:lnTo>
                  <a:pt x="1607125" y="1542841"/>
                </a:lnTo>
                <a:lnTo>
                  <a:pt x="0" y="1542841"/>
                </a:lnTo>
                <a:lnTo>
                  <a:pt x="0" y="0"/>
                </a:lnTo>
                <a:close/>
              </a:path>
            </a:pathLst>
          </a:custGeom>
          <a:blipFill>
            <a:blip r:embed="rId8">
              <a:extLst>
                <a:ext uri="{96DAC541-7B7A-43D3-8B79-37D633B846F1}">
                  <asvg:svgBlip xmlns:asvg="http://schemas.microsoft.com/office/drawing/2016/SVG/main" r:embed="rId9"/>
                </a:ext>
              </a:extLst>
            </a:blip>
            <a:stretch>
              <a:fillRect l="-370" r="-370"/>
            </a:stretch>
          </a:blipFill>
        </p:spPr>
      </p:sp>
      <p:sp>
        <p:nvSpPr>
          <p:cNvPr id="41" name="Freeform 41"/>
          <p:cNvSpPr/>
          <p:nvPr/>
        </p:nvSpPr>
        <p:spPr>
          <a:xfrm>
            <a:off x="1775460" y="4095302"/>
            <a:ext cx="911933" cy="1048198"/>
          </a:xfrm>
          <a:custGeom>
            <a:avLst/>
            <a:gdLst/>
            <a:ahLst/>
            <a:cxnLst/>
            <a:rect l="l" t="t" r="r" b="b"/>
            <a:pathLst>
              <a:path w="911933" h="1048198">
                <a:moveTo>
                  <a:pt x="0" y="0"/>
                </a:moveTo>
                <a:lnTo>
                  <a:pt x="911933" y="0"/>
                </a:lnTo>
                <a:lnTo>
                  <a:pt x="911933" y="1048198"/>
                </a:lnTo>
                <a:lnTo>
                  <a:pt x="0" y="1048198"/>
                </a:lnTo>
                <a:lnTo>
                  <a:pt x="0" y="0"/>
                </a:lnTo>
                <a:close/>
              </a:path>
            </a:pathLst>
          </a:custGeom>
          <a:blipFill>
            <a:blip r:embed="rId10">
              <a:extLst>
                <a:ext uri="{96DAC541-7B7A-43D3-8B79-37D633B846F1}">
                  <asvg:svgBlip xmlns:asvg="http://schemas.microsoft.com/office/drawing/2016/SVG/main" r:embed="rId11"/>
                </a:ext>
              </a:extLst>
            </a:blip>
            <a:stretch>
              <a:fillRect l="-222" r="-223"/>
            </a:stretch>
          </a:blipFill>
        </p:spPr>
      </p:sp>
      <p:sp>
        <p:nvSpPr>
          <p:cNvPr id="42" name="Freeform 42"/>
          <p:cNvSpPr/>
          <p:nvPr/>
        </p:nvSpPr>
        <p:spPr>
          <a:xfrm>
            <a:off x="16056569" y="5173551"/>
            <a:ext cx="911933" cy="1048198"/>
          </a:xfrm>
          <a:custGeom>
            <a:avLst/>
            <a:gdLst/>
            <a:ahLst/>
            <a:cxnLst/>
            <a:rect l="l" t="t" r="r" b="b"/>
            <a:pathLst>
              <a:path w="911933" h="1048198">
                <a:moveTo>
                  <a:pt x="0" y="0"/>
                </a:moveTo>
                <a:lnTo>
                  <a:pt x="911933" y="0"/>
                </a:lnTo>
                <a:lnTo>
                  <a:pt x="911933" y="1048198"/>
                </a:lnTo>
                <a:lnTo>
                  <a:pt x="0" y="1048198"/>
                </a:lnTo>
                <a:lnTo>
                  <a:pt x="0" y="0"/>
                </a:lnTo>
                <a:close/>
              </a:path>
            </a:pathLst>
          </a:custGeom>
          <a:blipFill>
            <a:blip r:embed="rId10">
              <a:extLst>
                <a:ext uri="{96DAC541-7B7A-43D3-8B79-37D633B846F1}">
                  <asvg:svgBlip xmlns:asvg="http://schemas.microsoft.com/office/drawing/2016/SVG/main" r:embed="rId11"/>
                </a:ext>
              </a:extLst>
            </a:blip>
            <a:stretch>
              <a:fillRect l="-222" r="-223"/>
            </a:stretch>
          </a:blipFill>
        </p:spPr>
      </p:sp>
      <p:grpSp>
        <p:nvGrpSpPr>
          <p:cNvPr id="43" name="Group 43"/>
          <p:cNvGrpSpPr/>
          <p:nvPr/>
        </p:nvGrpSpPr>
        <p:grpSpPr>
          <a:xfrm>
            <a:off x="2687403" y="1401547"/>
            <a:ext cx="14720021" cy="9077954"/>
            <a:chOff x="0" y="0"/>
            <a:chExt cx="19626694" cy="12103938"/>
          </a:xfrm>
        </p:grpSpPr>
        <p:sp>
          <p:nvSpPr>
            <p:cNvPr id="44" name="Freeform 44"/>
            <p:cNvSpPr/>
            <p:nvPr/>
          </p:nvSpPr>
          <p:spPr>
            <a:xfrm>
              <a:off x="0" y="0"/>
              <a:ext cx="19626707" cy="12103989"/>
            </a:xfrm>
            <a:custGeom>
              <a:avLst/>
              <a:gdLst/>
              <a:ahLst/>
              <a:cxnLst/>
              <a:rect l="l" t="t" r="r" b="b"/>
              <a:pathLst>
                <a:path w="19626707" h="12103989">
                  <a:moveTo>
                    <a:pt x="0" y="0"/>
                  </a:moveTo>
                  <a:lnTo>
                    <a:pt x="19626707" y="0"/>
                  </a:lnTo>
                  <a:lnTo>
                    <a:pt x="19626707" y="12103989"/>
                  </a:lnTo>
                  <a:lnTo>
                    <a:pt x="0" y="12103989"/>
                  </a:lnTo>
                  <a:lnTo>
                    <a:pt x="0" y="0"/>
                  </a:lnTo>
                  <a:close/>
                </a:path>
              </a:pathLst>
            </a:custGeom>
            <a:blipFill>
              <a:blip r:embed="rId12"/>
              <a:stretch>
                <a:fillRect t="-1"/>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grpSp>
        <p:nvGrpSpPr>
          <p:cNvPr id="4" name="Group 4"/>
          <p:cNvGrpSpPr/>
          <p:nvPr/>
        </p:nvGrpSpPr>
        <p:grpSpPr>
          <a:xfrm>
            <a:off x="5825500" y="10206342"/>
            <a:ext cx="1824009" cy="2002488"/>
            <a:chOff x="0" y="0"/>
            <a:chExt cx="2432012" cy="2669984"/>
          </a:xfrm>
        </p:grpSpPr>
        <p:sp>
          <p:nvSpPr>
            <p:cNvPr id="5" name="Freeform 5"/>
            <p:cNvSpPr/>
            <p:nvPr/>
          </p:nvSpPr>
          <p:spPr>
            <a:xfrm>
              <a:off x="0" y="0"/>
              <a:ext cx="2432050" cy="2669921"/>
            </a:xfrm>
            <a:custGeom>
              <a:avLst/>
              <a:gdLst/>
              <a:ahLst/>
              <a:cxnLst/>
              <a:rect l="l" t="t" r="r" b="b"/>
              <a:pathLst>
                <a:path w="2432050" h="2669921">
                  <a:moveTo>
                    <a:pt x="0" y="0"/>
                  </a:moveTo>
                  <a:lnTo>
                    <a:pt x="2432050" y="0"/>
                  </a:lnTo>
                  <a:lnTo>
                    <a:pt x="2432050" y="2669921"/>
                  </a:lnTo>
                  <a:lnTo>
                    <a:pt x="0" y="2669921"/>
                  </a:lnTo>
                  <a:lnTo>
                    <a:pt x="0" y="0"/>
                  </a:lnTo>
                  <a:close/>
                </a:path>
              </a:pathLst>
            </a:custGeom>
            <a:blipFill>
              <a:blip r:embed="rId2"/>
              <a:stretch>
                <a:fillRect t="-61661" r="-4375" b="-2"/>
              </a:stretch>
            </a:blipFill>
          </p:spPr>
        </p:sp>
      </p:grpSp>
      <p:sp>
        <p:nvSpPr>
          <p:cNvPr id="6" name="TextBox 6"/>
          <p:cNvSpPr txBox="1"/>
          <p:nvPr/>
        </p:nvSpPr>
        <p:spPr>
          <a:xfrm>
            <a:off x="7807852" y="10747658"/>
            <a:ext cx="6045308" cy="850944"/>
          </a:xfrm>
          <a:prstGeom prst="rect">
            <a:avLst/>
          </a:prstGeom>
        </p:spPr>
        <p:txBody>
          <a:bodyPr lIns="0" tIns="0" rIns="0" bIns="0" rtlCol="0" anchor="t">
            <a:spAutoFit/>
          </a:bodyPr>
          <a:lstStyle/>
          <a:p>
            <a:pPr algn="ctr">
              <a:lnSpc>
                <a:spcPts val="2160"/>
              </a:lnSpc>
            </a:pPr>
            <a:r>
              <a:rPr lang="en-US" sz="1800" b="1">
                <a:solidFill>
                  <a:srgbClr val="2C9430"/>
                </a:solidFill>
                <a:latin typeface="Arimo Bold"/>
                <a:ea typeface="Arimo Bold"/>
                <a:cs typeface="Arimo Bold"/>
                <a:sym typeface="Arimo Bold"/>
              </a:rPr>
              <a:t>MĂNG NON – TÀI LIỆU TIỂU HỌC</a:t>
            </a:r>
          </a:p>
          <a:p>
            <a:pPr algn="ctr">
              <a:lnSpc>
                <a:spcPts val="2160"/>
              </a:lnSpc>
            </a:pPr>
            <a:r>
              <a:rPr lang="en-US" sz="1800" b="1">
                <a:solidFill>
                  <a:srgbClr val="000000"/>
                </a:solidFill>
                <a:latin typeface="Times New Roman Bold"/>
                <a:ea typeface="Times New Roman Bold"/>
                <a:cs typeface="Times New Roman Bold"/>
                <a:sym typeface="Times New Roman Bold"/>
              </a:rPr>
              <a:t>Mời truy cập: </a:t>
            </a:r>
            <a:r>
              <a:rPr lang="en-US" sz="1800" u="sng">
                <a:solidFill>
                  <a:srgbClr val="FF0066"/>
                </a:solidFill>
                <a:latin typeface="Times New Roman"/>
                <a:ea typeface="Times New Roman"/>
                <a:cs typeface="Times New Roman"/>
                <a:sym typeface="Times New Roman"/>
                <a:hlinkClick r:id="rId3" tooltip="https://www.facebook.com/groups/629898828017053"/>
              </a:rPr>
              <a:t>MĂNG NON- TÀI LIỆU TIỂU HỌC | Facebook</a:t>
            </a:r>
          </a:p>
          <a:p>
            <a:pPr algn="ctr">
              <a:lnSpc>
                <a:spcPts val="2160"/>
              </a:lnSpc>
            </a:pPr>
            <a:r>
              <a:rPr lang="en-US" sz="1800" b="1">
                <a:solidFill>
                  <a:srgbClr val="0D4370"/>
                </a:solidFill>
                <a:latin typeface="Arimo Bold"/>
                <a:ea typeface="Arimo Bold"/>
                <a:cs typeface="Arimo Bold"/>
                <a:sym typeface="Arimo Bold"/>
              </a:rPr>
              <a:t>SĐT ZALO : </a:t>
            </a:r>
            <a:r>
              <a:rPr lang="en-US" sz="1800" b="1" u="sng">
                <a:solidFill>
                  <a:srgbClr val="0D4370"/>
                </a:solidFill>
                <a:latin typeface="Arimo Bold"/>
                <a:ea typeface="Arimo Bold"/>
                <a:cs typeface="Arimo Bold"/>
                <a:sym typeface="Arimo Bold"/>
              </a:rPr>
              <a:t>0382348780</a:t>
            </a:r>
            <a:r>
              <a:rPr lang="en-US" sz="1800" b="1">
                <a:solidFill>
                  <a:srgbClr val="0D4370"/>
                </a:solidFill>
                <a:latin typeface="Arimo Bold"/>
                <a:ea typeface="Arimo Bold"/>
                <a:cs typeface="Arimo Bold"/>
                <a:sym typeface="Arimo Bold"/>
              </a:rPr>
              <a:t> - </a:t>
            </a:r>
            <a:r>
              <a:rPr lang="en-US" sz="1800" b="1" u="sng">
                <a:solidFill>
                  <a:srgbClr val="0D4370"/>
                </a:solidFill>
                <a:latin typeface="Arimo Bold"/>
                <a:ea typeface="Arimo Bold"/>
                <a:cs typeface="Arimo Bold"/>
                <a:sym typeface="Arimo Bold"/>
              </a:rPr>
              <a:t>0984848929</a:t>
            </a:r>
          </a:p>
        </p:txBody>
      </p:sp>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4"/>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4"/>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4"/>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4"/>
              <a:stretch>
                <a:fillRect l="-43" r="-41" b="1"/>
              </a:stretch>
            </a:blipFill>
          </p:spPr>
        </p:sp>
      </p:grpSp>
      <p:sp>
        <p:nvSpPr>
          <p:cNvPr id="22" name="Freeform 22"/>
          <p:cNvSpPr/>
          <p:nvPr/>
        </p:nvSpPr>
        <p:spPr>
          <a:xfrm>
            <a:off x="-381000" y="9418939"/>
            <a:ext cx="2186247" cy="787400"/>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sp>
        <p:nvSpPr>
          <p:cNvPr id="36" name="Freeform 36"/>
          <p:cNvSpPr/>
          <p:nvPr/>
        </p:nvSpPr>
        <p:spPr>
          <a:xfrm>
            <a:off x="1421854" y="812921"/>
            <a:ext cx="15444283" cy="11467386"/>
          </a:xfrm>
          <a:custGeom>
            <a:avLst/>
            <a:gdLst/>
            <a:ahLst/>
            <a:cxnLst/>
            <a:rect l="l" t="t" r="r" b="b"/>
            <a:pathLst>
              <a:path w="15444283" h="11467386">
                <a:moveTo>
                  <a:pt x="0" y="0"/>
                </a:moveTo>
                <a:lnTo>
                  <a:pt x="15444283" y="0"/>
                </a:lnTo>
                <a:lnTo>
                  <a:pt x="15444283" y="11467385"/>
                </a:lnTo>
                <a:lnTo>
                  <a:pt x="0" y="11467385"/>
                </a:lnTo>
                <a:lnTo>
                  <a:pt x="0" y="0"/>
                </a:lnTo>
                <a:close/>
              </a:path>
            </a:pathLst>
          </a:custGeom>
          <a:blipFill>
            <a:blip r:embed="rId7">
              <a:extLst>
                <a:ext uri="{96DAC541-7B7A-43D3-8B79-37D633B846F1}">
                  <asvg:svgBlip xmlns:asvg="http://schemas.microsoft.com/office/drawing/2016/SVG/main" r:embed="rId8"/>
                </a:ext>
              </a:extLst>
            </a:blip>
            <a:stretch>
              <a:fillRect l="-13" r="-13"/>
            </a:stretch>
          </a:blipFill>
        </p:spPr>
      </p:sp>
      <p:sp>
        <p:nvSpPr>
          <p:cNvPr id="37" name="Freeform 37"/>
          <p:cNvSpPr/>
          <p:nvPr/>
        </p:nvSpPr>
        <p:spPr>
          <a:xfrm rot="227760">
            <a:off x="1327737"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9">
              <a:extLst>
                <a:ext uri="{96DAC541-7B7A-43D3-8B79-37D633B846F1}">
                  <asvg:svgBlip xmlns:asvg="http://schemas.microsoft.com/office/drawing/2016/SVG/main" r:embed="rId10"/>
                </a:ext>
              </a:extLst>
            </a:blip>
            <a:stretch>
              <a:fillRect t="-483" b="-483"/>
            </a:stretch>
          </a:blipFill>
        </p:spPr>
      </p:sp>
      <p:grpSp>
        <p:nvGrpSpPr>
          <p:cNvPr id="38" name="Group 38"/>
          <p:cNvGrpSpPr/>
          <p:nvPr/>
        </p:nvGrpSpPr>
        <p:grpSpPr>
          <a:xfrm>
            <a:off x="15058892" y="-1162021"/>
            <a:ext cx="3315862" cy="3278610"/>
            <a:chOff x="0" y="0"/>
            <a:chExt cx="4421149" cy="4371480"/>
          </a:xfrm>
        </p:grpSpPr>
        <p:sp>
          <p:nvSpPr>
            <p:cNvPr id="39" name="Freeform 39"/>
            <p:cNvSpPr/>
            <p:nvPr/>
          </p:nvSpPr>
          <p:spPr>
            <a:xfrm>
              <a:off x="0" y="0"/>
              <a:ext cx="4421124" cy="4371467"/>
            </a:xfrm>
            <a:custGeom>
              <a:avLst/>
              <a:gdLst/>
              <a:ahLst/>
              <a:cxnLst/>
              <a:rect l="l" t="t" r="r" b="b"/>
              <a:pathLst>
                <a:path w="4421124" h="4371467">
                  <a:moveTo>
                    <a:pt x="0" y="0"/>
                  </a:moveTo>
                  <a:lnTo>
                    <a:pt x="4421124" y="0"/>
                  </a:lnTo>
                  <a:lnTo>
                    <a:pt x="4421124" y="4371467"/>
                  </a:lnTo>
                  <a:lnTo>
                    <a:pt x="0" y="4371467"/>
                  </a:lnTo>
                  <a:lnTo>
                    <a:pt x="0" y="0"/>
                  </a:lnTo>
                  <a:close/>
                </a:path>
              </a:pathLst>
            </a:custGeom>
            <a:blipFill>
              <a:blip r:embed="rId11"/>
              <a:stretch>
                <a:fillRect l="-22" r="-22"/>
              </a:stretch>
            </a:blipFill>
          </p:spPr>
        </p:sp>
      </p:grpSp>
      <p:grpSp>
        <p:nvGrpSpPr>
          <p:cNvPr id="40" name="Group 40"/>
          <p:cNvGrpSpPr/>
          <p:nvPr/>
        </p:nvGrpSpPr>
        <p:grpSpPr>
          <a:xfrm rot="-568920">
            <a:off x="15582519" y="6642249"/>
            <a:ext cx="3353562" cy="5146881"/>
            <a:chOff x="0" y="0"/>
            <a:chExt cx="4471416" cy="6862508"/>
          </a:xfrm>
        </p:grpSpPr>
        <p:sp>
          <p:nvSpPr>
            <p:cNvPr id="41" name="Freeform 41"/>
            <p:cNvSpPr/>
            <p:nvPr/>
          </p:nvSpPr>
          <p:spPr>
            <a:xfrm>
              <a:off x="0" y="0"/>
              <a:ext cx="4471416" cy="6862445"/>
            </a:xfrm>
            <a:custGeom>
              <a:avLst/>
              <a:gdLst/>
              <a:ahLst/>
              <a:cxnLst/>
              <a:rect l="l" t="t" r="r" b="b"/>
              <a:pathLst>
                <a:path w="4471416" h="6862445">
                  <a:moveTo>
                    <a:pt x="0" y="0"/>
                  </a:moveTo>
                  <a:lnTo>
                    <a:pt x="4471416" y="0"/>
                  </a:lnTo>
                  <a:lnTo>
                    <a:pt x="4471416" y="6862445"/>
                  </a:lnTo>
                  <a:lnTo>
                    <a:pt x="0" y="6862445"/>
                  </a:lnTo>
                  <a:lnTo>
                    <a:pt x="0" y="0"/>
                  </a:lnTo>
                  <a:close/>
                </a:path>
              </a:pathLst>
            </a:custGeom>
            <a:blipFill>
              <a:blip r:embed="rId12"/>
              <a:stretch>
                <a:fillRect l="-72" r="-72"/>
              </a:stretch>
            </a:blipFill>
          </p:spPr>
        </p:sp>
      </p:grpSp>
      <p:sp>
        <p:nvSpPr>
          <p:cNvPr id="44" name="TextBox 44"/>
          <p:cNvSpPr txBox="1"/>
          <p:nvPr/>
        </p:nvSpPr>
        <p:spPr>
          <a:xfrm>
            <a:off x="2463041" y="2637311"/>
            <a:ext cx="6054433" cy="6235065"/>
          </a:xfrm>
          <a:prstGeom prst="rect">
            <a:avLst/>
          </a:prstGeom>
        </p:spPr>
        <p:txBody>
          <a:bodyPr lIns="0" tIns="0" rIns="0" bIns="0" rtlCol="0" anchor="t">
            <a:spAutoFit/>
          </a:bodyPr>
          <a:lstStyle/>
          <a:p>
            <a:pPr algn="ctr">
              <a:lnSpc>
                <a:spcPts val="7920"/>
              </a:lnSpc>
            </a:pPr>
            <a:r>
              <a:rPr lang="en-US" sz="4400">
                <a:solidFill>
                  <a:srgbClr val="866954"/>
                </a:solidFill>
                <a:latin typeface="Cambria"/>
                <a:ea typeface="Cambria"/>
                <a:cs typeface="Cambria"/>
                <a:sym typeface="Cambria"/>
              </a:rPr>
              <a:t>Em hãy mô tả một danh lam thắng cảnh hoặc một công trình kiến trúc tiêu biểu của Cố đô Huế và cho biết tại sao em chọn công trình này.</a:t>
            </a:r>
          </a:p>
        </p:txBody>
      </p:sp>
      <p:grpSp>
        <p:nvGrpSpPr>
          <p:cNvPr id="45" name="Group 45"/>
          <p:cNvGrpSpPr/>
          <p:nvPr/>
        </p:nvGrpSpPr>
        <p:grpSpPr>
          <a:xfrm>
            <a:off x="9657826" y="3587915"/>
            <a:ext cx="6417983" cy="4813487"/>
            <a:chOff x="0" y="0"/>
            <a:chExt cx="8557311" cy="6417983"/>
          </a:xfrm>
        </p:grpSpPr>
        <p:sp>
          <p:nvSpPr>
            <p:cNvPr id="46" name="Freeform 46" descr="30+ Hình ảnh cố đô Huế lãng mạn trữ tình và thơ mộng"/>
            <p:cNvSpPr/>
            <p:nvPr/>
          </p:nvSpPr>
          <p:spPr>
            <a:xfrm>
              <a:off x="0" y="0"/>
              <a:ext cx="8557260" cy="6417945"/>
            </a:xfrm>
            <a:custGeom>
              <a:avLst/>
              <a:gdLst/>
              <a:ahLst/>
              <a:cxnLst/>
              <a:rect l="l" t="t" r="r" b="b"/>
              <a:pathLst>
                <a:path w="8557260" h="6417945">
                  <a:moveTo>
                    <a:pt x="0" y="0"/>
                  </a:moveTo>
                  <a:lnTo>
                    <a:pt x="8557260" y="0"/>
                  </a:lnTo>
                  <a:lnTo>
                    <a:pt x="8557260" y="6417945"/>
                  </a:lnTo>
                  <a:lnTo>
                    <a:pt x="0" y="6417945"/>
                  </a:lnTo>
                  <a:lnTo>
                    <a:pt x="0" y="0"/>
                  </a:lnTo>
                  <a:close/>
                </a:path>
              </a:pathLst>
            </a:custGeom>
            <a:blipFill>
              <a:blip r:embed="rId13"/>
              <a:stretch>
                <a:fillRect/>
              </a:stretch>
            </a:blipFill>
          </p:spPr>
        </p:sp>
      </p:grpSp>
      <p:sp>
        <p:nvSpPr>
          <p:cNvPr id="47" name="Freeform 47"/>
          <p:cNvSpPr/>
          <p:nvPr/>
        </p:nvSpPr>
        <p:spPr>
          <a:xfrm>
            <a:off x="9454391" y="5224929"/>
            <a:ext cx="6648974" cy="2977124"/>
          </a:xfrm>
          <a:custGeom>
            <a:avLst/>
            <a:gdLst/>
            <a:ahLst/>
            <a:cxnLst/>
            <a:rect l="l" t="t" r="r" b="b"/>
            <a:pathLst>
              <a:path w="6648974" h="2977124">
                <a:moveTo>
                  <a:pt x="0" y="0"/>
                </a:moveTo>
                <a:lnTo>
                  <a:pt x="6648974" y="0"/>
                </a:lnTo>
                <a:lnTo>
                  <a:pt x="6648974" y="2977125"/>
                </a:lnTo>
                <a:lnTo>
                  <a:pt x="0" y="2977125"/>
                </a:lnTo>
                <a:lnTo>
                  <a:pt x="0" y="0"/>
                </a:lnTo>
                <a:close/>
              </a:path>
            </a:pathLst>
          </a:custGeom>
          <a:blipFill>
            <a:blip r:embed="rId14">
              <a:extLst>
                <a:ext uri="{96DAC541-7B7A-43D3-8B79-37D633B846F1}">
                  <asvg:svgBlip xmlns:asvg="http://schemas.microsoft.com/office/drawing/2016/SVG/main" r:embed="rId15"/>
                </a:ext>
              </a:extLst>
            </a:blip>
            <a:stretch>
              <a:fillRect t="-322" b="-322"/>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sp>
        <p:nvSpPr>
          <p:cNvPr id="35" name="Freeform 35"/>
          <p:cNvSpPr/>
          <p:nvPr/>
        </p:nvSpPr>
        <p:spPr>
          <a:xfrm>
            <a:off x="462963" y="-852630"/>
            <a:ext cx="2978648" cy="2978648"/>
          </a:xfrm>
          <a:custGeom>
            <a:avLst/>
            <a:gdLst/>
            <a:ahLst/>
            <a:cxnLst/>
            <a:rect l="l" t="t" r="r" b="b"/>
            <a:pathLst>
              <a:path w="2978648" h="2978648">
                <a:moveTo>
                  <a:pt x="0" y="0"/>
                </a:moveTo>
                <a:lnTo>
                  <a:pt x="2978648" y="0"/>
                </a:lnTo>
                <a:lnTo>
                  <a:pt x="2978648" y="2978648"/>
                </a:lnTo>
                <a:lnTo>
                  <a:pt x="0" y="2978648"/>
                </a:lnTo>
                <a:lnTo>
                  <a:pt x="0" y="0"/>
                </a:lnTo>
                <a:close/>
              </a:path>
            </a:pathLst>
          </a:custGeom>
          <a:blipFill>
            <a:blip r:embed="rId4">
              <a:extLst>
                <a:ext uri="{96DAC541-7B7A-43D3-8B79-37D633B846F1}">
                  <asvg:svgBlip xmlns:asvg="http://schemas.microsoft.com/office/drawing/2016/SVG/main" r:embed="rId5"/>
                </a:ext>
              </a:extLst>
            </a:blip>
            <a:stretch>
              <a:fillRect l="-479" r="-479"/>
            </a:stretch>
          </a:blipFill>
        </p:spPr>
      </p:sp>
      <p:sp>
        <p:nvSpPr>
          <p:cNvPr id="36" name="Freeform 36"/>
          <p:cNvSpPr/>
          <p:nvPr/>
        </p:nvSpPr>
        <p:spPr>
          <a:xfrm>
            <a:off x="14280652" y="8153562"/>
            <a:ext cx="2978648" cy="2978648"/>
          </a:xfrm>
          <a:custGeom>
            <a:avLst/>
            <a:gdLst/>
            <a:ahLst/>
            <a:cxnLst/>
            <a:rect l="l" t="t" r="r" b="b"/>
            <a:pathLst>
              <a:path w="2978648" h="2978648">
                <a:moveTo>
                  <a:pt x="0" y="0"/>
                </a:moveTo>
                <a:lnTo>
                  <a:pt x="2978648" y="0"/>
                </a:lnTo>
                <a:lnTo>
                  <a:pt x="2978648" y="2978648"/>
                </a:lnTo>
                <a:lnTo>
                  <a:pt x="0" y="2978648"/>
                </a:lnTo>
                <a:lnTo>
                  <a:pt x="0" y="0"/>
                </a:lnTo>
                <a:close/>
              </a:path>
            </a:pathLst>
          </a:custGeom>
          <a:blipFill>
            <a:blip r:embed="rId4">
              <a:extLst>
                <a:ext uri="{96DAC541-7B7A-43D3-8B79-37D633B846F1}">
                  <asvg:svgBlip xmlns:asvg="http://schemas.microsoft.com/office/drawing/2016/SVG/main" r:embed="rId5"/>
                </a:ext>
              </a:extLst>
            </a:blip>
            <a:stretch>
              <a:fillRect l="-479" r="-479"/>
            </a:stretch>
          </a:blipFill>
        </p:spPr>
      </p:sp>
      <p:sp>
        <p:nvSpPr>
          <p:cNvPr id="37" name="Freeform 37"/>
          <p:cNvSpPr/>
          <p:nvPr/>
        </p:nvSpPr>
        <p:spPr>
          <a:xfrm>
            <a:off x="0" y="7586224"/>
            <a:ext cx="2231431" cy="2231431"/>
          </a:xfrm>
          <a:custGeom>
            <a:avLst/>
            <a:gdLst/>
            <a:ahLst/>
            <a:cxnLst/>
            <a:rect l="l" t="t" r="r" b="b"/>
            <a:pathLst>
              <a:path w="2231431" h="2231431">
                <a:moveTo>
                  <a:pt x="0" y="0"/>
                </a:moveTo>
                <a:lnTo>
                  <a:pt x="2231431" y="0"/>
                </a:lnTo>
                <a:lnTo>
                  <a:pt x="2231431" y="2231432"/>
                </a:lnTo>
                <a:lnTo>
                  <a:pt x="0" y="2231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p:cNvSpPr/>
          <p:nvPr/>
        </p:nvSpPr>
        <p:spPr>
          <a:xfrm>
            <a:off x="16056569" y="1010307"/>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9" name="Freeform 39"/>
          <p:cNvSpPr/>
          <p:nvPr/>
        </p:nvSpPr>
        <p:spPr>
          <a:xfrm>
            <a:off x="3688918" y="8173136"/>
            <a:ext cx="1870710" cy="1131780"/>
          </a:xfrm>
          <a:custGeom>
            <a:avLst/>
            <a:gdLst/>
            <a:ahLst/>
            <a:cxnLst/>
            <a:rect l="l" t="t" r="r" b="b"/>
            <a:pathLst>
              <a:path w="1870710" h="1131780">
                <a:moveTo>
                  <a:pt x="0" y="0"/>
                </a:moveTo>
                <a:lnTo>
                  <a:pt x="1870710" y="0"/>
                </a:lnTo>
                <a:lnTo>
                  <a:pt x="1870710" y="1131779"/>
                </a:lnTo>
                <a:lnTo>
                  <a:pt x="0" y="1131779"/>
                </a:lnTo>
                <a:lnTo>
                  <a:pt x="0" y="0"/>
                </a:lnTo>
                <a:close/>
              </a:path>
            </a:pathLst>
          </a:custGeom>
          <a:blipFill>
            <a:blip r:embed="rId8">
              <a:extLst>
                <a:ext uri="{96DAC541-7B7A-43D3-8B79-37D633B846F1}">
                  <asvg:svgBlip xmlns:asvg="http://schemas.microsoft.com/office/drawing/2016/SVG/main" r:embed="rId9"/>
                </a:ext>
              </a:extLst>
            </a:blip>
            <a:stretch>
              <a:fillRect l="-77" r="-77"/>
            </a:stretch>
          </a:blipFill>
        </p:spPr>
      </p:sp>
      <p:sp>
        <p:nvSpPr>
          <p:cNvPr id="40" name="Freeform 40"/>
          <p:cNvSpPr/>
          <p:nvPr/>
        </p:nvSpPr>
        <p:spPr>
          <a:xfrm>
            <a:off x="8110918" y="-514140"/>
            <a:ext cx="1607125" cy="1542840"/>
          </a:xfrm>
          <a:custGeom>
            <a:avLst/>
            <a:gdLst/>
            <a:ahLst/>
            <a:cxnLst/>
            <a:rect l="l" t="t" r="r" b="b"/>
            <a:pathLst>
              <a:path w="1607125" h="1542840">
                <a:moveTo>
                  <a:pt x="0" y="0"/>
                </a:moveTo>
                <a:lnTo>
                  <a:pt x="1607125" y="0"/>
                </a:lnTo>
                <a:lnTo>
                  <a:pt x="1607125" y="1542840"/>
                </a:lnTo>
                <a:lnTo>
                  <a:pt x="0" y="1542840"/>
                </a:lnTo>
                <a:lnTo>
                  <a:pt x="0" y="0"/>
                </a:lnTo>
                <a:close/>
              </a:path>
            </a:pathLst>
          </a:custGeom>
          <a:blipFill>
            <a:blip r:embed="rId10">
              <a:extLst>
                <a:ext uri="{96DAC541-7B7A-43D3-8B79-37D633B846F1}">
                  <asvg:svgBlip xmlns:asvg="http://schemas.microsoft.com/office/drawing/2016/SVG/main" r:embed="rId11"/>
                </a:ext>
              </a:extLst>
            </a:blip>
            <a:stretch>
              <a:fillRect l="-370" r="-370"/>
            </a:stretch>
          </a:blipFill>
        </p:spPr>
      </p:sp>
      <p:sp>
        <p:nvSpPr>
          <p:cNvPr id="41" name="Freeform 41"/>
          <p:cNvSpPr/>
          <p:nvPr/>
        </p:nvSpPr>
        <p:spPr>
          <a:xfrm>
            <a:off x="7696200" y="8484327"/>
            <a:ext cx="1607125" cy="1542840"/>
          </a:xfrm>
          <a:custGeom>
            <a:avLst/>
            <a:gdLst/>
            <a:ahLst/>
            <a:cxnLst/>
            <a:rect l="l" t="t" r="r" b="b"/>
            <a:pathLst>
              <a:path w="1607125" h="1542840">
                <a:moveTo>
                  <a:pt x="0" y="0"/>
                </a:moveTo>
                <a:lnTo>
                  <a:pt x="1607125" y="0"/>
                </a:lnTo>
                <a:lnTo>
                  <a:pt x="1607125" y="1542841"/>
                </a:lnTo>
                <a:lnTo>
                  <a:pt x="0" y="1542841"/>
                </a:lnTo>
                <a:lnTo>
                  <a:pt x="0" y="0"/>
                </a:lnTo>
                <a:close/>
              </a:path>
            </a:pathLst>
          </a:custGeom>
          <a:blipFill>
            <a:blip r:embed="rId10">
              <a:extLst>
                <a:ext uri="{96DAC541-7B7A-43D3-8B79-37D633B846F1}">
                  <asvg:svgBlip xmlns:asvg="http://schemas.microsoft.com/office/drawing/2016/SVG/main" r:embed="rId11"/>
                </a:ext>
              </a:extLst>
            </a:blip>
            <a:stretch>
              <a:fillRect l="-370" r="-370"/>
            </a:stretch>
          </a:blipFill>
        </p:spPr>
      </p:sp>
      <p:sp>
        <p:nvSpPr>
          <p:cNvPr id="42" name="Freeform 42"/>
          <p:cNvSpPr/>
          <p:nvPr/>
        </p:nvSpPr>
        <p:spPr>
          <a:xfrm>
            <a:off x="1775460" y="4095302"/>
            <a:ext cx="911933" cy="1048198"/>
          </a:xfrm>
          <a:custGeom>
            <a:avLst/>
            <a:gdLst/>
            <a:ahLst/>
            <a:cxnLst/>
            <a:rect l="l" t="t" r="r" b="b"/>
            <a:pathLst>
              <a:path w="911933" h="1048198">
                <a:moveTo>
                  <a:pt x="0" y="0"/>
                </a:moveTo>
                <a:lnTo>
                  <a:pt x="911933" y="0"/>
                </a:lnTo>
                <a:lnTo>
                  <a:pt x="911933" y="1048198"/>
                </a:lnTo>
                <a:lnTo>
                  <a:pt x="0" y="1048198"/>
                </a:lnTo>
                <a:lnTo>
                  <a:pt x="0" y="0"/>
                </a:lnTo>
                <a:close/>
              </a:path>
            </a:pathLst>
          </a:custGeom>
          <a:blipFill>
            <a:blip r:embed="rId12">
              <a:extLst>
                <a:ext uri="{96DAC541-7B7A-43D3-8B79-37D633B846F1}">
                  <asvg:svgBlip xmlns:asvg="http://schemas.microsoft.com/office/drawing/2016/SVG/main" r:embed="rId13"/>
                </a:ext>
              </a:extLst>
            </a:blip>
            <a:stretch>
              <a:fillRect l="-222" r="-223"/>
            </a:stretch>
          </a:blipFill>
        </p:spPr>
      </p:sp>
      <p:sp>
        <p:nvSpPr>
          <p:cNvPr id="43" name="Freeform 43"/>
          <p:cNvSpPr/>
          <p:nvPr/>
        </p:nvSpPr>
        <p:spPr>
          <a:xfrm>
            <a:off x="16056569" y="5173551"/>
            <a:ext cx="911933" cy="1048198"/>
          </a:xfrm>
          <a:custGeom>
            <a:avLst/>
            <a:gdLst/>
            <a:ahLst/>
            <a:cxnLst/>
            <a:rect l="l" t="t" r="r" b="b"/>
            <a:pathLst>
              <a:path w="911933" h="1048198">
                <a:moveTo>
                  <a:pt x="0" y="0"/>
                </a:moveTo>
                <a:lnTo>
                  <a:pt x="911933" y="0"/>
                </a:lnTo>
                <a:lnTo>
                  <a:pt x="911933" y="1048198"/>
                </a:lnTo>
                <a:lnTo>
                  <a:pt x="0" y="1048198"/>
                </a:lnTo>
                <a:lnTo>
                  <a:pt x="0" y="0"/>
                </a:lnTo>
                <a:close/>
              </a:path>
            </a:pathLst>
          </a:custGeom>
          <a:blipFill>
            <a:blip r:embed="rId12">
              <a:extLst>
                <a:ext uri="{96DAC541-7B7A-43D3-8B79-37D633B846F1}">
                  <asvg:svgBlip xmlns:asvg="http://schemas.microsoft.com/office/drawing/2016/SVG/main" r:embed="rId13"/>
                </a:ext>
              </a:extLst>
            </a:blip>
            <a:stretch>
              <a:fillRect l="-222" r="-223"/>
            </a:stretch>
          </a:blipFill>
        </p:spPr>
      </p:sp>
      <p:grpSp>
        <p:nvGrpSpPr>
          <p:cNvPr id="44" name="Group 44"/>
          <p:cNvGrpSpPr/>
          <p:nvPr/>
        </p:nvGrpSpPr>
        <p:grpSpPr>
          <a:xfrm>
            <a:off x="2511514" y="847554"/>
            <a:ext cx="13583622" cy="9654473"/>
            <a:chOff x="0" y="0"/>
            <a:chExt cx="18111495" cy="12872631"/>
          </a:xfrm>
        </p:grpSpPr>
        <p:sp>
          <p:nvSpPr>
            <p:cNvPr id="45" name="Freeform 45"/>
            <p:cNvSpPr/>
            <p:nvPr/>
          </p:nvSpPr>
          <p:spPr>
            <a:xfrm>
              <a:off x="0" y="0"/>
              <a:ext cx="18111470" cy="12872593"/>
            </a:xfrm>
            <a:custGeom>
              <a:avLst/>
              <a:gdLst/>
              <a:ahLst/>
              <a:cxnLst/>
              <a:rect l="l" t="t" r="r" b="b"/>
              <a:pathLst>
                <a:path w="18111470" h="12872593">
                  <a:moveTo>
                    <a:pt x="0" y="0"/>
                  </a:moveTo>
                  <a:lnTo>
                    <a:pt x="18111470" y="0"/>
                  </a:lnTo>
                  <a:lnTo>
                    <a:pt x="18111470" y="12872593"/>
                  </a:lnTo>
                  <a:lnTo>
                    <a:pt x="0" y="12872593"/>
                  </a:lnTo>
                  <a:lnTo>
                    <a:pt x="0" y="0"/>
                  </a:lnTo>
                  <a:close/>
                </a:path>
              </a:pathLst>
            </a:custGeom>
            <a:blipFill>
              <a:blip r:embed="rId14"/>
              <a:stretch>
                <a:fillRect/>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grpSp>
        <p:nvGrpSpPr>
          <p:cNvPr id="2" name="Group 2"/>
          <p:cNvGrpSpPr/>
          <p:nvPr/>
        </p:nvGrpSpPr>
        <p:grpSpPr>
          <a:xfrm>
            <a:off x="-2052209" y="-221075"/>
            <a:ext cx="2186245" cy="2317404"/>
            <a:chOff x="0" y="0"/>
            <a:chExt cx="2914993" cy="3089872"/>
          </a:xfrm>
        </p:grpSpPr>
        <p:sp>
          <p:nvSpPr>
            <p:cNvPr id="3" name="Freeform 3"/>
            <p:cNvSpPr/>
            <p:nvPr/>
          </p:nvSpPr>
          <p:spPr>
            <a:xfrm>
              <a:off x="0" y="0"/>
              <a:ext cx="2915031" cy="3089910"/>
            </a:xfrm>
            <a:custGeom>
              <a:avLst/>
              <a:gdLst/>
              <a:ahLst/>
              <a:cxnLst/>
              <a:rect l="l" t="t" r="r" b="b"/>
              <a:pathLst>
                <a:path w="2915031" h="3089910">
                  <a:moveTo>
                    <a:pt x="0" y="0"/>
                  </a:moveTo>
                  <a:lnTo>
                    <a:pt x="2915031" y="0"/>
                  </a:lnTo>
                  <a:lnTo>
                    <a:pt x="2915031" y="3089910"/>
                  </a:lnTo>
                  <a:lnTo>
                    <a:pt x="0" y="3089910"/>
                  </a:lnTo>
                  <a:lnTo>
                    <a:pt x="0" y="0"/>
                  </a:lnTo>
                  <a:close/>
                </a:path>
              </a:pathLst>
            </a:custGeom>
            <a:blipFill>
              <a:blip r:embed="rId2"/>
              <a:stretch>
                <a:fillRect t="-60427" r="-85" b="1"/>
              </a:stretch>
            </a:blipFill>
          </p:spPr>
        </p:sp>
      </p:grpSp>
      <p:grpSp>
        <p:nvGrpSpPr>
          <p:cNvPr id="4" name="Group 4"/>
          <p:cNvGrpSpPr/>
          <p:nvPr/>
        </p:nvGrpSpPr>
        <p:grpSpPr>
          <a:xfrm>
            <a:off x="5825500" y="10206342"/>
            <a:ext cx="1824009" cy="2002488"/>
            <a:chOff x="0" y="0"/>
            <a:chExt cx="2432012" cy="2669984"/>
          </a:xfrm>
        </p:grpSpPr>
        <p:sp>
          <p:nvSpPr>
            <p:cNvPr id="5" name="Freeform 5"/>
            <p:cNvSpPr/>
            <p:nvPr/>
          </p:nvSpPr>
          <p:spPr>
            <a:xfrm>
              <a:off x="0" y="0"/>
              <a:ext cx="2432050" cy="2669921"/>
            </a:xfrm>
            <a:custGeom>
              <a:avLst/>
              <a:gdLst/>
              <a:ahLst/>
              <a:cxnLst/>
              <a:rect l="l" t="t" r="r" b="b"/>
              <a:pathLst>
                <a:path w="2432050" h="2669921">
                  <a:moveTo>
                    <a:pt x="0" y="0"/>
                  </a:moveTo>
                  <a:lnTo>
                    <a:pt x="2432050" y="0"/>
                  </a:lnTo>
                  <a:lnTo>
                    <a:pt x="2432050" y="2669921"/>
                  </a:lnTo>
                  <a:lnTo>
                    <a:pt x="0" y="2669921"/>
                  </a:lnTo>
                  <a:lnTo>
                    <a:pt x="0" y="0"/>
                  </a:lnTo>
                  <a:close/>
                </a:path>
              </a:pathLst>
            </a:custGeom>
            <a:blipFill>
              <a:blip r:embed="rId3"/>
              <a:stretch>
                <a:fillRect t="-61661" r="-4375" b="-2"/>
              </a:stretch>
            </a:blipFill>
          </p:spPr>
        </p:sp>
      </p:grpSp>
      <p:sp>
        <p:nvSpPr>
          <p:cNvPr id="6" name="TextBox 6"/>
          <p:cNvSpPr txBox="1"/>
          <p:nvPr/>
        </p:nvSpPr>
        <p:spPr>
          <a:xfrm>
            <a:off x="7807852" y="10747658"/>
            <a:ext cx="6045308" cy="850944"/>
          </a:xfrm>
          <a:prstGeom prst="rect">
            <a:avLst/>
          </a:prstGeom>
        </p:spPr>
        <p:txBody>
          <a:bodyPr lIns="0" tIns="0" rIns="0" bIns="0" rtlCol="0" anchor="t">
            <a:spAutoFit/>
          </a:bodyPr>
          <a:lstStyle/>
          <a:p>
            <a:pPr algn="ctr">
              <a:lnSpc>
                <a:spcPts val="2160"/>
              </a:lnSpc>
            </a:pPr>
            <a:r>
              <a:rPr lang="en-US" sz="1800" b="1">
                <a:solidFill>
                  <a:srgbClr val="2C9430"/>
                </a:solidFill>
                <a:latin typeface="Arimo Bold"/>
                <a:ea typeface="Arimo Bold"/>
                <a:cs typeface="Arimo Bold"/>
                <a:sym typeface="Arimo Bold"/>
              </a:rPr>
              <a:t>MĂNG NON – TÀI LIỆU TIỂU HỌC</a:t>
            </a:r>
          </a:p>
          <a:p>
            <a:pPr algn="ctr">
              <a:lnSpc>
                <a:spcPts val="2160"/>
              </a:lnSpc>
            </a:pPr>
            <a:r>
              <a:rPr lang="en-US" sz="1800" b="1">
                <a:solidFill>
                  <a:srgbClr val="000000"/>
                </a:solidFill>
                <a:latin typeface="Times New Roman Bold"/>
                <a:ea typeface="Times New Roman Bold"/>
                <a:cs typeface="Times New Roman Bold"/>
                <a:sym typeface="Times New Roman Bold"/>
              </a:rPr>
              <a:t>Mời truy cập: </a:t>
            </a:r>
            <a:r>
              <a:rPr lang="en-US" sz="1800" u="sng">
                <a:solidFill>
                  <a:srgbClr val="FF0066"/>
                </a:solidFill>
                <a:latin typeface="Times New Roman"/>
                <a:ea typeface="Times New Roman"/>
                <a:cs typeface="Times New Roman"/>
                <a:sym typeface="Times New Roman"/>
                <a:hlinkClick r:id="rId4" tooltip="https://www.facebook.com/groups/629898828017053"/>
              </a:rPr>
              <a:t>MĂNG NON- TÀI LIỆU TIỂU HỌC | Facebook</a:t>
            </a:r>
          </a:p>
          <a:p>
            <a:pPr algn="ctr">
              <a:lnSpc>
                <a:spcPts val="2160"/>
              </a:lnSpc>
            </a:pPr>
            <a:r>
              <a:rPr lang="en-US" sz="1800" b="1">
                <a:solidFill>
                  <a:srgbClr val="0D4370"/>
                </a:solidFill>
                <a:latin typeface="Arimo Bold"/>
                <a:ea typeface="Arimo Bold"/>
                <a:cs typeface="Arimo Bold"/>
                <a:sym typeface="Arimo Bold"/>
              </a:rPr>
              <a:t>SĐT ZALO : </a:t>
            </a:r>
            <a:r>
              <a:rPr lang="en-US" sz="1800" b="1" u="sng">
                <a:solidFill>
                  <a:srgbClr val="0D4370"/>
                </a:solidFill>
                <a:latin typeface="Arimo Bold"/>
                <a:ea typeface="Arimo Bold"/>
                <a:cs typeface="Arimo Bold"/>
                <a:sym typeface="Arimo Bold"/>
              </a:rPr>
              <a:t>0382348780</a:t>
            </a:r>
            <a:r>
              <a:rPr lang="en-US" sz="1800" b="1">
                <a:solidFill>
                  <a:srgbClr val="0D4370"/>
                </a:solidFill>
                <a:latin typeface="Arimo Bold"/>
                <a:ea typeface="Arimo Bold"/>
                <a:cs typeface="Arimo Bold"/>
                <a:sym typeface="Arimo Bold"/>
              </a:rPr>
              <a:t> - </a:t>
            </a:r>
            <a:r>
              <a:rPr lang="en-US" sz="1800" b="1" u="sng">
                <a:solidFill>
                  <a:srgbClr val="0D4370"/>
                </a:solidFill>
                <a:latin typeface="Arimo Bold"/>
                <a:ea typeface="Arimo Bold"/>
                <a:cs typeface="Arimo Bold"/>
                <a:sym typeface="Arimo Bold"/>
              </a:rPr>
              <a:t>0984848929</a:t>
            </a:r>
          </a:p>
        </p:txBody>
      </p:sp>
      <p:grpSp>
        <p:nvGrpSpPr>
          <p:cNvPr id="7" name="Group 7"/>
          <p:cNvGrpSpPr/>
          <p:nvPr/>
        </p:nvGrpSpPr>
        <p:grpSpPr>
          <a:xfrm>
            <a:off x="10298592" y="-221075"/>
            <a:ext cx="2186245" cy="787403"/>
            <a:chOff x="0" y="0"/>
            <a:chExt cx="2914993" cy="1049871"/>
          </a:xfrm>
        </p:grpSpPr>
        <p:sp>
          <p:nvSpPr>
            <p:cNvPr id="8" name="Freeform 8"/>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sp>
          <p:nvSpPr>
            <p:cNvPr id="9" name="TextBox 9"/>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FFFFFF"/>
                  </a:solidFill>
                  <a:latin typeface="Arimo"/>
                  <a:ea typeface="Arimo"/>
                  <a:cs typeface="Arimo"/>
                  <a:sym typeface="Arimo"/>
                </a:rPr>
                <a:t>Măng Non</a:t>
              </a:r>
            </a:p>
          </p:txBody>
        </p:sp>
      </p:grpSp>
      <p:grpSp>
        <p:nvGrpSpPr>
          <p:cNvPr id="10" name="Group 10"/>
          <p:cNvGrpSpPr/>
          <p:nvPr/>
        </p:nvGrpSpPr>
        <p:grpSpPr>
          <a:xfrm>
            <a:off x="5644382" y="12052297"/>
            <a:ext cx="2186245" cy="787403"/>
            <a:chOff x="0" y="0"/>
            <a:chExt cx="2914993" cy="1049871"/>
          </a:xfrm>
        </p:grpSpPr>
        <p:sp>
          <p:nvSpPr>
            <p:cNvPr id="11" name="Freeform 11"/>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sp>
          <p:nvSpPr>
            <p:cNvPr id="12" name="TextBox 12"/>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2C9430"/>
                  </a:solidFill>
                  <a:latin typeface="Arimo"/>
                  <a:ea typeface="Arimo"/>
                  <a:cs typeface="Arimo"/>
                  <a:sym typeface="Arimo"/>
                </a:rPr>
                <a:t>Măng Non</a:t>
              </a:r>
            </a:p>
          </p:txBody>
        </p:sp>
      </p:grpSp>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grpSp>
        <p:nvGrpSpPr>
          <p:cNvPr id="24" name="Group 24"/>
          <p:cNvGrpSpPr/>
          <p:nvPr/>
        </p:nvGrpSpPr>
        <p:grpSpPr>
          <a:xfrm>
            <a:off x="-2052209" y="1690688"/>
            <a:ext cx="2186245" cy="787403"/>
            <a:chOff x="0" y="0"/>
            <a:chExt cx="2914993" cy="1049871"/>
          </a:xfrm>
        </p:grpSpPr>
        <p:sp>
          <p:nvSpPr>
            <p:cNvPr id="25" name="Freeform 25"/>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5">
                <a:alphaModFix amt="0"/>
              </a:blip>
              <a:stretch>
                <a:fillRect t="-4100" b="-4101"/>
              </a:stretch>
            </a:blipFill>
          </p:spPr>
        </p:sp>
        <p:sp>
          <p:nvSpPr>
            <p:cNvPr id="26" name="TextBox 26"/>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50AE47"/>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sp>
        <p:nvSpPr>
          <p:cNvPr id="35" name="Freeform 35"/>
          <p:cNvSpPr/>
          <p:nvPr/>
        </p:nvSpPr>
        <p:spPr>
          <a:xfrm>
            <a:off x="-1037082" y="-337899"/>
            <a:ext cx="21481609" cy="12083405"/>
          </a:xfrm>
          <a:custGeom>
            <a:avLst/>
            <a:gdLst/>
            <a:ahLst/>
            <a:cxnLst/>
            <a:rect l="l" t="t" r="r" b="b"/>
            <a:pathLst>
              <a:path w="21481609" h="12083405">
                <a:moveTo>
                  <a:pt x="0" y="0"/>
                </a:moveTo>
                <a:lnTo>
                  <a:pt x="21481609" y="0"/>
                </a:lnTo>
                <a:lnTo>
                  <a:pt x="21481609" y="12083405"/>
                </a:lnTo>
                <a:lnTo>
                  <a:pt x="0" y="12083405"/>
                </a:lnTo>
                <a:lnTo>
                  <a:pt x="0" y="0"/>
                </a:lnTo>
                <a:close/>
              </a:path>
            </a:pathLst>
          </a:custGeom>
          <a:blipFill>
            <a:blip r:embed="rId7">
              <a:alphaModFix amt="32999"/>
              <a:extLst>
                <a:ext uri="{96DAC541-7B7A-43D3-8B79-37D633B846F1}">
                  <asvg:svgBlip xmlns:asvg="http://schemas.microsoft.com/office/drawing/2016/SVG/main" r:embed="rId8"/>
                </a:ext>
              </a:extLst>
            </a:blip>
            <a:stretch>
              <a:fillRect/>
            </a:stretch>
          </a:blipFill>
        </p:spPr>
      </p:sp>
      <p:grpSp>
        <p:nvGrpSpPr>
          <p:cNvPr id="36" name="Group 36"/>
          <p:cNvGrpSpPr/>
          <p:nvPr/>
        </p:nvGrpSpPr>
        <p:grpSpPr>
          <a:xfrm>
            <a:off x="1058151" y="514350"/>
            <a:ext cx="16171707" cy="9258300"/>
            <a:chOff x="0" y="0"/>
            <a:chExt cx="21562276" cy="12344400"/>
          </a:xfrm>
        </p:grpSpPr>
        <p:sp>
          <p:nvSpPr>
            <p:cNvPr id="37" name="Freeform 37"/>
            <p:cNvSpPr/>
            <p:nvPr/>
          </p:nvSpPr>
          <p:spPr>
            <a:xfrm>
              <a:off x="0" y="0"/>
              <a:ext cx="21562313" cy="12344400"/>
            </a:xfrm>
            <a:custGeom>
              <a:avLst/>
              <a:gdLst/>
              <a:ahLst/>
              <a:cxnLst/>
              <a:rect l="l" t="t" r="r" b="b"/>
              <a:pathLst>
                <a:path w="21562313" h="12344400">
                  <a:moveTo>
                    <a:pt x="0" y="0"/>
                  </a:moveTo>
                  <a:lnTo>
                    <a:pt x="21562313" y="0"/>
                  </a:lnTo>
                  <a:lnTo>
                    <a:pt x="21562313" y="12344400"/>
                  </a:lnTo>
                  <a:lnTo>
                    <a:pt x="0" y="12344400"/>
                  </a:lnTo>
                  <a:lnTo>
                    <a:pt x="0" y="0"/>
                  </a:lnTo>
                  <a:close/>
                </a:path>
              </a:pathLst>
            </a:custGeom>
            <a:blipFill>
              <a:blip r:embed="rId9"/>
              <a:stretch>
                <a:fillRect t="-3" b="-3"/>
              </a:stretch>
            </a:blipFill>
          </p:spPr>
        </p:sp>
      </p:grpSp>
      <p:sp>
        <p:nvSpPr>
          <p:cNvPr id="38" name="TextBox 38"/>
          <p:cNvSpPr txBox="1"/>
          <p:nvPr/>
        </p:nvSpPr>
        <p:spPr>
          <a:xfrm>
            <a:off x="2099443" y="2287915"/>
            <a:ext cx="6660994" cy="6312341"/>
          </a:xfrm>
          <a:prstGeom prst="rect">
            <a:avLst/>
          </a:prstGeom>
        </p:spPr>
        <p:txBody>
          <a:bodyPr lIns="0" tIns="0" rIns="0" bIns="0" rtlCol="0" anchor="t">
            <a:spAutoFit/>
          </a:bodyPr>
          <a:lstStyle/>
          <a:p>
            <a:pPr algn="ctr">
              <a:lnSpc>
                <a:spcPts val="9801"/>
              </a:lnSpc>
            </a:pPr>
            <a:r>
              <a:rPr lang="en-US" sz="8000" b="1">
                <a:solidFill>
                  <a:srgbClr val="866954"/>
                </a:solidFill>
                <a:latin typeface="Cambria Bold"/>
                <a:ea typeface="Cambria Bold"/>
                <a:cs typeface="Cambria Bold"/>
                <a:sym typeface="Cambria Bold"/>
              </a:rPr>
              <a:t>Hãy viết một thông điệp để quảng bá vẻ đẹp của </a:t>
            </a:r>
          </a:p>
          <a:p>
            <a:pPr algn="ctr">
              <a:lnSpc>
                <a:spcPts val="9801"/>
              </a:lnSpc>
            </a:pPr>
            <a:r>
              <a:rPr lang="en-US" sz="8000" b="1">
                <a:solidFill>
                  <a:srgbClr val="866954"/>
                </a:solidFill>
                <a:latin typeface="Cambria Bold"/>
                <a:ea typeface="Cambria Bold"/>
                <a:cs typeface="Cambria Bold"/>
                <a:sym typeface="Cambria Bold"/>
              </a:rPr>
              <a:t>Cố đô Huế</a:t>
            </a:r>
          </a:p>
        </p:txBody>
      </p:sp>
      <p:grpSp>
        <p:nvGrpSpPr>
          <p:cNvPr id="39" name="Group 39"/>
          <p:cNvGrpSpPr/>
          <p:nvPr/>
        </p:nvGrpSpPr>
        <p:grpSpPr>
          <a:xfrm>
            <a:off x="11049000" y="5139738"/>
            <a:ext cx="5489362" cy="3966162"/>
            <a:chOff x="0" y="0"/>
            <a:chExt cx="7319150" cy="5288216"/>
          </a:xfrm>
        </p:grpSpPr>
        <p:sp>
          <p:nvSpPr>
            <p:cNvPr id="40" name="Freeform 40" descr="Khám phá quần thể di tích Cố đô Huế | VIETRAVEL - Vietravel"/>
            <p:cNvSpPr/>
            <p:nvPr/>
          </p:nvSpPr>
          <p:spPr>
            <a:xfrm>
              <a:off x="0" y="0"/>
              <a:ext cx="7319137" cy="5288280"/>
            </a:xfrm>
            <a:custGeom>
              <a:avLst/>
              <a:gdLst/>
              <a:ahLst/>
              <a:cxnLst/>
              <a:rect l="l" t="t" r="r" b="b"/>
              <a:pathLst>
                <a:path w="7319137" h="5288280">
                  <a:moveTo>
                    <a:pt x="0" y="0"/>
                  </a:moveTo>
                  <a:lnTo>
                    <a:pt x="7319137" y="0"/>
                  </a:lnTo>
                  <a:lnTo>
                    <a:pt x="7319137" y="5288280"/>
                  </a:lnTo>
                  <a:lnTo>
                    <a:pt x="0" y="5288280"/>
                  </a:lnTo>
                  <a:lnTo>
                    <a:pt x="0" y="0"/>
                  </a:lnTo>
                  <a:close/>
                </a:path>
              </a:pathLst>
            </a:custGeom>
            <a:blipFill>
              <a:blip r:embed="rId10"/>
              <a:stretch>
                <a:fillRect r="-8325" b="1"/>
              </a:stretch>
            </a:blipFill>
          </p:spPr>
        </p:sp>
      </p:grpSp>
      <p:sp>
        <p:nvSpPr>
          <p:cNvPr id="41" name="Freeform 41"/>
          <p:cNvSpPr/>
          <p:nvPr/>
        </p:nvSpPr>
        <p:spPr>
          <a:xfrm>
            <a:off x="12204478" y="2501817"/>
            <a:ext cx="3178416" cy="1473994"/>
          </a:xfrm>
          <a:custGeom>
            <a:avLst/>
            <a:gdLst/>
            <a:ahLst/>
            <a:cxnLst/>
            <a:rect l="l" t="t" r="r" b="b"/>
            <a:pathLst>
              <a:path w="3178416" h="1473994">
                <a:moveTo>
                  <a:pt x="0" y="0"/>
                </a:moveTo>
                <a:lnTo>
                  <a:pt x="3178416" y="0"/>
                </a:lnTo>
                <a:lnTo>
                  <a:pt x="3178416" y="1473994"/>
                </a:lnTo>
                <a:lnTo>
                  <a:pt x="0" y="1473994"/>
                </a:lnTo>
                <a:lnTo>
                  <a:pt x="0" y="0"/>
                </a:lnTo>
                <a:close/>
              </a:path>
            </a:pathLst>
          </a:custGeom>
          <a:blipFill>
            <a:blip r:embed="rId11">
              <a:extLst>
                <a:ext uri="{96DAC541-7B7A-43D3-8B79-37D633B846F1}">
                  <asvg:svgBlip xmlns:asvg="http://schemas.microsoft.com/office/drawing/2016/SVG/main" r:embed="rId12"/>
                </a:ext>
              </a:extLst>
            </a:blip>
            <a:stretch>
              <a:fillRect t="-357" b="-357"/>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3"/>
              <a:stretch>
                <a:fillRect t="-44026" r="-11189"/>
              </a:stretch>
            </a:blipFill>
          </p:spPr>
        </p:sp>
      </p:grpSp>
      <p:sp>
        <p:nvSpPr>
          <p:cNvPr id="35" name="Freeform 35"/>
          <p:cNvSpPr/>
          <p:nvPr/>
        </p:nvSpPr>
        <p:spPr>
          <a:xfrm>
            <a:off x="462963" y="-852630"/>
            <a:ext cx="2978648" cy="2978648"/>
          </a:xfrm>
          <a:custGeom>
            <a:avLst/>
            <a:gdLst/>
            <a:ahLst/>
            <a:cxnLst/>
            <a:rect l="l" t="t" r="r" b="b"/>
            <a:pathLst>
              <a:path w="2978648" h="2978648">
                <a:moveTo>
                  <a:pt x="0" y="0"/>
                </a:moveTo>
                <a:lnTo>
                  <a:pt x="2978648" y="0"/>
                </a:lnTo>
                <a:lnTo>
                  <a:pt x="2978648" y="2978648"/>
                </a:lnTo>
                <a:lnTo>
                  <a:pt x="0" y="2978648"/>
                </a:lnTo>
                <a:lnTo>
                  <a:pt x="0" y="0"/>
                </a:lnTo>
                <a:close/>
              </a:path>
            </a:pathLst>
          </a:custGeom>
          <a:blipFill>
            <a:blip r:embed="rId4">
              <a:extLst>
                <a:ext uri="{96DAC541-7B7A-43D3-8B79-37D633B846F1}">
                  <asvg:svgBlip xmlns:asvg="http://schemas.microsoft.com/office/drawing/2016/SVG/main" r:embed="rId5"/>
                </a:ext>
              </a:extLst>
            </a:blip>
            <a:stretch>
              <a:fillRect l="-479" r="-479"/>
            </a:stretch>
          </a:blipFill>
        </p:spPr>
      </p:sp>
      <p:sp>
        <p:nvSpPr>
          <p:cNvPr id="36" name="Freeform 36"/>
          <p:cNvSpPr/>
          <p:nvPr/>
        </p:nvSpPr>
        <p:spPr>
          <a:xfrm>
            <a:off x="14280652" y="8153562"/>
            <a:ext cx="2978648" cy="2978648"/>
          </a:xfrm>
          <a:custGeom>
            <a:avLst/>
            <a:gdLst/>
            <a:ahLst/>
            <a:cxnLst/>
            <a:rect l="l" t="t" r="r" b="b"/>
            <a:pathLst>
              <a:path w="2978648" h="2978648">
                <a:moveTo>
                  <a:pt x="0" y="0"/>
                </a:moveTo>
                <a:lnTo>
                  <a:pt x="2978648" y="0"/>
                </a:lnTo>
                <a:lnTo>
                  <a:pt x="2978648" y="2978648"/>
                </a:lnTo>
                <a:lnTo>
                  <a:pt x="0" y="2978648"/>
                </a:lnTo>
                <a:lnTo>
                  <a:pt x="0" y="0"/>
                </a:lnTo>
                <a:close/>
              </a:path>
            </a:pathLst>
          </a:custGeom>
          <a:blipFill>
            <a:blip r:embed="rId4">
              <a:extLst>
                <a:ext uri="{96DAC541-7B7A-43D3-8B79-37D633B846F1}">
                  <asvg:svgBlip xmlns:asvg="http://schemas.microsoft.com/office/drawing/2016/SVG/main" r:embed="rId5"/>
                </a:ext>
              </a:extLst>
            </a:blip>
            <a:stretch>
              <a:fillRect l="-479" r="-479"/>
            </a:stretch>
          </a:blipFill>
        </p:spPr>
      </p:sp>
      <p:sp>
        <p:nvSpPr>
          <p:cNvPr id="37" name="Freeform 37"/>
          <p:cNvSpPr/>
          <p:nvPr/>
        </p:nvSpPr>
        <p:spPr>
          <a:xfrm>
            <a:off x="0" y="7586224"/>
            <a:ext cx="2231431" cy="2231431"/>
          </a:xfrm>
          <a:custGeom>
            <a:avLst/>
            <a:gdLst/>
            <a:ahLst/>
            <a:cxnLst/>
            <a:rect l="l" t="t" r="r" b="b"/>
            <a:pathLst>
              <a:path w="2231431" h="2231431">
                <a:moveTo>
                  <a:pt x="0" y="0"/>
                </a:moveTo>
                <a:lnTo>
                  <a:pt x="2231431" y="0"/>
                </a:lnTo>
                <a:lnTo>
                  <a:pt x="2231431" y="2231432"/>
                </a:lnTo>
                <a:lnTo>
                  <a:pt x="0" y="2231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p:cNvSpPr/>
          <p:nvPr/>
        </p:nvSpPr>
        <p:spPr>
          <a:xfrm>
            <a:off x="16056569" y="1010307"/>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9" name="Freeform 39"/>
          <p:cNvSpPr/>
          <p:nvPr/>
        </p:nvSpPr>
        <p:spPr>
          <a:xfrm>
            <a:off x="3441621" y="7021782"/>
            <a:ext cx="1870710" cy="1131780"/>
          </a:xfrm>
          <a:custGeom>
            <a:avLst/>
            <a:gdLst/>
            <a:ahLst/>
            <a:cxnLst/>
            <a:rect l="l" t="t" r="r" b="b"/>
            <a:pathLst>
              <a:path w="1870710" h="1131780">
                <a:moveTo>
                  <a:pt x="0" y="0"/>
                </a:moveTo>
                <a:lnTo>
                  <a:pt x="1870710" y="0"/>
                </a:lnTo>
                <a:lnTo>
                  <a:pt x="1870710" y="1131780"/>
                </a:lnTo>
                <a:lnTo>
                  <a:pt x="0" y="1131780"/>
                </a:lnTo>
                <a:lnTo>
                  <a:pt x="0" y="0"/>
                </a:lnTo>
                <a:close/>
              </a:path>
            </a:pathLst>
          </a:custGeom>
          <a:blipFill>
            <a:blip r:embed="rId8">
              <a:extLst>
                <a:ext uri="{96DAC541-7B7A-43D3-8B79-37D633B846F1}">
                  <asvg:svgBlip xmlns:asvg="http://schemas.microsoft.com/office/drawing/2016/SVG/main" r:embed="rId9"/>
                </a:ext>
              </a:extLst>
            </a:blip>
            <a:stretch>
              <a:fillRect l="-77" r="-77"/>
            </a:stretch>
          </a:blipFill>
        </p:spPr>
      </p:sp>
      <p:sp>
        <p:nvSpPr>
          <p:cNvPr id="40" name="Freeform 40"/>
          <p:cNvSpPr/>
          <p:nvPr/>
        </p:nvSpPr>
        <p:spPr>
          <a:xfrm>
            <a:off x="8110918" y="-514140"/>
            <a:ext cx="1607125" cy="1542840"/>
          </a:xfrm>
          <a:custGeom>
            <a:avLst/>
            <a:gdLst/>
            <a:ahLst/>
            <a:cxnLst/>
            <a:rect l="l" t="t" r="r" b="b"/>
            <a:pathLst>
              <a:path w="1607125" h="1542840">
                <a:moveTo>
                  <a:pt x="0" y="0"/>
                </a:moveTo>
                <a:lnTo>
                  <a:pt x="1607125" y="0"/>
                </a:lnTo>
                <a:lnTo>
                  <a:pt x="1607125" y="1542840"/>
                </a:lnTo>
                <a:lnTo>
                  <a:pt x="0" y="1542840"/>
                </a:lnTo>
                <a:lnTo>
                  <a:pt x="0" y="0"/>
                </a:lnTo>
                <a:close/>
              </a:path>
            </a:pathLst>
          </a:custGeom>
          <a:blipFill>
            <a:blip r:embed="rId10">
              <a:extLst>
                <a:ext uri="{96DAC541-7B7A-43D3-8B79-37D633B846F1}">
                  <asvg:svgBlip xmlns:asvg="http://schemas.microsoft.com/office/drawing/2016/SVG/main" r:embed="rId11"/>
                </a:ext>
              </a:extLst>
            </a:blip>
            <a:stretch>
              <a:fillRect l="-370" r="-370"/>
            </a:stretch>
          </a:blipFill>
        </p:spPr>
      </p:sp>
      <p:sp>
        <p:nvSpPr>
          <p:cNvPr id="41" name="Freeform 41"/>
          <p:cNvSpPr/>
          <p:nvPr/>
        </p:nvSpPr>
        <p:spPr>
          <a:xfrm>
            <a:off x="7307361" y="9259757"/>
            <a:ext cx="1607125" cy="1542840"/>
          </a:xfrm>
          <a:custGeom>
            <a:avLst/>
            <a:gdLst/>
            <a:ahLst/>
            <a:cxnLst/>
            <a:rect l="l" t="t" r="r" b="b"/>
            <a:pathLst>
              <a:path w="1607125" h="1542840">
                <a:moveTo>
                  <a:pt x="0" y="0"/>
                </a:moveTo>
                <a:lnTo>
                  <a:pt x="1607125" y="0"/>
                </a:lnTo>
                <a:lnTo>
                  <a:pt x="1607125" y="1542841"/>
                </a:lnTo>
                <a:lnTo>
                  <a:pt x="0" y="1542841"/>
                </a:lnTo>
                <a:lnTo>
                  <a:pt x="0" y="0"/>
                </a:lnTo>
                <a:close/>
              </a:path>
            </a:pathLst>
          </a:custGeom>
          <a:blipFill>
            <a:blip r:embed="rId10">
              <a:extLst>
                <a:ext uri="{96DAC541-7B7A-43D3-8B79-37D633B846F1}">
                  <asvg:svgBlip xmlns:asvg="http://schemas.microsoft.com/office/drawing/2016/SVG/main" r:embed="rId11"/>
                </a:ext>
              </a:extLst>
            </a:blip>
            <a:stretch>
              <a:fillRect l="-370" r="-370"/>
            </a:stretch>
          </a:blipFill>
        </p:spPr>
      </p:sp>
      <p:sp>
        <p:nvSpPr>
          <p:cNvPr id="42" name="Freeform 42"/>
          <p:cNvSpPr/>
          <p:nvPr/>
        </p:nvSpPr>
        <p:spPr>
          <a:xfrm>
            <a:off x="12767443" y="1560128"/>
            <a:ext cx="1870710" cy="1131780"/>
          </a:xfrm>
          <a:custGeom>
            <a:avLst/>
            <a:gdLst/>
            <a:ahLst/>
            <a:cxnLst/>
            <a:rect l="l" t="t" r="r" b="b"/>
            <a:pathLst>
              <a:path w="1870710" h="1131780">
                <a:moveTo>
                  <a:pt x="0" y="0"/>
                </a:moveTo>
                <a:lnTo>
                  <a:pt x="1870710" y="0"/>
                </a:lnTo>
                <a:lnTo>
                  <a:pt x="1870710" y="1131780"/>
                </a:lnTo>
                <a:lnTo>
                  <a:pt x="0" y="1131780"/>
                </a:lnTo>
                <a:lnTo>
                  <a:pt x="0" y="0"/>
                </a:lnTo>
                <a:close/>
              </a:path>
            </a:pathLst>
          </a:custGeom>
          <a:blipFill>
            <a:blip r:embed="rId8">
              <a:extLst>
                <a:ext uri="{96DAC541-7B7A-43D3-8B79-37D633B846F1}">
                  <asvg:svgBlip xmlns:asvg="http://schemas.microsoft.com/office/drawing/2016/SVG/main" r:embed="rId9"/>
                </a:ext>
              </a:extLst>
            </a:blip>
            <a:stretch>
              <a:fillRect l="-77" r="-77"/>
            </a:stretch>
          </a:blipFill>
        </p:spPr>
      </p:sp>
      <p:sp>
        <p:nvSpPr>
          <p:cNvPr id="43" name="Freeform 43"/>
          <p:cNvSpPr/>
          <p:nvPr/>
        </p:nvSpPr>
        <p:spPr>
          <a:xfrm>
            <a:off x="1775460" y="4095302"/>
            <a:ext cx="911933" cy="1048198"/>
          </a:xfrm>
          <a:custGeom>
            <a:avLst/>
            <a:gdLst/>
            <a:ahLst/>
            <a:cxnLst/>
            <a:rect l="l" t="t" r="r" b="b"/>
            <a:pathLst>
              <a:path w="911933" h="1048198">
                <a:moveTo>
                  <a:pt x="0" y="0"/>
                </a:moveTo>
                <a:lnTo>
                  <a:pt x="911933" y="0"/>
                </a:lnTo>
                <a:lnTo>
                  <a:pt x="911933" y="1048198"/>
                </a:lnTo>
                <a:lnTo>
                  <a:pt x="0" y="1048198"/>
                </a:lnTo>
                <a:lnTo>
                  <a:pt x="0" y="0"/>
                </a:lnTo>
                <a:close/>
              </a:path>
            </a:pathLst>
          </a:custGeom>
          <a:blipFill>
            <a:blip r:embed="rId12">
              <a:extLst>
                <a:ext uri="{96DAC541-7B7A-43D3-8B79-37D633B846F1}">
                  <asvg:svgBlip xmlns:asvg="http://schemas.microsoft.com/office/drawing/2016/SVG/main" r:embed="rId13"/>
                </a:ext>
              </a:extLst>
            </a:blip>
            <a:stretch>
              <a:fillRect l="-222" r="-223"/>
            </a:stretch>
          </a:blipFill>
        </p:spPr>
      </p:sp>
      <p:sp>
        <p:nvSpPr>
          <p:cNvPr id="44" name="Freeform 44"/>
          <p:cNvSpPr/>
          <p:nvPr/>
        </p:nvSpPr>
        <p:spPr>
          <a:xfrm>
            <a:off x="16056569" y="5173551"/>
            <a:ext cx="911933" cy="1048198"/>
          </a:xfrm>
          <a:custGeom>
            <a:avLst/>
            <a:gdLst/>
            <a:ahLst/>
            <a:cxnLst/>
            <a:rect l="l" t="t" r="r" b="b"/>
            <a:pathLst>
              <a:path w="911933" h="1048198">
                <a:moveTo>
                  <a:pt x="0" y="0"/>
                </a:moveTo>
                <a:lnTo>
                  <a:pt x="911933" y="0"/>
                </a:lnTo>
                <a:lnTo>
                  <a:pt x="911933" y="1048198"/>
                </a:lnTo>
                <a:lnTo>
                  <a:pt x="0" y="1048198"/>
                </a:lnTo>
                <a:lnTo>
                  <a:pt x="0" y="0"/>
                </a:lnTo>
                <a:close/>
              </a:path>
            </a:pathLst>
          </a:custGeom>
          <a:blipFill>
            <a:blip r:embed="rId12">
              <a:extLst>
                <a:ext uri="{96DAC541-7B7A-43D3-8B79-37D633B846F1}">
                  <asvg:svgBlip xmlns:asvg="http://schemas.microsoft.com/office/drawing/2016/SVG/main" r:embed="rId13"/>
                </a:ext>
              </a:extLst>
            </a:blip>
            <a:stretch>
              <a:fillRect l="-222" r="-223"/>
            </a:stretch>
          </a:blipFill>
        </p:spPr>
      </p:sp>
      <p:grpSp>
        <p:nvGrpSpPr>
          <p:cNvPr id="45" name="Group 45"/>
          <p:cNvGrpSpPr/>
          <p:nvPr/>
        </p:nvGrpSpPr>
        <p:grpSpPr>
          <a:xfrm>
            <a:off x="-173460" y="2845984"/>
            <a:ext cx="18175881" cy="6189078"/>
            <a:chOff x="0" y="0"/>
            <a:chExt cx="24234508" cy="8252104"/>
          </a:xfrm>
        </p:grpSpPr>
        <p:sp>
          <p:nvSpPr>
            <p:cNvPr id="46" name="Freeform 46"/>
            <p:cNvSpPr/>
            <p:nvPr/>
          </p:nvSpPr>
          <p:spPr>
            <a:xfrm>
              <a:off x="0" y="0"/>
              <a:ext cx="24234521" cy="8252079"/>
            </a:xfrm>
            <a:custGeom>
              <a:avLst/>
              <a:gdLst/>
              <a:ahLst/>
              <a:cxnLst/>
              <a:rect l="l" t="t" r="r" b="b"/>
              <a:pathLst>
                <a:path w="24234521" h="8252079">
                  <a:moveTo>
                    <a:pt x="0" y="0"/>
                  </a:moveTo>
                  <a:lnTo>
                    <a:pt x="24234521" y="0"/>
                  </a:lnTo>
                  <a:lnTo>
                    <a:pt x="24234521" y="8252079"/>
                  </a:lnTo>
                  <a:lnTo>
                    <a:pt x="0" y="8252079"/>
                  </a:lnTo>
                  <a:lnTo>
                    <a:pt x="0" y="0"/>
                  </a:lnTo>
                  <a:close/>
                </a:path>
              </a:pathLst>
            </a:custGeom>
            <a:blipFill>
              <a:blip r:embed="rId14"/>
              <a:stretch>
                <a:fillRect/>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7" name="Group 7"/>
          <p:cNvGrpSpPr/>
          <p:nvPr/>
        </p:nvGrpSpPr>
        <p:grpSpPr>
          <a:xfrm>
            <a:off x="10298592" y="-221075"/>
            <a:ext cx="2186245" cy="787403"/>
            <a:chOff x="0" y="0"/>
            <a:chExt cx="2914993" cy="1049871"/>
          </a:xfrm>
        </p:grpSpPr>
        <p:sp>
          <p:nvSpPr>
            <p:cNvPr id="8" name="Freeform 8"/>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4">
                <a:alphaModFix amt="0"/>
              </a:blip>
              <a:stretch>
                <a:fillRect t="-4100" b="-4101"/>
              </a:stretch>
            </a:blipFill>
          </p:spPr>
        </p:sp>
        <p:sp>
          <p:nvSpPr>
            <p:cNvPr id="9" name="TextBox 9"/>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FFFFFF"/>
                  </a:solidFill>
                  <a:latin typeface="Arimo"/>
                  <a:ea typeface="Arimo"/>
                  <a:cs typeface="Arimo"/>
                  <a:sym typeface="Arimo"/>
                </a:rPr>
                <a:t>Măng Non</a:t>
              </a:r>
            </a:p>
          </p:txBody>
        </p:sp>
      </p:grpSp>
      <p:sp>
        <p:nvSpPr>
          <p:cNvPr id="11" name="Freeform 11"/>
          <p:cNvSpPr/>
          <p:nvPr/>
        </p:nvSpPr>
        <p:spPr>
          <a:xfrm>
            <a:off x="5644382" y="12052297"/>
            <a:ext cx="2186247" cy="787400"/>
          </a:xfrm>
          <a:custGeom>
            <a:avLst/>
            <a:gdLst/>
            <a:ahLst/>
            <a:cxnLst/>
            <a:rect l="l" t="t" r="r" b="b"/>
            <a:pathLst>
              <a:path w="2914996" h="1049867">
                <a:moveTo>
                  <a:pt x="0" y="0"/>
                </a:moveTo>
                <a:lnTo>
                  <a:pt x="2914996" y="0"/>
                </a:lnTo>
                <a:lnTo>
                  <a:pt x="2914996" y="1049867"/>
                </a:lnTo>
                <a:lnTo>
                  <a:pt x="0" y="1049867"/>
                </a:lnTo>
                <a:close/>
              </a:path>
            </a:pathLst>
          </a:custGeom>
          <a:blipFill>
            <a:blip r:embed="rId4">
              <a:alphaModFix amt="0"/>
            </a:blip>
            <a:stretch>
              <a:fillRect t="-4100" b="-4101"/>
            </a:stretch>
          </a:blipFill>
        </p:spPr>
      </p:sp>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5"/>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5"/>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5"/>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5"/>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4">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6"/>
              <a:stretch>
                <a:fillRect t="-44026" r="-11189"/>
              </a:stretch>
            </a:blipFill>
          </p:spPr>
        </p:sp>
      </p:grpSp>
      <p:pic>
        <p:nvPicPr>
          <p:cNvPr id="35" name="Picture 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27565" y="0"/>
            <a:ext cx="18260435" cy="10271493"/>
          </a:xfrm>
          <a:prstGeom prst="rect">
            <a:avLst/>
          </a:prstGeom>
        </p:spPr>
      </p:pic>
      <p:sp>
        <p:nvSpPr>
          <p:cNvPr id="36" name="TextBox 36"/>
          <p:cNvSpPr txBox="1"/>
          <p:nvPr/>
        </p:nvSpPr>
        <p:spPr>
          <a:xfrm>
            <a:off x="6850875" y="-563880"/>
            <a:ext cx="4613815" cy="315992"/>
          </a:xfrm>
          <a:prstGeom prst="rect">
            <a:avLst/>
          </a:prstGeom>
        </p:spPr>
        <p:txBody>
          <a:bodyPr lIns="0" tIns="0" rIns="0" bIns="0" rtlCol="0" anchor="t">
            <a:spAutoFit/>
          </a:bodyPr>
          <a:lstStyle/>
          <a:p>
            <a:pPr algn="l">
              <a:lnSpc>
                <a:spcPts val="2160"/>
              </a:lnSpc>
            </a:pPr>
            <a:r>
              <a:rPr lang="en-US" sz="1800" u="sng" dirty="0" err="1">
                <a:solidFill>
                  <a:srgbClr val="0000FF"/>
                </a:solidFill>
                <a:latin typeface="Calibri (MS)"/>
                <a:ea typeface="Calibri (MS)"/>
                <a:cs typeface="Calibri (MS)"/>
                <a:sym typeface="Calibri (MS)"/>
                <a:hlinkClick r:id="rId8" tooltip="https://www.youtube.com/watch?v=JAo-G1tbe9Q"/>
              </a:rPr>
              <a:t>Cố</a:t>
            </a:r>
            <a:r>
              <a:rPr lang="en-US" sz="1800" u="sng" dirty="0">
                <a:solidFill>
                  <a:srgbClr val="0000FF"/>
                </a:solidFill>
                <a:latin typeface="Calibri (MS)"/>
                <a:ea typeface="Calibri (MS)"/>
                <a:cs typeface="Calibri (MS)"/>
                <a:sym typeface="Calibri (MS)"/>
                <a:hlinkClick r:id="rId8" tooltip="https://www.youtube.com/watch?v=JAo-G1tbe9Q"/>
              </a:rPr>
              <a:t> </a:t>
            </a:r>
            <a:r>
              <a:rPr lang="en-US" sz="1800" u="sng" dirty="0" err="1">
                <a:solidFill>
                  <a:srgbClr val="0000FF"/>
                </a:solidFill>
                <a:latin typeface="Calibri (MS)"/>
                <a:ea typeface="Calibri (MS)"/>
                <a:cs typeface="Calibri (MS)"/>
                <a:sym typeface="Calibri (MS)"/>
                <a:hlinkClick r:id="rId8" tooltip="https://www.youtube.com/watch?v=JAo-G1tbe9Q"/>
              </a:rPr>
              <a:t>đô</a:t>
            </a:r>
            <a:r>
              <a:rPr lang="en-US" sz="1800" u="sng" dirty="0">
                <a:solidFill>
                  <a:srgbClr val="0000FF"/>
                </a:solidFill>
                <a:latin typeface="Calibri (MS)"/>
                <a:ea typeface="Calibri (MS)"/>
                <a:cs typeface="Calibri (MS)"/>
                <a:sym typeface="Calibri (MS)"/>
                <a:hlinkClick r:id="rId8" tooltip="https://www.youtube.com/watch?v=JAo-G1tbe9Q"/>
              </a:rPr>
              <a:t> </a:t>
            </a:r>
            <a:r>
              <a:rPr lang="en-US" sz="1800" u="sng" dirty="0" err="1">
                <a:solidFill>
                  <a:srgbClr val="0000FF"/>
                </a:solidFill>
                <a:latin typeface="Calibri (MS)"/>
                <a:ea typeface="Calibri (MS)"/>
                <a:cs typeface="Calibri (MS)"/>
                <a:sym typeface="Calibri (MS)"/>
                <a:hlinkClick r:id="rId8" tooltip="https://www.youtube.com/watch?v=JAo-G1tbe9Q"/>
              </a:rPr>
              <a:t>Huế</a:t>
            </a:r>
            <a:r>
              <a:rPr lang="en-US" sz="1800" u="sng" dirty="0">
                <a:solidFill>
                  <a:srgbClr val="0000FF"/>
                </a:solidFill>
                <a:latin typeface="Calibri (MS)"/>
                <a:ea typeface="Calibri (MS)"/>
                <a:cs typeface="Calibri (MS)"/>
                <a:sym typeface="Calibri (MS)"/>
                <a:hlinkClick r:id="rId8" tooltip="https://www.youtube.com/watch?v=JAo-G1tbe9Q"/>
              </a:rPr>
              <a:t> </a:t>
            </a:r>
            <a:r>
              <a:rPr lang="en-US" sz="1800" u="sng" dirty="0" err="1">
                <a:solidFill>
                  <a:srgbClr val="0000FF"/>
                </a:solidFill>
                <a:latin typeface="Calibri (MS)"/>
                <a:ea typeface="Calibri (MS)"/>
                <a:cs typeface="Calibri (MS)"/>
                <a:sym typeface="Calibri (MS)"/>
                <a:hlinkClick r:id="rId8" tooltip="https://www.youtube.com/watch?v=JAo-G1tbe9Q"/>
              </a:rPr>
              <a:t>những</a:t>
            </a:r>
            <a:r>
              <a:rPr lang="en-US" sz="1800" u="sng" dirty="0">
                <a:solidFill>
                  <a:srgbClr val="0000FF"/>
                </a:solidFill>
                <a:latin typeface="Calibri (MS)"/>
                <a:ea typeface="Calibri (MS)"/>
                <a:cs typeface="Calibri (MS)"/>
                <a:sym typeface="Calibri (MS)"/>
                <a:hlinkClick r:id="rId8" tooltip="https://www.youtube.com/watch?v=JAo-G1tbe9Q"/>
              </a:rPr>
              <a:t> </a:t>
            </a:r>
            <a:r>
              <a:rPr lang="en-US" sz="1800" u="sng" dirty="0" err="1">
                <a:solidFill>
                  <a:srgbClr val="0000FF"/>
                </a:solidFill>
                <a:latin typeface="Calibri (MS)"/>
                <a:ea typeface="Calibri (MS)"/>
                <a:cs typeface="Calibri (MS)"/>
                <a:sym typeface="Calibri (MS)"/>
                <a:hlinkClick r:id="rId8" tooltip="https://www.youtube.com/watch?v=JAo-G1tbe9Q"/>
              </a:rPr>
              <a:t>năm</a:t>
            </a:r>
            <a:r>
              <a:rPr lang="en-US" sz="1800" u="sng" dirty="0">
                <a:solidFill>
                  <a:srgbClr val="0000FF"/>
                </a:solidFill>
                <a:latin typeface="Calibri (MS)"/>
                <a:ea typeface="Calibri (MS)"/>
                <a:cs typeface="Calibri (MS)"/>
                <a:sym typeface="Calibri (MS)"/>
                <a:hlinkClick r:id="rId8" tooltip="https://www.youtube.com/watch?v=JAo-G1tbe9Q"/>
              </a:rPr>
              <a:t> 1896-1900 (youtube.com)</a:t>
            </a:r>
          </a:p>
        </p:txBody>
      </p:sp>
    </p:spTree>
  </p:cSld>
  <p:clrMapOvr>
    <a:masterClrMapping/>
  </p:clrMapOvr>
  <p:timing>
    <p:tnLst>
      <p:par>
        <p:cTn id="1" dur="indefinite" restart="never" nodeType="tmRoot">
          <p:childTnLst>
            <p:video>
              <p:cMediaNode vol="80000">
                <p:cTn id="2" fill="hold" display="0">
                  <p:stCondLst>
                    <p:cond delay="indefinite"/>
                  </p:stCondLst>
                </p:cTn>
                <p:tgtEl>
                  <p:spTgt spid="3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11" name="Freeform 11"/>
          <p:cNvSpPr/>
          <p:nvPr/>
        </p:nvSpPr>
        <p:spPr>
          <a:xfrm>
            <a:off x="5644382" y="12052297"/>
            <a:ext cx="2186247" cy="787400"/>
          </a:xfrm>
          <a:custGeom>
            <a:avLst/>
            <a:gdLst/>
            <a:ahLst/>
            <a:cxnLst/>
            <a:rect l="l" t="t" r="r" b="b"/>
            <a:pathLst>
              <a:path w="2914996" h="1049867">
                <a:moveTo>
                  <a:pt x="0" y="0"/>
                </a:moveTo>
                <a:lnTo>
                  <a:pt x="2914996" y="0"/>
                </a:lnTo>
                <a:lnTo>
                  <a:pt x="2914996" y="1049867"/>
                </a:lnTo>
                <a:lnTo>
                  <a:pt x="0" y="1049867"/>
                </a:lnTo>
                <a:close/>
              </a:path>
            </a:pathLst>
          </a:custGeom>
          <a:blipFill>
            <a:blip r:embed="rId2">
              <a:alphaModFix amt="0"/>
            </a:blip>
            <a:stretch>
              <a:fillRect t="-4100" b="-4101"/>
            </a:stretch>
          </a:blipFill>
        </p:spPr>
      </p:sp>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2">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sp>
        <p:nvSpPr>
          <p:cNvPr id="35" name="Freeform 35"/>
          <p:cNvSpPr/>
          <p:nvPr/>
        </p:nvSpPr>
        <p:spPr>
          <a:xfrm>
            <a:off x="462963" y="-852630"/>
            <a:ext cx="2978648" cy="2978648"/>
          </a:xfrm>
          <a:custGeom>
            <a:avLst/>
            <a:gdLst/>
            <a:ahLst/>
            <a:cxnLst/>
            <a:rect l="l" t="t" r="r" b="b"/>
            <a:pathLst>
              <a:path w="2978648" h="2978648">
                <a:moveTo>
                  <a:pt x="0" y="0"/>
                </a:moveTo>
                <a:lnTo>
                  <a:pt x="2978648" y="0"/>
                </a:lnTo>
                <a:lnTo>
                  <a:pt x="2978648" y="2978648"/>
                </a:lnTo>
                <a:lnTo>
                  <a:pt x="0" y="2978648"/>
                </a:lnTo>
                <a:lnTo>
                  <a:pt x="0" y="0"/>
                </a:lnTo>
                <a:close/>
              </a:path>
            </a:pathLst>
          </a:custGeom>
          <a:blipFill>
            <a:blip r:embed="rId5">
              <a:extLst>
                <a:ext uri="{96DAC541-7B7A-43D3-8B79-37D633B846F1}">
                  <asvg:svgBlip xmlns:asvg="http://schemas.microsoft.com/office/drawing/2016/SVG/main" r:embed="rId6"/>
                </a:ext>
              </a:extLst>
            </a:blip>
            <a:stretch>
              <a:fillRect l="-479" r="-479"/>
            </a:stretch>
          </a:blipFill>
        </p:spPr>
      </p:sp>
      <p:sp>
        <p:nvSpPr>
          <p:cNvPr id="36" name="Freeform 36"/>
          <p:cNvSpPr/>
          <p:nvPr/>
        </p:nvSpPr>
        <p:spPr>
          <a:xfrm>
            <a:off x="14280652" y="8153562"/>
            <a:ext cx="2978648" cy="2978648"/>
          </a:xfrm>
          <a:custGeom>
            <a:avLst/>
            <a:gdLst/>
            <a:ahLst/>
            <a:cxnLst/>
            <a:rect l="l" t="t" r="r" b="b"/>
            <a:pathLst>
              <a:path w="2978648" h="2978648">
                <a:moveTo>
                  <a:pt x="0" y="0"/>
                </a:moveTo>
                <a:lnTo>
                  <a:pt x="2978648" y="0"/>
                </a:lnTo>
                <a:lnTo>
                  <a:pt x="2978648" y="2978648"/>
                </a:lnTo>
                <a:lnTo>
                  <a:pt x="0" y="2978648"/>
                </a:lnTo>
                <a:lnTo>
                  <a:pt x="0" y="0"/>
                </a:lnTo>
                <a:close/>
              </a:path>
            </a:pathLst>
          </a:custGeom>
          <a:blipFill>
            <a:blip r:embed="rId5">
              <a:extLst>
                <a:ext uri="{96DAC541-7B7A-43D3-8B79-37D633B846F1}">
                  <asvg:svgBlip xmlns:asvg="http://schemas.microsoft.com/office/drawing/2016/SVG/main" r:embed="rId6"/>
                </a:ext>
              </a:extLst>
            </a:blip>
            <a:stretch>
              <a:fillRect l="-479" r="-479"/>
            </a:stretch>
          </a:blipFill>
        </p:spPr>
      </p:sp>
      <p:sp>
        <p:nvSpPr>
          <p:cNvPr id="37" name="Freeform 37"/>
          <p:cNvSpPr/>
          <p:nvPr/>
        </p:nvSpPr>
        <p:spPr>
          <a:xfrm>
            <a:off x="0" y="7586224"/>
            <a:ext cx="2231431" cy="2231431"/>
          </a:xfrm>
          <a:custGeom>
            <a:avLst/>
            <a:gdLst/>
            <a:ahLst/>
            <a:cxnLst/>
            <a:rect l="l" t="t" r="r" b="b"/>
            <a:pathLst>
              <a:path w="2231431" h="2231431">
                <a:moveTo>
                  <a:pt x="0" y="0"/>
                </a:moveTo>
                <a:lnTo>
                  <a:pt x="2231431" y="0"/>
                </a:lnTo>
                <a:lnTo>
                  <a:pt x="2231431" y="2231432"/>
                </a:lnTo>
                <a:lnTo>
                  <a:pt x="0" y="2231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8" name="Freeform 38"/>
          <p:cNvSpPr/>
          <p:nvPr/>
        </p:nvSpPr>
        <p:spPr>
          <a:xfrm>
            <a:off x="16056569" y="1010307"/>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9" name="Freeform 39"/>
          <p:cNvSpPr/>
          <p:nvPr/>
        </p:nvSpPr>
        <p:spPr>
          <a:xfrm>
            <a:off x="8110918" y="-514140"/>
            <a:ext cx="1607125" cy="1542840"/>
          </a:xfrm>
          <a:custGeom>
            <a:avLst/>
            <a:gdLst/>
            <a:ahLst/>
            <a:cxnLst/>
            <a:rect l="l" t="t" r="r" b="b"/>
            <a:pathLst>
              <a:path w="1607125" h="1542840">
                <a:moveTo>
                  <a:pt x="0" y="0"/>
                </a:moveTo>
                <a:lnTo>
                  <a:pt x="1607125" y="0"/>
                </a:lnTo>
                <a:lnTo>
                  <a:pt x="1607125" y="1542840"/>
                </a:lnTo>
                <a:lnTo>
                  <a:pt x="0" y="1542840"/>
                </a:lnTo>
                <a:lnTo>
                  <a:pt x="0" y="0"/>
                </a:lnTo>
                <a:close/>
              </a:path>
            </a:pathLst>
          </a:custGeom>
          <a:blipFill>
            <a:blip r:embed="rId9">
              <a:extLst>
                <a:ext uri="{96DAC541-7B7A-43D3-8B79-37D633B846F1}">
                  <asvg:svgBlip xmlns:asvg="http://schemas.microsoft.com/office/drawing/2016/SVG/main" r:embed="rId10"/>
                </a:ext>
              </a:extLst>
            </a:blip>
            <a:stretch>
              <a:fillRect l="-370" r="-370"/>
            </a:stretch>
          </a:blipFill>
        </p:spPr>
      </p:sp>
      <p:sp>
        <p:nvSpPr>
          <p:cNvPr id="40" name="Freeform 40"/>
          <p:cNvSpPr/>
          <p:nvPr/>
        </p:nvSpPr>
        <p:spPr>
          <a:xfrm>
            <a:off x="7307361" y="9259757"/>
            <a:ext cx="1607125" cy="1542840"/>
          </a:xfrm>
          <a:custGeom>
            <a:avLst/>
            <a:gdLst/>
            <a:ahLst/>
            <a:cxnLst/>
            <a:rect l="l" t="t" r="r" b="b"/>
            <a:pathLst>
              <a:path w="1607125" h="1542840">
                <a:moveTo>
                  <a:pt x="0" y="0"/>
                </a:moveTo>
                <a:lnTo>
                  <a:pt x="1607125" y="0"/>
                </a:lnTo>
                <a:lnTo>
                  <a:pt x="1607125" y="1542841"/>
                </a:lnTo>
                <a:lnTo>
                  <a:pt x="0" y="1542841"/>
                </a:lnTo>
                <a:lnTo>
                  <a:pt x="0" y="0"/>
                </a:lnTo>
                <a:close/>
              </a:path>
            </a:pathLst>
          </a:custGeom>
          <a:blipFill>
            <a:blip r:embed="rId9">
              <a:extLst>
                <a:ext uri="{96DAC541-7B7A-43D3-8B79-37D633B846F1}">
                  <asvg:svgBlip xmlns:asvg="http://schemas.microsoft.com/office/drawing/2016/SVG/main" r:embed="rId10"/>
                </a:ext>
              </a:extLst>
            </a:blip>
            <a:stretch>
              <a:fillRect l="-370" r="-370"/>
            </a:stretch>
          </a:blipFill>
        </p:spPr>
      </p:sp>
      <p:sp>
        <p:nvSpPr>
          <p:cNvPr id="41" name="Freeform 41"/>
          <p:cNvSpPr/>
          <p:nvPr/>
        </p:nvSpPr>
        <p:spPr>
          <a:xfrm>
            <a:off x="1775460" y="4095302"/>
            <a:ext cx="911933" cy="1048198"/>
          </a:xfrm>
          <a:custGeom>
            <a:avLst/>
            <a:gdLst/>
            <a:ahLst/>
            <a:cxnLst/>
            <a:rect l="l" t="t" r="r" b="b"/>
            <a:pathLst>
              <a:path w="911933" h="1048198">
                <a:moveTo>
                  <a:pt x="0" y="0"/>
                </a:moveTo>
                <a:lnTo>
                  <a:pt x="911933" y="0"/>
                </a:lnTo>
                <a:lnTo>
                  <a:pt x="911933" y="1048198"/>
                </a:lnTo>
                <a:lnTo>
                  <a:pt x="0" y="1048198"/>
                </a:lnTo>
                <a:lnTo>
                  <a:pt x="0" y="0"/>
                </a:lnTo>
                <a:close/>
              </a:path>
            </a:pathLst>
          </a:custGeom>
          <a:blipFill>
            <a:blip r:embed="rId11">
              <a:extLst>
                <a:ext uri="{96DAC541-7B7A-43D3-8B79-37D633B846F1}">
                  <asvg:svgBlip xmlns:asvg="http://schemas.microsoft.com/office/drawing/2016/SVG/main" r:embed="rId12"/>
                </a:ext>
              </a:extLst>
            </a:blip>
            <a:stretch>
              <a:fillRect l="-222" r="-223"/>
            </a:stretch>
          </a:blipFill>
        </p:spPr>
      </p:sp>
      <p:sp>
        <p:nvSpPr>
          <p:cNvPr id="42" name="Freeform 42"/>
          <p:cNvSpPr/>
          <p:nvPr/>
        </p:nvSpPr>
        <p:spPr>
          <a:xfrm>
            <a:off x="16056569" y="5173551"/>
            <a:ext cx="911933" cy="1048198"/>
          </a:xfrm>
          <a:custGeom>
            <a:avLst/>
            <a:gdLst/>
            <a:ahLst/>
            <a:cxnLst/>
            <a:rect l="l" t="t" r="r" b="b"/>
            <a:pathLst>
              <a:path w="911933" h="1048198">
                <a:moveTo>
                  <a:pt x="0" y="0"/>
                </a:moveTo>
                <a:lnTo>
                  <a:pt x="911933" y="0"/>
                </a:lnTo>
                <a:lnTo>
                  <a:pt x="911933" y="1048198"/>
                </a:lnTo>
                <a:lnTo>
                  <a:pt x="0" y="1048198"/>
                </a:lnTo>
                <a:lnTo>
                  <a:pt x="0" y="0"/>
                </a:lnTo>
                <a:close/>
              </a:path>
            </a:pathLst>
          </a:custGeom>
          <a:blipFill>
            <a:blip r:embed="rId11">
              <a:extLst>
                <a:ext uri="{96DAC541-7B7A-43D3-8B79-37D633B846F1}">
                  <asvg:svgBlip xmlns:asvg="http://schemas.microsoft.com/office/drawing/2016/SVG/main" r:embed="rId12"/>
                </a:ext>
              </a:extLst>
            </a:blip>
            <a:stretch>
              <a:fillRect l="-222" r="-223"/>
            </a:stretch>
          </a:blipFill>
        </p:spPr>
      </p:sp>
      <p:grpSp>
        <p:nvGrpSpPr>
          <p:cNvPr id="43" name="Group 43"/>
          <p:cNvGrpSpPr/>
          <p:nvPr/>
        </p:nvGrpSpPr>
        <p:grpSpPr>
          <a:xfrm>
            <a:off x="2503808" y="1554432"/>
            <a:ext cx="14770732" cy="9419968"/>
            <a:chOff x="0" y="0"/>
            <a:chExt cx="19694309" cy="12559957"/>
          </a:xfrm>
        </p:grpSpPr>
        <p:sp>
          <p:nvSpPr>
            <p:cNvPr id="44" name="Freeform 44"/>
            <p:cNvSpPr/>
            <p:nvPr/>
          </p:nvSpPr>
          <p:spPr>
            <a:xfrm>
              <a:off x="0" y="0"/>
              <a:ext cx="19694271" cy="12559919"/>
            </a:xfrm>
            <a:custGeom>
              <a:avLst/>
              <a:gdLst/>
              <a:ahLst/>
              <a:cxnLst/>
              <a:rect l="l" t="t" r="r" b="b"/>
              <a:pathLst>
                <a:path w="19694271" h="12559919">
                  <a:moveTo>
                    <a:pt x="0" y="0"/>
                  </a:moveTo>
                  <a:lnTo>
                    <a:pt x="19694271" y="0"/>
                  </a:lnTo>
                  <a:lnTo>
                    <a:pt x="19694271" y="12559919"/>
                  </a:lnTo>
                  <a:lnTo>
                    <a:pt x="0" y="12559919"/>
                  </a:lnTo>
                  <a:lnTo>
                    <a:pt x="0" y="0"/>
                  </a:lnTo>
                  <a:close/>
                </a:path>
              </a:pathLst>
            </a:custGeom>
            <a:blipFill>
              <a:blip r:embed="rId13"/>
              <a:stretch>
                <a:fillRect/>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6" name="TextBox 6"/>
          <p:cNvSpPr txBox="1"/>
          <p:nvPr/>
        </p:nvSpPr>
        <p:spPr>
          <a:xfrm>
            <a:off x="7807852" y="10747658"/>
            <a:ext cx="6045308" cy="850944"/>
          </a:xfrm>
          <a:prstGeom prst="rect">
            <a:avLst/>
          </a:prstGeom>
        </p:spPr>
        <p:txBody>
          <a:bodyPr lIns="0" tIns="0" rIns="0" bIns="0" rtlCol="0" anchor="t">
            <a:spAutoFit/>
          </a:bodyPr>
          <a:lstStyle/>
          <a:p>
            <a:pPr algn="ctr">
              <a:lnSpc>
                <a:spcPts val="2160"/>
              </a:lnSpc>
            </a:pPr>
            <a:r>
              <a:rPr lang="en-US" sz="1800" b="1">
                <a:solidFill>
                  <a:srgbClr val="2C9430"/>
                </a:solidFill>
                <a:latin typeface="Arimo Bold"/>
                <a:ea typeface="Arimo Bold"/>
                <a:cs typeface="Arimo Bold"/>
                <a:sym typeface="Arimo Bold"/>
              </a:rPr>
              <a:t>MĂNG NON – TÀI LIỆU TIỂU HỌC</a:t>
            </a:r>
          </a:p>
          <a:p>
            <a:pPr algn="ctr">
              <a:lnSpc>
                <a:spcPts val="2160"/>
              </a:lnSpc>
            </a:pPr>
            <a:r>
              <a:rPr lang="en-US" sz="1800" b="1">
                <a:solidFill>
                  <a:srgbClr val="000000"/>
                </a:solidFill>
                <a:latin typeface="Times New Roman Bold"/>
                <a:ea typeface="Times New Roman Bold"/>
                <a:cs typeface="Times New Roman Bold"/>
                <a:sym typeface="Times New Roman Bold"/>
              </a:rPr>
              <a:t>Mời truy cập: </a:t>
            </a:r>
            <a:r>
              <a:rPr lang="en-US" sz="1800" u="sng">
                <a:solidFill>
                  <a:srgbClr val="FF0066"/>
                </a:solidFill>
                <a:latin typeface="Times New Roman"/>
                <a:ea typeface="Times New Roman"/>
                <a:cs typeface="Times New Roman"/>
                <a:sym typeface="Times New Roman"/>
                <a:hlinkClick r:id="rId2" tooltip="https://www.facebook.com/groups/629898828017053"/>
              </a:rPr>
              <a:t>MĂNG NON- TÀI LIỆU TIỂU HỌC | Facebook</a:t>
            </a:r>
          </a:p>
          <a:p>
            <a:pPr algn="ctr">
              <a:lnSpc>
                <a:spcPts val="2160"/>
              </a:lnSpc>
            </a:pPr>
            <a:r>
              <a:rPr lang="en-US" sz="1800" b="1">
                <a:solidFill>
                  <a:srgbClr val="0D4370"/>
                </a:solidFill>
                <a:latin typeface="Arimo Bold"/>
                <a:ea typeface="Arimo Bold"/>
                <a:cs typeface="Arimo Bold"/>
                <a:sym typeface="Arimo Bold"/>
              </a:rPr>
              <a:t>SĐT ZALO : </a:t>
            </a:r>
            <a:r>
              <a:rPr lang="en-US" sz="1800" b="1" u="sng">
                <a:solidFill>
                  <a:srgbClr val="0D4370"/>
                </a:solidFill>
                <a:latin typeface="Arimo Bold"/>
                <a:ea typeface="Arimo Bold"/>
                <a:cs typeface="Arimo Bold"/>
                <a:sym typeface="Arimo Bold"/>
              </a:rPr>
              <a:t>0382348780</a:t>
            </a:r>
            <a:r>
              <a:rPr lang="en-US" sz="1800" b="1">
                <a:solidFill>
                  <a:srgbClr val="0D4370"/>
                </a:solidFill>
                <a:latin typeface="Arimo Bold"/>
                <a:ea typeface="Arimo Bold"/>
                <a:cs typeface="Arimo Bold"/>
                <a:sym typeface="Arimo Bold"/>
              </a:rPr>
              <a:t> - </a:t>
            </a:r>
            <a:r>
              <a:rPr lang="en-US" sz="1800" b="1" u="sng">
                <a:solidFill>
                  <a:srgbClr val="0D4370"/>
                </a:solidFill>
                <a:latin typeface="Arimo Bold"/>
                <a:ea typeface="Arimo Bold"/>
                <a:cs typeface="Arimo Bold"/>
                <a:sym typeface="Arimo Bold"/>
              </a:rPr>
              <a:t>0984848929</a:t>
            </a:r>
          </a:p>
        </p:txBody>
      </p:sp>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sp>
        <p:nvSpPr>
          <p:cNvPr id="25" name="Freeform 25"/>
          <p:cNvSpPr/>
          <p:nvPr/>
        </p:nvSpPr>
        <p:spPr>
          <a:xfrm>
            <a:off x="-2052209" y="1690688"/>
            <a:ext cx="2186247" cy="787400"/>
          </a:xfrm>
          <a:custGeom>
            <a:avLst/>
            <a:gdLst/>
            <a:ahLst/>
            <a:cxnLst/>
            <a:rect l="l" t="t" r="r" b="b"/>
            <a:pathLst>
              <a:path w="2914996" h="1049867">
                <a:moveTo>
                  <a:pt x="0" y="0"/>
                </a:moveTo>
                <a:lnTo>
                  <a:pt x="2914996" y="0"/>
                </a:lnTo>
                <a:lnTo>
                  <a:pt x="2914996" y="1049867"/>
                </a:lnTo>
                <a:lnTo>
                  <a:pt x="0" y="1049867"/>
                </a:lnTo>
                <a:close/>
              </a:path>
            </a:pathLst>
          </a:custGeom>
          <a:blipFill>
            <a:blip r:embed="rId4">
              <a:alphaModFix amt="0"/>
            </a:blip>
            <a:stretch>
              <a:fillRect t="-4100" b="-4101"/>
            </a:stretch>
          </a:blipFill>
        </p:spPr>
      </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5"/>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5"/>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5"/>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5"/>
              <a:stretch>
                <a:fillRect t="-44026" r="-11189"/>
              </a:stretch>
            </a:blipFill>
          </p:spPr>
        </p:sp>
      </p:grpSp>
      <p:sp>
        <p:nvSpPr>
          <p:cNvPr id="36" name="Freeform 36"/>
          <p:cNvSpPr/>
          <p:nvPr/>
        </p:nvSpPr>
        <p:spPr>
          <a:xfrm>
            <a:off x="981323" y="1028700"/>
            <a:ext cx="16325355" cy="10876769"/>
          </a:xfrm>
          <a:custGeom>
            <a:avLst/>
            <a:gdLst/>
            <a:ahLst/>
            <a:cxnLst/>
            <a:rect l="l" t="t" r="r" b="b"/>
            <a:pathLst>
              <a:path w="16325355" h="10876769">
                <a:moveTo>
                  <a:pt x="0" y="0"/>
                </a:moveTo>
                <a:lnTo>
                  <a:pt x="16325354" y="0"/>
                </a:lnTo>
                <a:lnTo>
                  <a:pt x="16325354" y="10876769"/>
                </a:lnTo>
                <a:lnTo>
                  <a:pt x="0" y="10876769"/>
                </a:lnTo>
                <a:lnTo>
                  <a:pt x="0" y="0"/>
                </a:lnTo>
                <a:close/>
              </a:path>
            </a:pathLst>
          </a:custGeom>
          <a:blipFill>
            <a:blip r:embed="rId6">
              <a:extLst>
                <a:ext uri="{96DAC541-7B7A-43D3-8B79-37D633B846F1}">
                  <asvg:svgBlip xmlns:asvg="http://schemas.microsoft.com/office/drawing/2016/SVG/main" r:embed="rId7"/>
                </a:ext>
              </a:extLst>
            </a:blip>
            <a:stretch>
              <a:fillRect t="-221" b="-220"/>
            </a:stretch>
          </a:blipFill>
        </p:spPr>
      </p:sp>
      <p:grpSp>
        <p:nvGrpSpPr>
          <p:cNvPr id="37" name="Group 37"/>
          <p:cNvGrpSpPr/>
          <p:nvPr/>
        </p:nvGrpSpPr>
        <p:grpSpPr>
          <a:xfrm rot="1074180">
            <a:off x="-304038" y="1273312"/>
            <a:ext cx="2349541" cy="4260733"/>
            <a:chOff x="0" y="0"/>
            <a:chExt cx="3132722" cy="5680977"/>
          </a:xfrm>
        </p:grpSpPr>
        <p:sp>
          <p:nvSpPr>
            <p:cNvPr id="38" name="Freeform 38"/>
            <p:cNvSpPr/>
            <p:nvPr/>
          </p:nvSpPr>
          <p:spPr>
            <a:xfrm>
              <a:off x="0" y="0"/>
              <a:ext cx="3132709" cy="5680964"/>
            </a:xfrm>
            <a:custGeom>
              <a:avLst/>
              <a:gdLst/>
              <a:ahLst/>
              <a:cxnLst/>
              <a:rect l="l" t="t" r="r" b="b"/>
              <a:pathLst>
                <a:path w="3132709" h="5680964">
                  <a:moveTo>
                    <a:pt x="0" y="0"/>
                  </a:moveTo>
                  <a:lnTo>
                    <a:pt x="3132709" y="0"/>
                  </a:lnTo>
                  <a:lnTo>
                    <a:pt x="3132709" y="5680964"/>
                  </a:lnTo>
                  <a:lnTo>
                    <a:pt x="0" y="5680964"/>
                  </a:lnTo>
                  <a:lnTo>
                    <a:pt x="0" y="0"/>
                  </a:lnTo>
                  <a:close/>
                </a:path>
              </a:pathLst>
            </a:custGeom>
            <a:blipFill>
              <a:blip r:embed="rId8"/>
              <a:stretch>
                <a:fillRect/>
              </a:stretch>
            </a:blipFill>
          </p:spPr>
        </p:sp>
      </p:grpSp>
      <p:sp>
        <p:nvSpPr>
          <p:cNvPr id="39" name="Freeform 39"/>
          <p:cNvSpPr/>
          <p:nvPr/>
        </p:nvSpPr>
        <p:spPr>
          <a:xfrm>
            <a:off x="15121318" y="543373"/>
            <a:ext cx="2762336" cy="1671218"/>
          </a:xfrm>
          <a:custGeom>
            <a:avLst/>
            <a:gdLst/>
            <a:ahLst/>
            <a:cxnLst/>
            <a:rect l="l" t="t" r="r" b="b"/>
            <a:pathLst>
              <a:path w="2762336" h="1671218">
                <a:moveTo>
                  <a:pt x="0" y="0"/>
                </a:moveTo>
                <a:lnTo>
                  <a:pt x="2762336" y="0"/>
                </a:lnTo>
                <a:lnTo>
                  <a:pt x="2762336" y="1671218"/>
                </a:lnTo>
                <a:lnTo>
                  <a:pt x="0" y="1671218"/>
                </a:lnTo>
                <a:lnTo>
                  <a:pt x="0" y="0"/>
                </a:lnTo>
                <a:close/>
              </a:path>
            </a:pathLst>
          </a:custGeom>
          <a:blipFill>
            <a:blip r:embed="rId9">
              <a:extLst>
                <a:ext uri="{96DAC541-7B7A-43D3-8B79-37D633B846F1}">
                  <asvg:svgBlip xmlns:asvg="http://schemas.microsoft.com/office/drawing/2016/SVG/main" r:embed="rId10"/>
                </a:ext>
              </a:extLst>
            </a:blip>
            <a:stretch>
              <a:fillRect l="-15" r="-15"/>
            </a:stretch>
          </a:blipFill>
        </p:spPr>
      </p:sp>
      <p:sp>
        <p:nvSpPr>
          <p:cNvPr id="40" name="Freeform 40"/>
          <p:cNvSpPr/>
          <p:nvPr/>
        </p:nvSpPr>
        <p:spPr>
          <a:xfrm>
            <a:off x="6654356" y="10370696"/>
            <a:ext cx="3396615" cy="1112396"/>
          </a:xfrm>
          <a:custGeom>
            <a:avLst/>
            <a:gdLst/>
            <a:ahLst/>
            <a:cxnLst/>
            <a:rect l="l" t="t" r="r" b="b"/>
            <a:pathLst>
              <a:path w="3396615" h="1112396">
                <a:moveTo>
                  <a:pt x="0" y="0"/>
                </a:moveTo>
                <a:lnTo>
                  <a:pt x="3396615" y="0"/>
                </a:lnTo>
                <a:lnTo>
                  <a:pt x="3396615" y="1112396"/>
                </a:lnTo>
                <a:lnTo>
                  <a:pt x="0" y="1112396"/>
                </a:lnTo>
                <a:lnTo>
                  <a:pt x="0" y="0"/>
                </a:lnTo>
                <a:close/>
              </a:path>
            </a:pathLst>
          </a:custGeom>
          <a:blipFill>
            <a:blip r:embed="rId11">
              <a:extLst>
                <a:ext uri="{96DAC541-7B7A-43D3-8B79-37D633B846F1}">
                  <asvg:svgBlip xmlns:asvg="http://schemas.microsoft.com/office/drawing/2016/SVG/main" r:embed="rId12"/>
                </a:ext>
              </a:extLst>
            </a:blip>
            <a:stretch>
              <a:fillRect t="-35" b="-35"/>
            </a:stretch>
          </a:blipFill>
        </p:spPr>
      </p:sp>
      <p:sp>
        <p:nvSpPr>
          <p:cNvPr id="41" name="Freeform 41"/>
          <p:cNvSpPr/>
          <p:nvPr/>
        </p:nvSpPr>
        <p:spPr>
          <a:xfrm>
            <a:off x="4284888" y="7882776"/>
            <a:ext cx="1015727" cy="1015727"/>
          </a:xfrm>
          <a:custGeom>
            <a:avLst/>
            <a:gdLst/>
            <a:ahLst/>
            <a:cxnLst/>
            <a:rect l="l" t="t" r="r" b="b"/>
            <a:pathLst>
              <a:path w="1015727" h="1015727">
                <a:moveTo>
                  <a:pt x="0" y="0"/>
                </a:moveTo>
                <a:lnTo>
                  <a:pt x="1015727" y="0"/>
                </a:lnTo>
                <a:lnTo>
                  <a:pt x="1015727" y="1015727"/>
                </a:lnTo>
                <a:lnTo>
                  <a:pt x="0" y="1015727"/>
                </a:lnTo>
                <a:lnTo>
                  <a:pt x="0" y="0"/>
                </a:lnTo>
                <a:close/>
              </a:path>
            </a:pathLst>
          </a:custGeom>
          <a:blipFill>
            <a:blip r:embed="rId13">
              <a:extLst>
                <a:ext uri="{96DAC541-7B7A-43D3-8B79-37D633B846F1}">
                  <asvg:svgBlip xmlns:asvg="http://schemas.microsoft.com/office/drawing/2016/SVG/main" r:embed="rId14"/>
                </a:ext>
              </a:extLst>
            </a:blip>
            <a:stretch>
              <a:fillRect l="-467" r="-467"/>
            </a:stretch>
          </a:blipFill>
        </p:spPr>
      </p:sp>
      <p:sp>
        <p:nvSpPr>
          <p:cNvPr id="42" name="Freeform 42"/>
          <p:cNvSpPr/>
          <p:nvPr/>
        </p:nvSpPr>
        <p:spPr>
          <a:xfrm rot="-935700">
            <a:off x="15121318" y="7119633"/>
            <a:ext cx="911933" cy="1048198"/>
          </a:xfrm>
          <a:custGeom>
            <a:avLst/>
            <a:gdLst/>
            <a:ahLst/>
            <a:cxnLst/>
            <a:rect l="l" t="t" r="r" b="b"/>
            <a:pathLst>
              <a:path w="911933" h="1048198">
                <a:moveTo>
                  <a:pt x="0" y="0"/>
                </a:moveTo>
                <a:lnTo>
                  <a:pt x="911934" y="0"/>
                </a:lnTo>
                <a:lnTo>
                  <a:pt x="911934" y="1048197"/>
                </a:lnTo>
                <a:lnTo>
                  <a:pt x="0" y="1048197"/>
                </a:lnTo>
                <a:lnTo>
                  <a:pt x="0" y="0"/>
                </a:lnTo>
                <a:close/>
              </a:path>
            </a:pathLst>
          </a:custGeom>
          <a:blipFill>
            <a:blip r:embed="rId15">
              <a:extLst>
                <a:ext uri="{96DAC541-7B7A-43D3-8B79-37D633B846F1}">
                  <asvg:svgBlip xmlns:asvg="http://schemas.microsoft.com/office/drawing/2016/SVG/main" r:embed="rId16"/>
                </a:ext>
              </a:extLst>
            </a:blip>
            <a:stretch>
              <a:fillRect l="-222" r="-223"/>
            </a:stretch>
          </a:blipFill>
        </p:spPr>
      </p:sp>
      <p:sp>
        <p:nvSpPr>
          <p:cNvPr id="43" name="Freeform 43"/>
          <p:cNvSpPr/>
          <p:nvPr/>
        </p:nvSpPr>
        <p:spPr>
          <a:xfrm rot="-935700" flipH="1">
            <a:off x="11048086" y="2560272"/>
            <a:ext cx="911933" cy="1048198"/>
          </a:xfrm>
          <a:custGeom>
            <a:avLst/>
            <a:gdLst/>
            <a:ahLst/>
            <a:cxnLst/>
            <a:rect l="l" t="t" r="r" b="b"/>
            <a:pathLst>
              <a:path w="911933" h="1048198">
                <a:moveTo>
                  <a:pt x="911933" y="0"/>
                </a:moveTo>
                <a:lnTo>
                  <a:pt x="0" y="0"/>
                </a:lnTo>
                <a:lnTo>
                  <a:pt x="0" y="1048198"/>
                </a:lnTo>
                <a:lnTo>
                  <a:pt x="911933" y="1048198"/>
                </a:lnTo>
                <a:lnTo>
                  <a:pt x="911933" y="0"/>
                </a:lnTo>
                <a:close/>
              </a:path>
            </a:pathLst>
          </a:custGeom>
          <a:blipFill>
            <a:blip r:embed="rId15">
              <a:extLst>
                <a:ext uri="{96DAC541-7B7A-43D3-8B79-37D633B846F1}">
                  <asvg:svgBlip xmlns:asvg="http://schemas.microsoft.com/office/drawing/2016/SVG/main" r:embed="rId16"/>
                </a:ext>
              </a:extLst>
            </a:blip>
            <a:stretch>
              <a:fillRect l="-222" r="-223"/>
            </a:stretch>
          </a:blipFill>
        </p:spPr>
      </p:sp>
      <p:sp>
        <p:nvSpPr>
          <p:cNvPr id="44" name="Freeform 44"/>
          <p:cNvSpPr/>
          <p:nvPr/>
        </p:nvSpPr>
        <p:spPr>
          <a:xfrm rot="-935700" flipH="1">
            <a:off x="4648038" y="1932889"/>
            <a:ext cx="911933" cy="1048198"/>
          </a:xfrm>
          <a:custGeom>
            <a:avLst/>
            <a:gdLst/>
            <a:ahLst/>
            <a:cxnLst/>
            <a:rect l="l" t="t" r="r" b="b"/>
            <a:pathLst>
              <a:path w="911933" h="1048198">
                <a:moveTo>
                  <a:pt x="911933" y="0"/>
                </a:moveTo>
                <a:lnTo>
                  <a:pt x="0" y="0"/>
                </a:lnTo>
                <a:lnTo>
                  <a:pt x="0" y="1048198"/>
                </a:lnTo>
                <a:lnTo>
                  <a:pt x="911933" y="1048198"/>
                </a:lnTo>
                <a:lnTo>
                  <a:pt x="911933" y="0"/>
                </a:lnTo>
                <a:close/>
              </a:path>
            </a:pathLst>
          </a:custGeom>
          <a:blipFill>
            <a:blip r:embed="rId17">
              <a:extLst>
                <a:ext uri="{96DAC541-7B7A-43D3-8B79-37D633B846F1}">
                  <asvg:svgBlip xmlns:asvg="http://schemas.microsoft.com/office/drawing/2016/SVG/main" r:embed="rId18"/>
                </a:ext>
              </a:extLst>
            </a:blip>
            <a:stretch>
              <a:fillRect l="-222" r="-223"/>
            </a:stretch>
          </a:blipFill>
        </p:spPr>
      </p:sp>
      <p:sp>
        <p:nvSpPr>
          <p:cNvPr id="45" name="Freeform 45"/>
          <p:cNvSpPr/>
          <p:nvPr/>
        </p:nvSpPr>
        <p:spPr>
          <a:xfrm rot="-3705840" flipH="1">
            <a:off x="1959045" y="8374399"/>
            <a:ext cx="911933" cy="1048198"/>
          </a:xfrm>
          <a:custGeom>
            <a:avLst/>
            <a:gdLst/>
            <a:ahLst/>
            <a:cxnLst/>
            <a:rect l="l" t="t" r="r" b="b"/>
            <a:pathLst>
              <a:path w="911933" h="1048198">
                <a:moveTo>
                  <a:pt x="911933" y="0"/>
                </a:moveTo>
                <a:lnTo>
                  <a:pt x="0" y="0"/>
                </a:lnTo>
                <a:lnTo>
                  <a:pt x="0" y="1048198"/>
                </a:lnTo>
                <a:lnTo>
                  <a:pt x="911933" y="1048198"/>
                </a:lnTo>
                <a:lnTo>
                  <a:pt x="911933" y="0"/>
                </a:lnTo>
                <a:close/>
              </a:path>
            </a:pathLst>
          </a:custGeom>
          <a:blipFill>
            <a:blip r:embed="rId17">
              <a:extLst>
                <a:ext uri="{96DAC541-7B7A-43D3-8B79-37D633B846F1}">
                  <asvg:svgBlip xmlns:asvg="http://schemas.microsoft.com/office/drawing/2016/SVG/main" r:embed="rId18"/>
                </a:ext>
              </a:extLst>
            </a:blip>
            <a:stretch>
              <a:fillRect l="-222" r="-223"/>
            </a:stretch>
          </a:blipFill>
        </p:spPr>
      </p:sp>
      <p:sp>
        <p:nvSpPr>
          <p:cNvPr id="46" name="Freeform 46"/>
          <p:cNvSpPr/>
          <p:nvPr/>
        </p:nvSpPr>
        <p:spPr>
          <a:xfrm>
            <a:off x="7047376" y="6005179"/>
            <a:ext cx="1778251" cy="4770920"/>
          </a:xfrm>
          <a:custGeom>
            <a:avLst/>
            <a:gdLst/>
            <a:ahLst/>
            <a:cxnLst/>
            <a:rect l="l" t="t" r="r" b="b"/>
            <a:pathLst>
              <a:path w="1778251" h="4770920">
                <a:moveTo>
                  <a:pt x="0" y="0"/>
                </a:moveTo>
                <a:lnTo>
                  <a:pt x="1778251" y="0"/>
                </a:lnTo>
                <a:lnTo>
                  <a:pt x="1778251" y="4770920"/>
                </a:lnTo>
                <a:lnTo>
                  <a:pt x="0" y="4770920"/>
                </a:lnTo>
                <a:lnTo>
                  <a:pt x="0" y="0"/>
                </a:lnTo>
                <a:close/>
              </a:path>
            </a:pathLst>
          </a:custGeom>
          <a:blipFill>
            <a:blip r:embed="rId19">
              <a:extLst>
                <a:ext uri="{96DAC541-7B7A-43D3-8B79-37D633B846F1}">
                  <asvg:svgBlip xmlns:asvg="http://schemas.microsoft.com/office/drawing/2016/SVG/main" r:embed="rId20"/>
                </a:ext>
              </a:extLst>
            </a:blip>
            <a:stretch>
              <a:fillRect t="-128" b="-128"/>
            </a:stretch>
          </a:blipFill>
        </p:spPr>
      </p:sp>
      <p:grpSp>
        <p:nvGrpSpPr>
          <p:cNvPr id="47" name="Group 47"/>
          <p:cNvGrpSpPr/>
          <p:nvPr/>
        </p:nvGrpSpPr>
        <p:grpSpPr>
          <a:xfrm>
            <a:off x="10287000" y="2221887"/>
            <a:ext cx="6473742" cy="6473742"/>
            <a:chOff x="0" y="0"/>
            <a:chExt cx="8631657" cy="8631657"/>
          </a:xfrm>
        </p:grpSpPr>
        <p:sp>
          <p:nvSpPr>
            <p:cNvPr id="48" name="Freeform 48" descr="Epic Journey of Indochina: Cambodia, Laos, &amp; Vietnam Tour (22 Days Tour ..."/>
            <p:cNvSpPr/>
            <p:nvPr/>
          </p:nvSpPr>
          <p:spPr>
            <a:xfrm>
              <a:off x="0" y="0"/>
              <a:ext cx="8631682" cy="8631682"/>
            </a:xfrm>
            <a:custGeom>
              <a:avLst/>
              <a:gdLst/>
              <a:ahLst/>
              <a:cxnLst/>
              <a:rect l="l" t="t" r="r" b="b"/>
              <a:pathLst>
                <a:path w="8631682" h="8631682">
                  <a:moveTo>
                    <a:pt x="0" y="0"/>
                  </a:moveTo>
                  <a:lnTo>
                    <a:pt x="8631682" y="0"/>
                  </a:lnTo>
                  <a:lnTo>
                    <a:pt x="8631682" y="8631682"/>
                  </a:lnTo>
                  <a:lnTo>
                    <a:pt x="0" y="8631682"/>
                  </a:lnTo>
                  <a:lnTo>
                    <a:pt x="0" y="0"/>
                  </a:lnTo>
                  <a:close/>
                </a:path>
              </a:pathLst>
            </a:custGeom>
            <a:blipFill>
              <a:blip r:embed="rId21"/>
              <a:stretch>
                <a:fillRect/>
              </a:stretch>
            </a:blipFill>
          </p:spPr>
        </p:sp>
      </p:grpSp>
      <p:sp>
        <p:nvSpPr>
          <p:cNvPr id="49" name="TextBox 49"/>
          <p:cNvSpPr txBox="1"/>
          <p:nvPr/>
        </p:nvSpPr>
        <p:spPr>
          <a:xfrm>
            <a:off x="11521440" y="8798928"/>
            <a:ext cx="5888565" cy="1487748"/>
          </a:xfrm>
          <a:prstGeom prst="rect">
            <a:avLst/>
          </a:prstGeom>
        </p:spPr>
        <p:txBody>
          <a:bodyPr lIns="0" tIns="0" rIns="0" bIns="0" rtlCol="0" anchor="t">
            <a:spAutoFit/>
          </a:bodyPr>
          <a:lstStyle/>
          <a:p>
            <a:pPr algn="ctr">
              <a:lnSpc>
                <a:spcPts val="3840"/>
              </a:lnSpc>
            </a:pPr>
            <a:r>
              <a:rPr lang="en-US" sz="3200" b="1">
                <a:solidFill>
                  <a:srgbClr val="FFFFFF"/>
                </a:solidFill>
                <a:latin typeface="Cambria Bold"/>
                <a:ea typeface="Cambria Bold"/>
                <a:cs typeface="Cambria Bold"/>
                <a:sym typeface="Cambria Bold"/>
              </a:rPr>
              <a:t>Đọc thông tin, em hãy chọn và kể lại một câu chuyện lịch sử liên quan đến Cố đô Huế.</a:t>
            </a:r>
          </a:p>
        </p:txBody>
      </p:sp>
      <p:grpSp>
        <p:nvGrpSpPr>
          <p:cNvPr id="50" name="Group 50"/>
          <p:cNvGrpSpPr/>
          <p:nvPr/>
        </p:nvGrpSpPr>
        <p:grpSpPr>
          <a:xfrm>
            <a:off x="1031710" y="2900582"/>
            <a:ext cx="5670956" cy="6038440"/>
            <a:chOff x="0" y="0"/>
            <a:chExt cx="7561275" cy="8051254"/>
          </a:xfrm>
        </p:grpSpPr>
        <p:sp>
          <p:nvSpPr>
            <p:cNvPr id="51" name="Freeform 51"/>
            <p:cNvSpPr/>
            <p:nvPr/>
          </p:nvSpPr>
          <p:spPr>
            <a:xfrm>
              <a:off x="0" y="0"/>
              <a:ext cx="7561326" cy="8051292"/>
            </a:xfrm>
            <a:custGeom>
              <a:avLst/>
              <a:gdLst/>
              <a:ahLst/>
              <a:cxnLst/>
              <a:rect l="l" t="t" r="r" b="b"/>
              <a:pathLst>
                <a:path w="7561326" h="8051292">
                  <a:moveTo>
                    <a:pt x="0" y="0"/>
                  </a:moveTo>
                  <a:lnTo>
                    <a:pt x="7561326" y="0"/>
                  </a:lnTo>
                  <a:lnTo>
                    <a:pt x="7561326" y="8051292"/>
                  </a:lnTo>
                  <a:lnTo>
                    <a:pt x="0" y="8051292"/>
                  </a:lnTo>
                  <a:lnTo>
                    <a:pt x="0" y="0"/>
                  </a:lnTo>
                  <a:close/>
                </a:path>
              </a:pathLst>
            </a:custGeom>
            <a:blipFill>
              <a:blip r:embed="rId22"/>
              <a:stretch>
                <a:fillRect/>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grpSp>
        <p:nvGrpSpPr>
          <p:cNvPr id="7" name="Group 7"/>
          <p:cNvGrpSpPr/>
          <p:nvPr/>
        </p:nvGrpSpPr>
        <p:grpSpPr>
          <a:xfrm>
            <a:off x="10298592" y="-221075"/>
            <a:ext cx="2186245" cy="787403"/>
            <a:chOff x="0" y="0"/>
            <a:chExt cx="2914993" cy="1049871"/>
          </a:xfrm>
        </p:grpSpPr>
        <p:sp>
          <p:nvSpPr>
            <p:cNvPr id="8" name="Freeform 8"/>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2">
                <a:alphaModFix amt="0"/>
              </a:blip>
              <a:stretch>
                <a:fillRect t="-4100" b="-4101"/>
              </a:stretch>
            </a:blipFill>
          </p:spPr>
        </p:sp>
        <p:sp>
          <p:nvSpPr>
            <p:cNvPr id="9" name="TextBox 9"/>
            <p:cNvSpPr txBox="1"/>
            <p:nvPr/>
          </p:nvSpPr>
          <p:spPr>
            <a:xfrm>
              <a:off x="0" y="9525"/>
              <a:ext cx="2914993" cy="1040346"/>
            </a:xfrm>
            <a:prstGeom prst="rect">
              <a:avLst/>
            </a:prstGeom>
          </p:spPr>
          <p:txBody>
            <a:bodyPr lIns="0" tIns="0" rIns="0" bIns="0" rtlCol="0" anchor="b"/>
            <a:lstStyle/>
            <a:p>
              <a:pPr algn="ctr">
                <a:lnSpc>
                  <a:spcPts val="3456"/>
                </a:lnSpc>
              </a:pPr>
              <a:r>
                <a:rPr lang="en-US" sz="3200">
                  <a:solidFill>
                    <a:srgbClr val="FFFFFF"/>
                  </a:solidFill>
                  <a:latin typeface="Arimo"/>
                  <a:ea typeface="Arimo"/>
                  <a:cs typeface="Arimo"/>
                  <a:sym typeface="Arimo"/>
                </a:rPr>
                <a:t>Măng Non</a:t>
              </a:r>
            </a:p>
          </p:txBody>
        </p:sp>
      </p:grpSp>
      <p:sp>
        <p:nvSpPr>
          <p:cNvPr id="11" name="Freeform 11"/>
          <p:cNvSpPr/>
          <p:nvPr/>
        </p:nvSpPr>
        <p:spPr>
          <a:xfrm>
            <a:off x="5644382" y="12052297"/>
            <a:ext cx="2186247" cy="787400"/>
          </a:xfrm>
          <a:custGeom>
            <a:avLst/>
            <a:gdLst/>
            <a:ahLst/>
            <a:cxnLst/>
            <a:rect l="l" t="t" r="r" b="b"/>
            <a:pathLst>
              <a:path w="2914996" h="1049867">
                <a:moveTo>
                  <a:pt x="0" y="0"/>
                </a:moveTo>
                <a:lnTo>
                  <a:pt x="2914996" y="0"/>
                </a:lnTo>
                <a:lnTo>
                  <a:pt x="2914996" y="1049867"/>
                </a:lnTo>
                <a:lnTo>
                  <a:pt x="0" y="1049867"/>
                </a:lnTo>
                <a:close/>
              </a:path>
            </a:pathLst>
          </a:custGeom>
          <a:blipFill>
            <a:blip r:embed="rId2">
              <a:alphaModFix amt="0"/>
            </a:blip>
            <a:stretch>
              <a:fillRect t="-4100" b="-4101"/>
            </a:stretch>
          </a:blipFill>
        </p:spPr>
      </p:sp>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3"/>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2">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sp>
        <p:nvSpPr>
          <p:cNvPr id="25" name="Freeform 25"/>
          <p:cNvSpPr/>
          <p:nvPr/>
        </p:nvSpPr>
        <p:spPr>
          <a:xfrm>
            <a:off x="-2052209" y="1690688"/>
            <a:ext cx="2186247" cy="787400"/>
          </a:xfrm>
          <a:custGeom>
            <a:avLst/>
            <a:gdLst/>
            <a:ahLst/>
            <a:cxnLst/>
            <a:rect l="l" t="t" r="r" b="b"/>
            <a:pathLst>
              <a:path w="2914996" h="1049867">
                <a:moveTo>
                  <a:pt x="0" y="0"/>
                </a:moveTo>
                <a:lnTo>
                  <a:pt x="2914996" y="0"/>
                </a:lnTo>
                <a:lnTo>
                  <a:pt x="2914996" y="1049867"/>
                </a:lnTo>
                <a:lnTo>
                  <a:pt x="0" y="1049867"/>
                </a:lnTo>
                <a:close/>
              </a:path>
            </a:pathLst>
          </a:custGeom>
          <a:blipFill>
            <a:blip r:embed="rId2">
              <a:alphaModFix amt="0"/>
            </a:blip>
            <a:stretch>
              <a:fillRect t="-4100" b="-4101"/>
            </a:stretch>
          </a:blipFill>
        </p:spPr>
      </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6" name="Group 36"/>
          <p:cNvGrpSpPr/>
          <p:nvPr/>
        </p:nvGrpSpPr>
        <p:grpSpPr>
          <a:xfrm>
            <a:off x="15058892" y="-1162021"/>
            <a:ext cx="3315862" cy="3278610"/>
            <a:chOff x="0" y="0"/>
            <a:chExt cx="4421149" cy="4371480"/>
          </a:xfrm>
        </p:grpSpPr>
        <p:sp>
          <p:nvSpPr>
            <p:cNvPr id="37" name="Freeform 37"/>
            <p:cNvSpPr/>
            <p:nvPr/>
          </p:nvSpPr>
          <p:spPr>
            <a:xfrm>
              <a:off x="0" y="0"/>
              <a:ext cx="4421124" cy="4371467"/>
            </a:xfrm>
            <a:custGeom>
              <a:avLst/>
              <a:gdLst/>
              <a:ahLst/>
              <a:cxnLst/>
              <a:rect l="l" t="t" r="r" b="b"/>
              <a:pathLst>
                <a:path w="4421124" h="4371467">
                  <a:moveTo>
                    <a:pt x="0" y="0"/>
                  </a:moveTo>
                  <a:lnTo>
                    <a:pt x="4421124" y="0"/>
                  </a:lnTo>
                  <a:lnTo>
                    <a:pt x="4421124" y="4371467"/>
                  </a:lnTo>
                  <a:lnTo>
                    <a:pt x="0" y="4371467"/>
                  </a:lnTo>
                  <a:lnTo>
                    <a:pt x="0" y="0"/>
                  </a:lnTo>
                  <a:close/>
                </a:path>
              </a:pathLst>
            </a:custGeom>
            <a:blipFill>
              <a:blip r:embed="rId5"/>
              <a:stretch>
                <a:fillRect l="-22" r="-22"/>
              </a:stretch>
            </a:blipFill>
          </p:spPr>
        </p:sp>
      </p:grpSp>
      <p:grpSp>
        <p:nvGrpSpPr>
          <p:cNvPr id="38" name="Group 38"/>
          <p:cNvGrpSpPr/>
          <p:nvPr/>
        </p:nvGrpSpPr>
        <p:grpSpPr>
          <a:xfrm rot="-568920">
            <a:off x="15582519" y="6642249"/>
            <a:ext cx="3353562" cy="5146881"/>
            <a:chOff x="0" y="0"/>
            <a:chExt cx="4471416" cy="6862508"/>
          </a:xfrm>
        </p:grpSpPr>
        <p:sp>
          <p:nvSpPr>
            <p:cNvPr id="39" name="Freeform 39"/>
            <p:cNvSpPr/>
            <p:nvPr/>
          </p:nvSpPr>
          <p:spPr>
            <a:xfrm>
              <a:off x="0" y="0"/>
              <a:ext cx="4471416" cy="6862445"/>
            </a:xfrm>
            <a:custGeom>
              <a:avLst/>
              <a:gdLst/>
              <a:ahLst/>
              <a:cxnLst/>
              <a:rect l="l" t="t" r="r" b="b"/>
              <a:pathLst>
                <a:path w="4471416" h="6862445">
                  <a:moveTo>
                    <a:pt x="0" y="0"/>
                  </a:moveTo>
                  <a:lnTo>
                    <a:pt x="4471416" y="0"/>
                  </a:lnTo>
                  <a:lnTo>
                    <a:pt x="4471416" y="6862445"/>
                  </a:lnTo>
                  <a:lnTo>
                    <a:pt x="0" y="6862445"/>
                  </a:lnTo>
                  <a:lnTo>
                    <a:pt x="0" y="0"/>
                  </a:lnTo>
                  <a:close/>
                </a:path>
              </a:pathLst>
            </a:custGeom>
            <a:blipFill>
              <a:blip r:embed="rId6"/>
              <a:stretch>
                <a:fillRect l="-72" r="-72"/>
              </a:stretch>
            </a:blipFill>
          </p:spPr>
        </p:sp>
      </p:grpSp>
      <p:grpSp>
        <p:nvGrpSpPr>
          <p:cNvPr id="40" name="Group 40"/>
          <p:cNvGrpSpPr/>
          <p:nvPr/>
        </p:nvGrpSpPr>
        <p:grpSpPr>
          <a:xfrm rot="-4538460">
            <a:off x="1165060" y="7745168"/>
            <a:ext cx="2563263" cy="4877314"/>
            <a:chOff x="0" y="0"/>
            <a:chExt cx="3417684" cy="6503086"/>
          </a:xfrm>
        </p:grpSpPr>
        <p:sp>
          <p:nvSpPr>
            <p:cNvPr id="41" name="Freeform 41"/>
            <p:cNvSpPr/>
            <p:nvPr/>
          </p:nvSpPr>
          <p:spPr>
            <a:xfrm flipH="1" flipV="1">
              <a:off x="0" y="0"/>
              <a:ext cx="3417697" cy="6503035"/>
            </a:xfrm>
            <a:custGeom>
              <a:avLst/>
              <a:gdLst/>
              <a:ahLst/>
              <a:cxnLst/>
              <a:rect l="l" t="t" r="r" b="b"/>
              <a:pathLst>
                <a:path w="3417697" h="6503035">
                  <a:moveTo>
                    <a:pt x="3417697" y="6503035"/>
                  </a:moveTo>
                  <a:lnTo>
                    <a:pt x="0" y="6503035"/>
                  </a:lnTo>
                  <a:lnTo>
                    <a:pt x="0" y="0"/>
                  </a:lnTo>
                  <a:lnTo>
                    <a:pt x="3417697" y="0"/>
                  </a:lnTo>
                  <a:lnTo>
                    <a:pt x="3417697" y="6503035"/>
                  </a:lnTo>
                  <a:close/>
                </a:path>
              </a:pathLst>
            </a:custGeom>
            <a:blipFill>
              <a:blip r:embed="rId7"/>
              <a:stretch>
                <a:fillRect l="-27" r="-26"/>
              </a:stretch>
            </a:blipFill>
          </p:spPr>
        </p:sp>
      </p:grpSp>
      <p:grpSp>
        <p:nvGrpSpPr>
          <p:cNvPr id="42" name="Group 42"/>
          <p:cNvGrpSpPr/>
          <p:nvPr/>
        </p:nvGrpSpPr>
        <p:grpSpPr>
          <a:xfrm>
            <a:off x="-35671" y="1"/>
            <a:ext cx="18410425" cy="10256206"/>
            <a:chOff x="0" y="0"/>
            <a:chExt cx="24547233" cy="13674941"/>
          </a:xfrm>
        </p:grpSpPr>
        <p:sp>
          <p:nvSpPr>
            <p:cNvPr id="43" name="Freeform 43"/>
            <p:cNvSpPr/>
            <p:nvPr/>
          </p:nvSpPr>
          <p:spPr>
            <a:xfrm>
              <a:off x="0" y="0"/>
              <a:ext cx="24547195" cy="13674979"/>
            </a:xfrm>
            <a:custGeom>
              <a:avLst/>
              <a:gdLst/>
              <a:ahLst/>
              <a:cxnLst/>
              <a:rect l="l" t="t" r="r" b="b"/>
              <a:pathLst>
                <a:path w="24547195" h="13674979">
                  <a:moveTo>
                    <a:pt x="0" y="0"/>
                  </a:moveTo>
                  <a:lnTo>
                    <a:pt x="24547195" y="0"/>
                  </a:lnTo>
                  <a:lnTo>
                    <a:pt x="24547195" y="13674979"/>
                  </a:lnTo>
                  <a:lnTo>
                    <a:pt x="0" y="13674979"/>
                  </a:lnTo>
                  <a:lnTo>
                    <a:pt x="0" y="0"/>
                  </a:lnTo>
                  <a:close/>
                </a:path>
              </a:pathLst>
            </a:custGeom>
            <a:blipFill>
              <a:blip r:embed="rId8"/>
              <a:stretch>
                <a:fillRect l="-30511" t="-32155" r="-11222" b="-10954"/>
              </a:stretch>
            </a:blipFill>
          </p:spPr>
        </p:sp>
      </p:grpSp>
      <p:sp>
        <p:nvSpPr>
          <p:cNvPr id="44" name="TextBox 44"/>
          <p:cNvSpPr txBox="1"/>
          <p:nvPr/>
        </p:nvSpPr>
        <p:spPr>
          <a:xfrm>
            <a:off x="3691804" y="1826895"/>
            <a:ext cx="13742756" cy="3088186"/>
          </a:xfrm>
          <a:prstGeom prst="rect">
            <a:avLst/>
          </a:prstGeom>
        </p:spPr>
        <p:txBody>
          <a:bodyPr lIns="0" tIns="0" rIns="0" bIns="0" rtlCol="0" anchor="t">
            <a:spAutoFit/>
          </a:bodyPr>
          <a:lstStyle/>
          <a:p>
            <a:pPr algn="just">
              <a:lnSpc>
                <a:spcPts val="4800"/>
              </a:lnSpc>
            </a:pPr>
            <a:r>
              <a:rPr lang="en-US" sz="4000">
                <a:solidFill>
                  <a:srgbClr val="000000"/>
                </a:solidFill>
                <a:latin typeface="Cambria"/>
                <a:ea typeface="Cambria"/>
                <a:cs typeface="Cambria"/>
                <a:sym typeface="Cambria"/>
              </a:rPr>
              <a:t>Đêm mùng 4 rạng sáng 5 – 7 – 1885, Tôn Thất Thuyết tổ chức cuộc phản công quân Pháp tại kinh thành Huế. Quân Pháp ban đầu bị bất ngờ nhưng sau đó với sức mạnh từ vũ khí và lực lượng, cuộc phản công của Tôn Thất Thuyết bị thất bại, ông phải đưa vua Hàm Nghi ra Tân Sở (Quảng Trị). </a:t>
            </a:r>
          </a:p>
        </p:txBody>
      </p:sp>
      <p:sp>
        <p:nvSpPr>
          <p:cNvPr id="45" name="TextBox 45"/>
          <p:cNvSpPr txBox="1"/>
          <p:nvPr/>
        </p:nvSpPr>
        <p:spPr>
          <a:xfrm>
            <a:off x="548640" y="6110669"/>
            <a:ext cx="9494520" cy="3703739"/>
          </a:xfrm>
          <a:prstGeom prst="rect">
            <a:avLst/>
          </a:prstGeom>
        </p:spPr>
        <p:txBody>
          <a:bodyPr lIns="0" tIns="0" rIns="0" bIns="0" rtlCol="0" anchor="t">
            <a:spAutoFit/>
          </a:bodyPr>
          <a:lstStyle/>
          <a:p>
            <a:pPr algn="just">
              <a:lnSpc>
                <a:spcPts val="4800"/>
              </a:lnSpc>
            </a:pPr>
            <a:r>
              <a:rPr lang="en-US" sz="4000">
                <a:solidFill>
                  <a:srgbClr val="000000"/>
                </a:solidFill>
                <a:latin typeface="Cambria"/>
                <a:ea typeface="Cambria"/>
                <a:cs typeface="Cambria"/>
                <a:sym typeface="Cambria"/>
              </a:rPr>
              <a:t>Tại đây, ông nhân danh vua Hàm Nghi ra “Dụ Cần Vương” – kêu gọi người dân đứng lên giúp vua cứu nước. Đây là sự mở đầu cho phong trào Cần Vương, thể hiện rõ ý chí, tinh thần yêu nước, chiến đấu đến cùng vì độc lập, tự do của dân tộc.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3">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sp>
        <p:nvSpPr>
          <p:cNvPr id="36" name="Freeform 36"/>
          <p:cNvSpPr/>
          <p:nvPr/>
        </p:nvSpPr>
        <p:spPr>
          <a:xfrm>
            <a:off x="-977132" y="-754323"/>
            <a:ext cx="2978648" cy="2978648"/>
          </a:xfrm>
          <a:custGeom>
            <a:avLst/>
            <a:gdLst/>
            <a:ahLst/>
            <a:cxnLst/>
            <a:rect l="l" t="t" r="r" b="b"/>
            <a:pathLst>
              <a:path w="2978648" h="2978648">
                <a:moveTo>
                  <a:pt x="0" y="0"/>
                </a:moveTo>
                <a:lnTo>
                  <a:pt x="2978649" y="0"/>
                </a:lnTo>
                <a:lnTo>
                  <a:pt x="2978649" y="2978649"/>
                </a:lnTo>
                <a:lnTo>
                  <a:pt x="0" y="2978649"/>
                </a:lnTo>
                <a:lnTo>
                  <a:pt x="0" y="0"/>
                </a:lnTo>
                <a:close/>
              </a:path>
            </a:pathLst>
          </a:custGeom>
          <a:blipFill>
            <a:blip r:embed="rId5">
              <a:extLst>
                <a:ext uri="{96DAC541-7B7A-43D3-8B79-37D633B846F1}">
                  <asvg:svgBlip xmlns:asvg="http://schemas.microsoft.com/office/drawing/2016/SVG/main" r:embed="rId6"/>
                </a:ext>
              </a:extLst>
            </a:blip>
            <a:stretch>
              <a:fillRect l="-479" r="-479"/>
            </a:stretch>
          </a:blipFill>
        </p:spPr>
      </p:sp>
      <p:sp>
        <p:nvSpPr>
          <p:cNvPr id="37" name="Freeform 37"/>
          <p:cNvSpPr/>
          <p:nvPr/>
        </p:nvSpPr>
        <p:spPr>
          <a:xfrm>
            <a:off x="16055721" y="8481898"/>
            <a:ext cx="2978648" cy="2978648"/>
          </a:xfrm>
          <a:custGeom>
            <a:avLst/>
            <a:gdLst/>
            <a:ahLst/>
            <a:cxnLst/>
            <a:rect l="l" t="t" r="r" b="b"/>
            <a:pathLst>
              <a:path w="2978648" h="2978648">
                <a:moveTo>
                  <a:pt x="0" y="0"/>
                </a:moveTo>
                <a:lnTo>
                  <a:pt x="2978648" y="0"/>
                </a:lnTo>
                <a:lnTo>
                  <a:pt x="2978648" y="2978649"/>
                </a:lnTo>
                <a:lnTo>
                  <a:pt x="0" y="2978649"/>
                </a:lnTo>
                <a:lnTo>
                  <a:pt x="0" y="0"/>
                </a:lnTo>
                <a:close/>
              </a:path>
            </a:pathLst>
          </a:custGeom>
          <a:blipFill>
            <a:blip r:embed="rId5">
              <a:extLst>
                <a:ext uri="{96DAC541-7B7A-43D3-8B79-37D633B846F1}">
                  <asvg:svgBlip xmlns:asvg="http://schemas.microsoft.com/office/drawing/2016/SVG/main" r:embed="rId6"/>
                </a:ext>
              </a:extLst>
            </a:blip>
            <a:stretch>
              <a:fillRect l="-479" r="-479"/>
            </a:stretch>
          </a:blipFill>
        </p:spPr>
      </p:sp>
      <p:sp>
        <p:nvSpPr>
          <p:cNvPr id="38" name="Freeform 38"/>
          <p:cNvSpPr/>
          <p:nvPr/>
        </p:nvSpPr>
        <p:spPr>
          <a:xfrm>
            <a:off x="14755292" y="-364893"/>
            <a:ext cx="2789758" cy="1687801"/>
          </a:xfrm>
          <a:custGeom>
            <a:avLst/>
            <a:gdLst/>
            <a:ahLst/>
            <a:cxnLst/>
            <a:rect l="l" t="t" r="r" b="b"/>
            <a:pathLst>
              <a:path w="2789758" h="1687801">
                <a:moveTo>
                  <a:pt x="0" y="0"/>
                </a:moveTo>
                <a:lnTo>
                  <a:pt x="2789758" y="0"/>
                </a:lnTo>
                <a:lnTo>
                  <a:pt x="2789758" y="1687801"/>
                </a:lnTo>
                <a:lnTo>
                  <a:pt x="0" y="1687801"/>
                </a:lnTo>
                <a:lnTo>
                  <a:pt x="0" y="0"/>
                </a:lnTo>
                <a:close/>
              </a:path>
            </a:pathLst>
          </a:custGeom>
          <a:blipFill>
            <a:blip r:embed="rId7">
              <a:extLst>
                <a:ext uri="{96DAC541-7B7A-43D3-8B79-37D633B846F1}">
                  <asvg:svgBlip xmlns:asvg="http://schemas.microsoft.com/office/drawing/2016/SVG/main" r:embed="rId8"/>
                </a:ext>
              </a:extLst>
            </a:blip>
            <a:stretch>
              <a:fillRect t="-36" b="-36"/>
            </a:stretch>
          </a:blipFill>
        </p:spPr>
      </p:sp>
      <p:sp>
        <p:nvSpPr>
          <p:cNvPr id="39" name="Freeform 39"/>
          <p:cNvSpPr/>
          <p:nvPr/>
        </p:nvSpPr>
        <p:spPr>
          <a:xfrm>
            <a:off x="-977132" y="8813006"/>
            <a:ext cx="3178416" cy="1473994"/>
          </a:xfrm>
          <a:custGeom>
            <a:avLst/>
            <a:gdLst/>
            <a:ahLst/>
            <a:cxnLst/>
            <a:rect l="l" t="t" r="r" b="b"/>
            <a:pathLst>
              <a:path w="3178416" h="1473994">
                <a:moveTo>
                  <a:pt x="0" y="0"/>
                </a:moveTo>
                <a:lnTo>
                  <a:pt x="3178417" y="0"/>
                </a:lnTo>
                <a:lnTo>
                  <a:pt x="3178417" y="1473994"/>
                </a:lnTo>
                <a:lnTo>
                  <a:pt x="0" y="1473994"/>
                </a:lnTo>
                <a:lnTo>
                  <a:pt x="0" y="0"/>
                </a:lnTo>
                <a:close/>
              </a:path>
            </a:pathLst>
          </a:custGeom>
          <a:blipFill>
            <a:blip r:embed="rId9">
              <a:extLst>
                <a:ext uri="{96DAC541-7B7A-43D3-8B79-37D633B846F1}">
                  <asvg:svgBlip xmlns:asvg="http://schemas.microsoft.com/office/drawing/2016/SVG/main" r:embed="rId10"/>
                </a:ext>
              </a:extLst>
            </a:blip>
            <a:stretch>
              <a:fillRect t="-357" b="-357"/>
            </a:stretch>
          </a:blipFill>
        </p:spPr>
      </p:sp>
      <p:grpSp>
        <p:nvGrpSpPr>
          <p:cNvPr id="40" name="Group 40"/>
          <p:cNvGrpSpPr/>
          <p:nvPr/>
        </p:nvGrpSpPr>
        <p:grpSpPr>
          <a:xfrm>
            <a:off x="4236882" y="5473684"/>
            <a:ext cx="9468250" cy="5250370"/>
            <a:chOff x="0" y="0"/>
            <a:chExt cx="12624333" cy="7000494"/>
          </a:xfrm>
        </p:grpSpPr>
        <p:sp>
          <p:nvSpPr>
            <p:cNvPr id="41" name="Freeform 41" descr="Free Raise Hand Cartoon Vectors, 1,000+ Images in AI, EPS format"/>
            <p:cNvSpPr/>
            <p:nvPr/>
          </p:nvSpPr>
          <p:spPr>
            <a:xfrm>
              <a:off x="0" y="0"/>
              <a:ext cx="12624308" cy="7000494"/>
            </a:xfrm>
            <a:custGeom>
              <a:avLst/>
              <a:gdLst/>
              <a:ahLst/>
              <a:cxnLst/>
              <a:rect l="l" t="t" r="r" b="b"/>
              <a:pathLst>
                <a:path w="12624308" h="7000494">
                  <a:moveTo>
                    <a:pt x="0" y="0"/>
                  </a:moveTo>
                  <a:lnTo>
                    <a:pt x="12624308" y="0"/>
                  </a:lnTo>
                  <a:lnTo>
                    <a:pt x="12624308" y="7000494"/>
                  </a:lnTo>
                  <a:lnTo>
                    <a:pt x="0" y="7000494"/>
                  </a:lnTo>
                  <a:lnTo>
                    <a:pt x="0" y="0"/>
                  </a:lnTo>
                  <a:close/>
                </a:path>
              </a:pathLst>
            </a:custGeom>
            <a:blipFill>
              <a:blip r:embed="rId11"/>
              <a:stretch>
                <a:fillRect b="-24448"/>
              </a:stretch>
            </a:blipFill>
          </p:spPr>
        </p:sp>
      </p:grpSp>
      <p:grpSp>
        <p:nvGrpSpPr>
          <p:cNvPr id="42" name="Group 42"/>
          <p:cNvGrpSpPr/>
          <p:nvPr/>
        </p:nvGrpSpPr>
        <p:grpSpPr>
          <a:xfrm>
            <a:off x="1321880" y="876300"/>
            <a:ext cx="15644231" cy="5334143"/>
            <a:chOff x="0" y="0"/>
            <a:chExt cx="20858975" cy="7112190"/>
          </a:xfrm>
        </p:grpSpPr>
        <p:sp>
          <p:nvSpPr>
            <p:cNvPr id="43" name="Freeform 43"/>
            <p:cNvSpPr/>
            <p:nvPr/>
          </p:nvSpPr>
          <p:spPr>
            <a:xfrm>
              <a:off x="0" y="0"/>
              <a:ext cx="20858987" cy="7112127"/>
            </a:xfrm>
            <a:custGeom>
              <a:avLst/>
              <a:gdLst/>
              <a:ahLst/>
              <a:cxnLst/>
              <a:rect l="l" t="t" r="r" b="b"/>
              <a:pathLst>
                <a:path w="20858987" h="7112127">
                  <a:moveTo>
                    <a:pt x="0" y="0"/>
                  </a:moveTo>
                  <a:lnTo>
                    <a:pt x="20858987" y="0"/>
                  </a:lnTo>
                  <a:lnTo>
                    <a:pt x="20858987" y="7112127"/>
                  </a:lnTo>
                  <a:lnTo>
                    <a:pt x="0" y="7112127"/>
                  </a:lnTo>
                  <a:lnTo>
                    <a:pt x="0" y="0"/>
                  </a:lnTo>
                  <a:close/>
                </a:path>
              </a:pathLst>
            </a:custGeom>
            <a:blipFill>
              <a:blip r:embed="rId12"/>
              <a:stretch>
                <a:fillRect/>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3">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sp>
        <p:nvSpPr>
          <p:cNvPr id="36" name="Freeform 36"/>
          <p:cNvSpPr/>
          <p:nvPr/>
        </p:nvSpPr>
        <p:spPr>
          <a:xfrm>
            <a:off x="-977132" y="-754323"/>
            <a:ext cx="2978648" cy="2978648"/>
          </a:xfrm>
          <a:custGeom>
            <a:avLst/>
            <a:gdLst/>
            <a:ahLst/>
            <a:cxnLst/>
            <a:rect l="l" t="t" r="r" b="b"/>
            <a:pathLst>
              <a:path w="2978648" h="2978648">
                <a:moveTo>
                  <a:pt x="0" y="0"/>
                </a:moveTo>
                <a:lnTo>
                  <a:pt x="2978649" y="0"/>
                </a:lnTo>
                <a:lnTo>
                  <a:pt x="2978649" y="2978649"/>
                </a:lnTo>
                <a:lnTo>
                  <a:pt x="0" y="2978649"/>
                </a:lnTo>
                <a:lnTo>
                  <a:pt x="0" y="0"/>
                </a:lnTo>
                <a:close/>
              </a:path>
            </a:pathLst>
          </a:custGeom>
          <a:blipFill>
            <a:blip r:embed="rId5">
              <a:extLst>
                <a:ext uri="{96DAC541-7B7A-43D3-8B79-37D633B846F1}">
                  <asvg:svgBlip xmlns:asvg="http://schemas.microsoft.com/office/drawing/2016/SVG/main" r:embed="rId6"/>
                </a:ext>
              </a:extLst>
            </a:blip>
            <a:stretch>
              <a:fillRect l="-479" r="-479"/>
            </a:stretch>
          </a:blipFill>
        </p:spPr>
      </p:sp>
      <p:sp>
        <p:nvSpPr>
          <p:cNvPr id="37" name="Freeform 37"/>
          <p:cNvSpPr/>
          <p:nvPr/>
        </p:nvSpPr>
        <p:spPr>
          <a:xfrm>
            <a:off x="16055721" y="8481898"/>
            <a:ext cx="2978648" cy="2978648"/>
          </a:xfrm>
          <a:custGeom>
            <a:avLst/>
            <a:gdLst/>
            <a:ahLst/>
            <a:cxnLst/>
            <a:rect l="l" t="t" r="r" b="b"/>
            <a:pathLst>
              <a:path w="2978648" h="2978648">
                <a:moveTo>
                  <a:pt x="0" y="0"/>
                </a:moveTo>
                <a:lnTo>
                  <a:pt x="2978648" y="0"/>
                </a:lnTo>
                <a:lnTo>
                  <a:pt x="2978648" y="2978649"/>
                </a:lnTo>
                <a:lnTo>
                  <a:pt x="0" y="2978649"/>
                </a:lnTo>
                <a:lnTo>
                  <a:pt x="0" y="0"/>
                </a:lnTo>
                <a:close/>
              </a:path>
            </a:pathLst>
          </a:custGeom>
          <a:blipFill>
            <a:blip r:embed="rId5">
              <a:extLst>
                <a:ext uri="{96DAC541-7B7A-43D3-8B79-37D633B846F1}">
                  <asvg:svgBlip xmlns:asvg="http://schemas.microsoft.com/office/drawing/2016/SVG/main" r:embed="rId6"/>
                </a:ext>
              </a:extLst>
            </a:blip>
            <a:stretch>
              <a:fillRect l="-479" r="-479"/>
            </a:stretch>
          </a:blipFill>
        </p:spPr>
      </p:sp>
      <p:sp>
        <p:nvSpPr>
          <p:cNvPr id="38" name="Freeform 38"/>
          <p:cNvSpPr/>
          <p:nvPr/>
        </p:nvSpPr>
        <p:spPr>
          <a:xfrm>
            <a:off x="14755292" y="-364893"/>
            <a:ext cx="2789758" cy="1687801"/>
          </a:xfrm>
          <a:custGeom>
            <a:avLst/>
            <a:gdLst/>
            <a:ahLst/>
            <a:cxnLst/>
            <a:rect l="l" t="t" r="r" b="b"/>
            <a:pathLst>
              <a:path w="2789758" h="1687801">
                <a:moveTo>
                  <a:pt x="0" y="0"/>
                </a:moveTo>
                <a:lnTo>
                  <a:pt x="2789758" y="0"/>
                </a:lnTo>
                <a:lnTo>
                  <a:pt x="2789758" y="1687801"/>
                </a:lnTo>
                <a:lnTo>
                  <a:pt x="0" y="1687801"/>
                </a:lnTo>
                <a:lnTo>
                  <a:pt x="0" y="0"/>
                </a:lnTo>
                <a:close/>
              </a:path>
            </a:pathLst>
          </a:custGeom>
          <a:blipFill>
            <a:blip r:embed="rId7">
              <a:extLst>
                <a:ext uri="{96DAC541-7B7A-43D3-8B79-37D633B846F1}">
                  <asvg:svgBlip xmlns:asvg="http://schemas.microsoft.com/office/drawing/2016/SVG/main" r:embed="rId8"/>
                </a:ext>
              </a:extLst>
            </a:blip>
            <a:stretch>
              <a:fillRect t="-36" b="-36"/>
            </a:stretch>
          </a:blipFill>
        </p:spPr>
      </p:sp>
      <p:sp>
        <p:nvSpPr>
          <p:cNvPr id="39" name="Freeform 39"/>
          <p:cNvSpPr/>
          <p:nvPr/>
        </p:nvSpPr>
        <p:spPr>
          <a:xfrm>
            <a:off x="-977132" y="8813006"/>
            <a:ext cx="3178416" cy="1473994"/>
          </a:xfrm>
          <a:custGeom>
            <a:avLst/>
            <a:gdLst/>
            <a:ahLst/>
            <a:cxnLst/>
            <a:rect l="l" t="t" r="r" b="b"/>
            <a:pathLst>
              <a:path w="3178416" h="1473994">
                <a:moveTo>
                  <a:pt x="0" y="0"/>
                </a:moveTo>
                <a:lnTo>
                  <a:pt x="3178417" y="0"/>
                </a:lnTo>
                <a:lnTo>
                  <a:pt x="3178417" y="1473994"/>
                </a:lnTo>
                <a:lnTo>
                  <a:pt x="0" y="1473994"/>
                </a:lnTo>
                <a:lnTo>
                  <a:pt x="0" y="0"/>
                </a:lnTo>
                <a:close/>
              </a:path>
            </a:pathLst>
          </a:custGeom>
          <a:blipFill>
            <a:blip r:embed="rId9">
              <a:extLst>
                <a:ext uri="{96DAC541-7B7A-43D3-8B79-37D633B846F1}">
                  <asvg:svgBlip xmlns:asvg="http://schemas.microsoft.com/office/drawing/2016/SVG/main" r:embed="rId10"/>
                </a:ext>
              </a:extLst>
            </a:blip>
            <a:stretch>
              <a:fillRect t="-357" b="-357"/>
            </a:stretch>
          </a:blipFill>
        </p:spPr>
      </p:sp>
      <p:grpSp>
        <p:nvGrpSpPr>
          <p:cNvPr id="40" name="Group 40"/>
          <p:cNvGrpSpPr/>
          <p:nvPr/>
        </p:nvGrpSpPr>
        <p:grpSpPr>
          <a:xfrm>
            <a:off x="353263" y="779888"/>
            <a:ext cx="18814675" cy="2992012"/>
            <a:chOff x="0" y="0"/>
            <a:chExt cx="25086234" cy="3989349"/>
          </a:xfrm>
        </p:grpSpPr>
        <p:sp>
          <p:nvSpPr>
            <p:cNvPr id="41" name="Freeform 41" descr="C:\Users\ADMIN\Desktop\Tai nguyen thiet ke tro choi\Bảng gỗ\wooden-blank-sign-clipart-1.jpg"/>
            <p:cNvSpPr/>
            <p:nvPr/>
          </p:nvSpPr>
          <p:spPr>
            <a:xfrm>
              <a:off x="0" y="0"/>
              <a:ext cx="25086183" cy="3989324"/>
            </a:xfrm>
            <a:custGeom>
              <a:avLst/>
              <a:gdLst/>
              <a:ahLst/>
              <a:cxnLst/>
              <a:rect l="l" t="t" r="r" b="b"/>
              <a:pathLst>
                <a:path w="25086183" h="3989324">
                  <a:moveTo>
                    <a:pt x="0" y="0"/>
                  </a:moveTo>
                  <a:lnTo>
                    <a:pt x="25086183" y="0"/>
                  </a:lnTo>
                  <a:lnTo>
                    <a:pt x="25086183" y="3989324"/>
                  </a:lnTo>
                  <a:lnTo>
                    <a:pt x="0" y="3989324"/>
                  </a:lnTo>
                  <a:lnTo>
                    <a:pt x="0" y="0"/>
                  </a:lnTo>
                  <a:close/>
                </a:path>
              </a:pathLst>
            </a:custGeom>
            <a:blipFill>
              <a:blip r:embed="rId11"/>
              <a:stretch>
                <a:fillRect t="-128857" b="-51675"/>
              </a:stretch>
            </a:blipFill>
          </p:spPr>
        </p:sp>
      </p:grpSp>
      <p:sp>
        <p:nvSpPr>
          <p:cNvPr id="42" name="TextBox 42"/>
          <p:cNvSpPr txBox="1"/>
          <p:nvPr/>
        </p:nvSpPr>
        <p:spPr>
          <a:xfrm>
            <a:off x="1863985" y="1523076"/>
            <a:ext cx="15263832" cy="2051266"/>
          </a:xfrm>
          <a:prstGeom prst="rect">
            <a:avLst/>
          </a:prstGeom>
        </p:spPr>
        <p:txBody>
          <a:bodyPr lIns="0" tIns="0" rIns="0" bIns="0" rtlCol="0" anchor="t">
            <a:spAutoFit/>
          </a:bodyPr>
          <a:lstStyle/>
          <a:p>
            <a:pPr algn="ctr">
              <a:lnSpc>
                <a:spcPts val="7920"/>
              </a:lnSpc>
            </a:pPr>
            <a:r>
              <a:rPr lang="en-US" sz="6600" b="1">
                <a:solidFill>
                  <a:srgbClr val="FFFFFF"/>
                </a:solidFill>
                <a:latin typeface="Cambria Bold"/>
                <a:ea typeface="Cambria Bold"/>
                <a:cs typeface="Cambria Bold"/>
                <a:sym typeface="Cambria Bold"/>
              </a:rPr>
              <a:t>Cuộc phản công ở kinh thành Huế diễn ra khi nào?</a:t>
            </a:r>
          </a:p>
        </p:txBody>
      </p:sp>
      <p:grpSp>
        <p:nvGrpSpPr>
          <p:cNvPr id="43" name="Group 43"/>
          <p:cNvGrpSpPr/>
          <p:nvPr/>
        </p:nvGrpSpPr>
        <p:grpSpPr>
          <a:xfrm>
            <a:off x="1346197" y="4427896"/>
            <a:ext cx="6653946" cy="2078574"/>
            <a:chOff x="0" y="0"/>
            <a:chExt cx="8871928" cy="2771432"/>
          </a:xfrm>
        </p:grpSpPr>
        <p:sp>
          <p:nvSpPr>
            <p:cNvPr id="44" name="Freeform 44"/>
            <p:cNvSpPr/>
            <p:nvPr/>
          </p:nvSpPr>
          <p:spPr>
            <a:xfrm>
              <a:off x="25400" y="25400"/>
              <a:ext cx="8821038" cy="2720594"/>
            </a:xfrm>
            <a:custGeom>
              <a:avLst/>
              <a:gdLst/>
              <a:ahLst/>
              <a:cxnLst/>
              <a:rect l="l" t="t" r="r" b="b"/>
              <a:pathLst>
                <a:path w="8821038" h="2720594">
                  <a:moveTo>
                    <a:pt x="0" y="453390"/>
                  </a:moveTo>
                  <a:cubicBezTo>
                    <a:pt x="0" y="203073"/>
                    <a:pt x="205613" y="0"/>
                    <a:pt x="459232" y="0"/>
                  </a:cubicBezTo>
                  <a:lnTo>
                    <a:pt x="8361807" y="0"/>
                  </a:lnTo>
                  <a:cubicBezTo>
                    <a:pt x="8615425" y="0"/>
                    <a:pt x="8821038" y="203073"/>
                    <a:pt x="8821038" y="453390"/>
                  </a:cubicBezTo>
                  <a:lnTo>
                    <a:pt x="8821038" y="2267204"/>
                  </a:lnTo>
                  <a:cubicBezTo>
                    <a:pt x="8821038" y="2517648"/>
                    <a:pt x="8615425" y="2720594"/>
                    <a:pt x="8361807" y="2720594"/>
                  </a:cubicBezTo>
                  <a:lnTo>
                    <a:pt x="459232" y="2720594"/>
                  </a:lnTo>
                  <a:cubicBezTo>
                    <a:pt x="205613" y="2720594"/>
                    <a:pt x="0" y="2517648"/>
                    <a:pt x="0" y="2267204"/>
                  </a:cubicBezTo>
                  <a:close/>
                </a:path>
              </a:pathLst>
            </a:custGeom>
            <a:solidFill>
              <a:srgbClr val="FFFFFF"/>
            </a:solidFill>
          </p:spPr>
        </p:sp>
        <p:sp>
          <p:nvSpPr>
            <p:cNvPr id="45" name="Freeform 45"/>
            <p:cNvSpPr/>
            <p:nvPr/>
          </p:nvSpPr>
          <p:spPr>
            <a:xfrm>
              <a:off x="0" y="0"/>
              <a:ext cx="8871838" cy="2771394"/>
            </a:xfrm>
            <a:custGeom>
              <a:avLst/>
              <a:gdLst/>
              <a:ahLst/>
              <a:cxnLst/>
              <a:rect l="l" t="t" r="r" b="b"/>
              <a:pathLst>
                <a:path w="8871838" h="2771394">
                  <a:moveTo>
                    <a:pt x="0" y="478790"/>
                  </a:moveTo>
                  <a:cubicBezTo>
                    <a:pt x="0" y="214122"/>
                    <a:pt x="217297" y="0"/>
                    <a:pt x="484632" y="0"/>
                  </a:cubicBezTo>
                  <a:lnTo>
                    <a:pt x="8387207" y="0"/>
                  </a:lnTo>
                  <a:lnTo>
                    <a:pt x="8387207" y="25400"/>
                  </a:lnTo>
                  <a:lnTo>
                    <a:pt x="8387207" y="0"/>
                  </a:lnTo>
                  <a:cubicBezTo>
                    <a:pt x="8654542" y="0"/>
                    <a:pt x="8871838" y="214122"/>
                    <a:pt x="8871838" y="478790"/>
                  </a:cubicBezTo>
                  <a:lnTo>
                    <a:pt x="8846438" y="478790"/>
                  </a:lnTo>
                  <a:lnTo>
                    <a:pt x="8871838" y="478790"/>
                  </a:lnTo>
                  <a:lnTo>
                    <a:pt x="8871838" y="2292604"/>
                  </a:lnTo>
                  <a:lnTo>
                    <a:pt x="8846438" y="2292604"/>
                  </a:lnTo>
                  <a:lnTo>
                    <a:pt x="8871838" y="2292604"/>
                  </a:lnTo>
                  <a:cubicBezTo>
                    <a:pt x="8871838" y="2557399"/>
                    <a:pt x="8654542" y="2771394"/>
                    <a:pt x="8387207" y="2771394"/>
                  </a:cubicBezTo>
                  <a:lnTo>
                    <a:pt x="8387207" y="2745994"/>
                  </a:lnTo>
                  <a:lnTo>
                    <a:pt x="8387207" y="2771394"/>
                  </a:lnTo>
                  <a:lnTo>
                    <a:pt x="484632" y="2771394"/>
                  </a:lnTo>
                  <a:lnTo>
                    <a:pt x="484632" y="2745994"/>
                  </a:lnTo>
                  <a:lnTo>
                    <a:pt x="484632" y="2771394"/>
                  </a:lnTo>
                  <a:cubicBezTo>
                    <a:pt x="217297" y="2771394"/>
                    <a:pt x="0" y="2557399"/>
                    <a:pt x="0" y="2292604"/>
                  </a:cubicBezTo>
                  <a:lnTo>
                    <a:pt x="0" y="478790"/>
                  </a:lnTo>
                  <a:lnTo>
                    <a:pt x="25400" y="478790"/>
                  </a:lnTo>
                  <a:lnTo>
                    <a:pt x="0" y="478790"/>
                  </a:lnTo>
                  <a:moveTo>
                    <a:pt x="50800" y="478790"/>
                  </a:moveTo>
                  <a:lnTo>
                    <a:pt x="50800" y="2292604"/>
                  </a:lnTo>
                  <a:lnTo>
                    <a:pt x="25400" y="2292604"/>
                  </a:lnTo>
                  <a:lnTo>
                    <a:pt x="50800" y="2292604"/>
                  </a:lnTo>
                  <a:cubicBezTo>
                    <a:pt x="50800" y="2528697"/>
                    <a:pt x="244729" y="2720594"/>
                    <a:pt x="484632" y="2720594"/>
                  </a:cubicBezTo>
                  <a:lnTo>
                    <a:pt x="8387207" y="2720594"/>
                  </a:lnTo>
                  <a:cubicBezTo>
                    <a:pt x="8627110" y="2720594"/>
                    <a:pt x="8821038" y="2528697"/>
                    <a:pt x="8821038" y="2292604"/>
                  </a:cubicBezTo>
                  <a:lnTo>
                    <a:pt x="8821038" y="478790"/>
                  </a:lnTo>
                  <a:cubicBezTo>
                    <a:pt x="8821038" y="242697"/>
                    <a:pt x="8627110" y="50800"/>
                    <a:pt x="8387207" y="50800"/>
                  </a:cubicBezTo>
                  <a:lnTo>
                    <a:pt x="484632" y="50800"/>
                  </a:lnTo>
                  <a:lnTo>
                    <a:pt x="484632" y="25400"/>
                  </a:lnTo>
                  <a:lnTo>
                    <a:pt x="484632" y="50800"/>
                  </a:lnTo>
                  <a:cubicBezTo>
                    <a:pt x="244729" y="50800"/>
                    <a:pt x="50800" y="242697"/>
                    <a:pt x="50800" y="478790"/>
                  </a:cubicBezTo>
                  <a:close/>
                </a:path>
              </a:pathLst>
            </a:custGeom>
            <a:solidFill>
              <a:srgbClr val="C00000"/>
            </a:solidFill>
          </p:spPr>
        </p:sp>
        <p:sp>
          <p:nvSpPr>
            <p:cNvPr id="46" name="TextBox 46"/>
            <p:cNvSpPr txBox="1"/>
            <p:nvPr/>
          </p:nvSpPr>
          <p:spPr>
            <a:xfrm>
              <a:off x="0" y="-9525"/>
              <a:ext cx="8871928" cy="2780957"/>
            </a:xfrm>
            <a:prstGeom prst="rect">
              <a:avLst/>
            </a:prstGeom>
          </p:spPr>
          <p:txBody>
            <a:bodyPr lIns="50800" tIns="50800" rIns="50800" bIns="50800" rtlCol="0" anchor="ctr"/>
            <a:lstStyle/>
            <a:p>
              <a:pPr algn="l">
                <a:lnSpc>
                  <a:spcPts val="5280"/>
                </a:lnSpc>
              </a:pPr>
              <a:r>
                <a:rPr lang="en-US" sz="4400" b="1">
                  <a:solidFill>
                    <a:srgbClr val="000000"/>
                  </a:solidFill>
                  <a:latin typeface="Cambria Bold"/>
                  <a:ea typeface="Cambria Bold"/>
                  <a:cs typeface="Cambria Bold"/>
                  <a:sym typeface="Cambria Bold"/>
                </a:rPr>
                <a:t>A. Đêm mồng 4, rạng sáng 5/7/1885</a:t>
              </a:r>
            </a:p>
          </p:txBody>
        </p:sp>
      </p:grpSp>
      <p:grpSp>
        <p:nvGrpSpPr>
          <p:cNvPr id="47" name="Group 47"/>
          <p:cNvGrpSpPr/>
          <p:nvPr/>
        </p:nvGrpSpPr>
        <p:grpSpPr>
          <a:xfrm>
            <a:off x="1346197" y="6551447"/>
            <a:ext cx="6673853" cy="2139925"/>
            <a:chOff x="0" y="0"/>
            <a:chExt cx="8898471" cy="2853233"/>
          </a:xfrm>
        </p:grpSpPr>
        <p:sp>
          <p:nvSpPr>
            <p:cNvPr id="48" name="Freeform 48"/>
            <p:cNvSpPr/>
            <p:nvPr/>
          </p:nvSpPr>
          <p:spPr>
            <a:xfrm>
              <a:off x="25400" y="25400"/>
              <a:ext cx="8847709" cy="2802509"/>
            </a:xfrm>
            <a:custGeom>
              <a:avLst/>
              <a:gdLst/>
              <a:ahLst/>
              <a:cxnLst/>
              <a:rect l="l" t="t" r="r" b="b"/>
              <a:pathLst>
                <a:path w="8847709" h="2802509">
                  <a:moveTo>
                    <a:pt x="0" y="467106"/>
                  </a:moveTo>
                  <a:cubicBezTo>
                    <a:pt x="0" y="209169"/>
                    <a:pt x="211709" y="0"/>
                    <a:pt x="472821" y="0"/>
                  </a:cubicBezTo>
                  <a:lnTo>
                    <a:pt x="8374888" y="0"/>
                  </a:lnTo>
                  <a:cubicBezTo>
                    <a:pt x="8636000" y="0"/>
                    <a:pt x="8847709" y="209169"/>
                    <a:pt x="8847709" y="467106"/>
                  </a:cubicBezTo>
                  <a:lnTo>
                    <a:pt x="8847709" y="2335403"/>
                  </a:lnTo>
                  <a:cubicBezTo>
                    <a:pt x="8847709" y="2593340"/>
                    <a:pt x="8636000" y="2802509"/>
                    <a:pt x="8374888" y="2802509"/>
                  </a:cubicBezTo>
                  <a:lnTo>
                    <a:pt x="472821" y="2802509"/>
                  </a:lnTo>
                  <a:cubicBezTo>
                    <a:pt x="211709" y="2802382"/>
                    <a:pt x="0" y="2593340"/>
                    <a:pt x="0" y="2335403"/>
                  </a:cubicBezTo>
                  <a:close/>
                </a:path>
              </a:pathLst>
            </a:custGeom>
            <a:solidFill>
              <a:srgbClr val="FFFFFF"/>
            </a:solidFill>
          </p:spPr>
        </p:sp>
        <p:sp>
          <p:nvSpPr>
            <p:cNvPr id="49" name="Freeform 49"/>
            <p:cNvSpPr/>
            <p:nvPr/>
          </p:nvSpPr>
          <p:spPr>
            <a:xfrm>
              <a:off x="0" y="0"/>
              <a:ext cx="8898509" cy="2853309"/>
            </a:xfrm>
            <a:custGeom>
              <a:avLst/>
              <a:gdLst/>
              <a:ahLst/>
              <a:cxnLst/>
              <a:rect l="l" t="t" r="r" b="b"/>
              <a:pathLst>
                <a:path w="8898509" h="2853309">
                  <a:moveTo>
                    <a:pt x="0" y="492506"/>
                  </a:moveTo>
                  <a:cubicBezTo>
                    <a:pt x="0" y="220218"/>
                    <a:pt x="223393" y="0"/>
                    <a:pt x="498221" y="0"/>
                  </a:cubicBezTo>
                  <a:lnTo>
                    <a:pt x="8400288" y="0"/>
                  </a:lnTo>
                  <a:lnTo>
                    <a:pt x="8400288" y="25400"/>
                  </a:lnTo>
                  <a:lnTo>
                    <a:pt x="8400288" y="0"/>
                  </a:lnTo>
                  <a:cubicBezTo>
                    <a:pt x="8675116" y="0"/>
                    <a:pt x="8898509" y="220218"/>
                    <a:pt x="8898509" y="492506"/>
                  </a:cubicBezTo>
                  <a:lnTo>
                    <a:pt x="8873109" y="492506"/>
                  </a:lnTo>
                  <a:lnTo>
                    <a:pt x="8898509" y="492506"/>
                  </a:lnTo>
                  <a:lnTo>
                    <a:pt x="8898509" y="2360803"/>
                  </a:lnTo>
                  <a:lnTo>
                    <a:pt x="8873109" y="2360803"/>
                  </a:lnTo>
                  <a:lnTo>
                    <a:pt x="8898509" y="2360803"/>
                  </a:lnTo>
                  <a:cubicBezTo>
                    <a:pt x="8898509" y="2633091"/>
                    <a:pt x="8675116" y="2853309"/>
                    <a:pt x="8400288" y="2853309"/>
                  </a:cubicBezTo>
                  <a:lnTo>
                    <a:pt x="8400288" y="2827909"/>
                  </a:lnTo>
                  <a:lnTo>
                    <a:pt x="8400288" y="2853309"/>
                  </a:lnTo>
                  <a:lnTo>
                    <a:pt x="498221" y="2853309"/>
                  </a:lnTo>
                  <a:lnTo>
                    <a:pt x="498221" y="2827909"/>
                  </a:lnTo>
                  <a:lnTo>
                    <a:pt x="498221" y="2853309"/>
                  </a:lnTo>
                  <a:cubicBezTo>
                    <a:pt x="223393" y="2853182"/>
                    <a:pt x="0" y="2633091"/>
                    <a:pt x="0" y="2360803"/>
                  </a:cubicBezTo>
                  <a:lnTo>
                    <a:pt x="0" y="492506"/>
                  </a:lnTo>
                  <a:lnTo>
                    <a:pt x="25400" y="492506"/>
                  </a:lnTo>
                  <a:lnTo>
                    <a:pt x="0" y="492506"/>
                  </a:lnTo>
                  <a:moveTo>
                    <a:pt x="50800" y="492506"/>
                  </a:moveTo>
                  <a:lnTo>
                    <a:pt x="50800" y="2360803"/>
                  </a:lnTo>
                  <a:lnTo>
                    <a:pt x="25400" y="2360803"/>
                  </a:lnTo>
                  <a:lnTo>
                    <a:pt x="50800" y="2360803"/>
                  </a:lnTo>
                  <a:cubicBezTo>
                    <a:pt x="50800" y="2604389"/>
                    <a:pt x="250825" y="2802509"/>
                    <a:pt x="498221" y="2802509"/>
                  </a:cubicBezTo>
                  <a:lnTo>
                    <a:pt x="8400288" y="2802509"/>
                  </a:lnTo>
                  <a:cubicBezTo>
                    <a:pt x="8647684" y="2802509"/>
                    <a:pt x="8847709" y="2604516"/>
                    <a:pt x="8847709" y="2360803"/>
                  </a:cubicBezTo>
                  <a:lnTo>
                    <a:pt x="8847709" y="492506"/>
                  </a:lnTo>
                  <a:cubicBezTo>
                    <a:pt x="8847709" y="248793"/>
                    <a:pt x="8647684" y="50800"/>
                    <a:pt x="8400288" y="50800"/>
                  </a:cubicBezTo>
                  <a:lnTo>
                    <a:pt x="498221" y="50800"/>
                  </a:lnTo>
                  <a:lnTo>
                    <a:pt x="498221" y="25400"/>
                  </a:lnTo>
                  <a:lnTo>
                    <a:pt x="498221" y="50800"/>
                  </a:lnTo>
                  <a:cubicBezTo>
                    <a:pt x="250825" y="50800"/>
                    <a:pt x="50800" y="248793"/>
                    <a:pt x="50800" y="492506"/>
                  </a:cubicBezTo>
                  <a:close/>
                </a:path>
              </a:pathLst>
            </a:custGeom>
            <a:solidFill>
              <a:srgbClr val="C00000"/>
            </a:solidFill>
          </p:spPr>
        </p:sp>
        <p:sp>
          <p:nvSpPr>
            <p:cNvPr id="50" name="TextBox 50"/>
            <p:cNvSpPr txBox="1"/>
            <p:nvPr/>
          </p:nvSpPr>
          <p:spPr>
            <a:xfrm>
              <a:off x="0" y="-9525"/>
              <a:ext cx="8898471" cy="2862758"/>
            </a:xfrm>
            <a:prstGeom prst="rect">
              <a:avLst/>
            </a:prstGeom>
          </p:spPr>
          <p:txBody>
            <a:bodyPr lIns="50800" tIns="50800" rIns="50800" bIns="50800" rtlCol="0" anchor="ctr"/>
            <a:lstStyle/>
            <a:p>
              <a:pPr algn="l">
                <a:lnSpc>
                  <a:spcPts val="5280"/>
                </a:lnSpc>
              </a:pPr>
              <a:r>
                <a:rPr lang="en-US" sz="4400" b="1">
                  <a:solidFill>
                    <a:srgbClr val="000000"/>
                  </a:solidFill>
                  <a:latin typeface="Cambria Bold"/>
                  <a:ea typeface="Cambria Bold"/>
                  <a:cs typeface="Cambria Bold"/>
                  <a:sym typeface="Cambria Bold"/>
                </a:rPr>
                <a:t>B. Đêm mồng 5, rạng sáng 6/7/1885</a:t>
              </a:r>
            </a:p>
          </p:txBody>
        </p:sp>
      </p:grpSp>
      <p:grpSp>
        <p:nvGrpSpPr>
          <p:cNvPr id="51" name="Group 51"/>
          <p:cNvGrpSpPr/>
          <p:nvPr/>
        </p:nvGrpSpPr>
        <p:grpSpPr>
          <a:xfrm>
            <a:off x="9590342" y="4439136"/>
            <a:ext cx="6942630" cy="1958026"/>
            <a:chOff x="0" y="0"/>
            <a:chExt cx="9256840" cy="2610701"/>
          </a:xfrm>
        </p:grpSpPr>
        <p:sp>
          <p:nvSpPr>
            <p:cNvPr id="52" name="Freeform 52"/>
            <p:cNvSpPr/>
            <p:nvPr/>
          </p:nvSpPr>
          <p:spPr>
            <a:xfrm>
              <a:off x="25400" y="25400"/>
              <a:ext cx="9205976" cy="2559939"/>
            </a:xfrm>
            <a:custGeom>
              <a:avLst/>
              <a:gdLst/>
              <a:ahLst/>
              <a:cxnLst/>
              <a:rect l="l" t="t" r="r" b="b"/>
              <a:pathLst>
                <a:path w="9205976" h="2559939">
                  <a:moveTo>
                    <a:pt x="0" y="426720"/>
                  </a:moveTo>
                  <a:cubicBezTo>
                    <a:pt x="0" y="191008"/>
                    <a:pt x="193802" y="0"/>
                    <a:pt x="432689" y="0"/>
                  </a:cubicBezTo>
                  <a:lnTo>
                    <a:pt x="8773287" y="0"/>
                  </a:lnTo>
                  <a:cubicBezTo>
                    <a:pt x="9012301" y="0"/>
                    <a:pt x="9205976" y="191008"/>
                    <a:pt x="9205976" y="426720"/>
                  </a:cubicBezTo>
                  <a:lnTo>
                    <a:pt x="9205976" y="2133219"/>
                  </a:lnTo>
                  <a:cubicBezTo>
                    <a:pt x="9205976" y="2368804"/>
                    <a:pt x="9012174" y="2559939"/>
                    <a:pt x="8773287" y="2559939"/>
                  </a:cubicBezTo>
                  <a:lnTo>
                    <a:pt x="432689" y="2559939"/>
                  </a:lnTo>
                  <a:cubicBezTo>
                    <a:pt x="193802" y="2559939"/>
                    <a:pt x="0" y="2368931"/>
                    <a:pt x="0" y="2133219"/>
                  </a:cubicBezTo>
                  <a:close/>
                </a:path>
              </a:pathLst>
            </a:custGeom>
            <a:solidFill>
              <a:srgbClr val="FFFFFF"/>
            </a:solidFill>
          </p:spPr>
        </p:sp>
        <p:sp>
          <p:nvSpPr>
            <p:cNvPr id="53" name="Freeform 53"/>
            <p:cNvSpPr/>
            <p:nvPr/>
          </p:nvSpPr>
          <p:spPr>
            <a:xfrm>
              <a:off x="0" y="0"/>
              <a:ext cx="9256776" cy="2610739"/>
            </a:xfrm>
            <a:custGeom>
              <a:avLst/>
              <a:gdLst/>
              <a:ahLst/>
              <a:cxnLst/>
              <a:rect l="l" t="t" r="r" b="b"/>
              <a:pathLst>
                <a:path w="9256776" h="2610739">
                  <a:moveTo>
                    <a:pt x="0" y="452120"/>
                  </a:moveTo>
                  <a:cubicBezTo>
                    <a:pt x="0" y="202057"/>
                    <a:pt x="205486" y="0"/>
                    <a:pt x="458089" y="0"/>
                  </a:cubicBezTo>
                  <a:lnTo>
                    <a:pt x="8798687" y="0"/>
                  </a:lnTo>
                  <a:lnTo>
                    <a:pt x="8798687" y="25400"/>
                  </a:lnTo>
                  <a:lnTo>
                    <a:pt x="8798687" y="0"/>
                  </a:lnTo>
                  <a:cubicBezTo>
                    <a:pt x="9051417" y="0"/>
                    <a:pt x="9256776" y="202057"/>
                    <a:pt x="9256776" y="452120"/>
                  </a:cubicBezTo>
                  <a:lnTo>
                    <a:pt x="9231376" y="452120"/>
                  </a:lnTo>
                  <a:lnTo>
                    <a:pt x="9256776" y="452120"/>
                  </a:lnTo>
                  <a:lnTo>
                    <a:pt x="9256776" y="2158619"/>
                  </a:lnTo>
                  <a:lnTo>
                    <a:pt x="9231376" y="2158619"/>
                  </a:lnTo>
                  <a:lnTo>
                    <a:pt x="9256776" y="2158619"/>
                  </a:lnTo>
                  <a:cubicBezTo>
                    <a:pt x="9256776" y="2408682"/>
                    <a:pt x="9051290" y="2610739"/>
                    <a:pt x="8798687" y="2610739"/>
                  </a:cubicBezTo>
                  <a:lnTo>
                    <a:pt x="8798687" y="2585339"/>
                  </a:lnTo>
                  <a:lnTo>
                    <a:pt x="8798687" y="2610739"/>
                  </a:lnTo>
                  <a:lnTo>
                    <a:pt x="458089" y="2610739"/>
                  </a:lnTo>
                  <a:lnTo>
                    <a:pt x="458089" y="2585339"/>
                  </a:lnTo>
                  <a:lnTo>
                    <a:pt x="458089" y="2610739"/>
                  </a:lnTo>
                  <a:cubicBezTo>
                    <a:pt x="205486" y="2610739"/>
                    <a:pt x="0" y="2408682"/>
                    <a:pt x="0" y="2158619"/>
                  </a:cubicBezTo>
                  <a:lnTo>
                    <a:pt x="0" y="452120"/>
                  </a:lnTo>
                  <a:lnTo>
                    <a:pt x="25400" y="452120"/>
                  </a:lnTo>
                  <a:lnTo>
                    <a:pt x="0" y="452120"/>
                  </a:lnTo>
                  <a:moveTo>
                    <a:pt x="50800" y="452120"/>
                  </a:moveTo>
                  <a:lnTo>
                    <a:pt x="50800" y="2158619"/>
                  </a:lnTo>
                  <a:lnTo>
                    <a:pt x="25400" y="2158619"/>
                  </a:lnTo>
                  <a:lnTo>
                    <a:pt x="50800" y="2158619"/>
                  </a:lnTo>
                  <a:cubicBezTo>
                    <a:pt x="50800" y="2379853"/>
                    <a:pt x="232791" y="2559939"/>
                    <a:pt x="458089" y="2559939"/>
                  </a:cubicBezTo>
                  <a:lnTo>
                    <a:pt x="8798687" y="2559939"/>
                  </a:lnTo>
                  <a:cubicBezTo>
                    <a:pt x="9023985" y="2559939"/>
                    <a:pt x="9205976" y="2379980"/>
                    <a:pt x="9205976" y="2158619"/>
                  </a:cubicBezTo>
                  <a:lnTo>
                    <a:pt x="9205976" y="452120"/>
                  </a:lnTo>
                  <a:cubicBezTo>
                    <a:pt x="9205976" y="230886"/>
                    <a:pt x="9023985" y="50800"/>
                    <a:pt x="8798687" y="50800"/>
                  </a:cubicBezTo>
                  <a:lnTo>
                    <a:pt x="458089" y="50800"/>
                  </a:lnTo>
                  <a:lnTo>
                    <a:pt x="458089" y="25400"/>
                  </a:lnTo>
                  <a:lnTo>
                    <a:pt x="458089" y="50800"/>
                  </a:lnTo>
                  <a:cubicBezTo>
                    <a:pt x="232791" y="50800"/>
                    <a:pt x="50800" y="230759"/>
                    <a:pt x="50800" y="452120"/>
                  </a:cubicBezTo>
                  <a:close/>
                </a:path>
              </a:pathLst>
            </a:custGeom>
            <a:solidFill>
              <a:srgbClr val="C00000"/>
            </a:solidFill>
          </p:spPr>
        </p:sp>
        <p:sp>
          <p:nvSpPr>
            <p:cNvPr id="54" name="TextBox 54"/>
            <p:cNvSpPr txBox="1"/>
            <p:nvPr/>
          </p:nvSpPr>
          <p:spPr>
            <a:xfrm>
              <a:off x="0" y="-9525"/>
              <a:ext cx="9256840" cy="2620226"/>
            </a:xfrm>
            <a:prstGeom prst="rect">
              <a:avLst/>
            </a:prstGeom>
          </p:spPr>
          <p:txBody>
            <a:bodyPr lIns="50800" tIns="50800" rIns="50800" bIns="50800" rtlCol="0" anchor="ctr"/>
            <a:lstStyle/>
            <a:p>
              <a:pPr algn="l">
                <a:lnSpc>
                  <a:spcPts val="5280"/>
                </a:lnSpc>
              </a:pPr>
              <a:r>
                <a:rPr lang="en-US" sz="4400" b="1">
                  <a:solidFill>
                    <a:srgbClr val="000000"/>
                  </a:solidFill>
                  <a:latin typeface="Cambria Bold"/>
                  <a:ea typeface="Cambria Bold"/>
                  <a:cs typeface="Cambria Bold"/>
                  <a:sym typeface="Cambria Bold"/>
                </a:rPr>
                <a:t>C. Đêm mồng 6, rạng sáng 7/7/1885</a:t>
              </a:r>
            </a:p>
          </p:txBody>
        </p:sp>
      </p:grpSp>
      <p:grpSp>
        <p:nvGrpSpPr>
          <p:cNvPr id="55" name="Group 55"/>
          <p:cNvGrpSpPr/>
          <p:nvPr/>
        </p:nvGrpSpPr>
        <p:grpSpPr>
          <a:xfrm>
            <a:off x="9582150" y="6523168"/>
            <a:ext cx="7009476" cy="2168204"/>
            <a:chOff x="0" y="0"/>
            <a:chExt cx="9345968" cy="2890939"/>
          </a:xfrm>
        </p:grpSpPr>
        <p:sp>
          <p:nvSpPr>
            <p:cNvPr id="56" name="Freeform 56"/>
            <p:cNvSpPr/>
            <p:nvPr/>
          </p:nvSpPr>
          <p:spPr>
            <a:xfrm>
              <a:off x="25400" y="25400"/>
              <a:ext cx="9295130" cy="2840101"/>
            </a:xfrm>
            <a:custGeom>
              <a:avLst/>
              <a:gdLst/>
              <a:ahLst/>
              <a:cxnLst/>
              <a:rect l="l" t="t" r="r" b="b"/>
              <a:pathLst>
                <a:path w="9295130" h="2840101">
                  <a:moveTo>
                    <a:pt x="0" y="473329"/>
                  </a:moveTo>
                  <a:cubicBezTo>
                    <a:pt x="0" y="211963"/>
                    <a:pt x="214503" y="0"/>
                    <a:pt x="479171" y="0"/>
                  </a:cubicBezTo>
                  <a:lnTo>
                    <a:pt x="8815959" y="0"/>
                  </a:lnTo>
                  <a:cubicBezTo>
                    <a:pt x="9080627" y="0"/>
                    <a:pt x="9295130" y="211963"/>
                    <a:pt x="9295130" y="473329"/>
                  </a:cubicBezTo>
                  <a:lnTo>
                    <a:pt x="9295130" y="2366772"/>
                  </a:lnTo>
                  <a:cubicBezTo>
                    <a:pt x="9295130" y="2628265"/>
                    <a:pt x="9080627" y="2840101"/>
                    <a:pt x="8815959" y="2840101"/>
                  </a:cubicBezTo>
                  <a:lnTo>
                    <a:pt x="479171" y="2840101"/>
                  </a:lnTo>
                  <a:cubicBezTo>
                    <a:pt x="214503" y="2840101"/>
                    <a:pt x="0" y="2628265"/>
                    <a:pt x="0" y="2366772"/>
                  </a:cubicBezTo>
                  <a:close/>
                </a:path>
              </a:pathLst>
            </a:custGeom>
            <a:solidFill>
              <a:srgbClr val="FFFFFF"/>
            </a:solidFill>
          </p:spPr>
        </p:sp>
        <p:sp>
          <p:nvSpPr>
            <p:cNvPr id="57" name="Freeform 57"/>
            <p:cNvSpPr/>
            <p:nvPr/>
          </p:nvSpPr>
          <p:spPr>
            <a:xfrm>
              <a:off x="0" y="0"/>
              <a:ext cx="9345930" cy="2890901"/>
            </a:xfrm>
            <a:custGeom>
              <a:avLst/>
              <a:gdLst/>
              <a:ahLst/>
              <a:cxnLst/>
              <a:rect l="l" t="t" r="r" b="b"/>
              <a:pathLst>
                <a:path w="9345930" h="2890901">
                  <a:moveTo>
                    <a:pt x="0" y="498729"/>
                  </a:moveTo>
                  <a:cubicBezTo>
                    <a:pt x="0" y="223012"/>
                    <a:pt x="226187" y="0"/>
                    <a:pt x="504571" y="0"/>
                  </a:cubicBezTo>
                  <a:lnTo>
                    <a:pt x="8841359" y="0"/>
                  </a:lnTo>
                  <a:lnTo>
                    <a:pt x="8841359" y="25400"/>
                  </a:lnTo>
                  <a:lnTo>
                    <a:pt x="8841359" y="0"/>
                  </a:lnTo>
                  <a:cubicBezTo>
                    <a:pt x="9119743" y="0"/>
                    <a:pt x="9345930" y="223012"/>
                    <a:pt x="9345930" y="498729"/>
                  </a:cubicBezTo>
                  <a:lnTo>
                    <a:pt x="9320530" y="498729"/>
                  </a:lnTo>
                  <a:lnTo>
                    <a:pt x="9345930" y="498729"/>
                  </a:lnTo>
                  <a:lnTo>
                    <a:pt x="9345930" y="2392172"/>
                  </a:lnTo>
                  <a:lnTo>
                    <a:pt x="9320530" y="2392172"/>
                  </a:lnTo>
                  <a:lnTo>
                    <a:pt x="9345930" y="2392172"/>
                  </a:lnTo>
                  <a:cubicBezTo>
                    <a:pt x="9345930" y="2667889"/>
                    <a:pt x="9119743" y="2890901"/>
                    <a:pt x="8841359" y="2890901"/>
                  </a:cubicBezTo>
                  <a:lnTo>
                    <a:pt x="8841359" y="2865501"/>
                  </a:lnTo>
                  <a:lnTo>
                    <a:pt x="8841359" y="2890901"/>
                  </a:lnTo>
                  <a:lnTo>
                    <a:pt x="504571" y="2890901"/>
                  </a:lnTo>
                  <a:lnTo>
                    <a:pt x="504571" y="2865501"/>
                  </a:lnTo>
                  <a:lnTo>
                    <a:pt x="504571" y="2890901"/>
                  </a:lnTo>
                  <a:cubicBezTo>
                    <a:pt x="226187" y="2890901"/>
                    <a:pt x="0" y="2667889"/>
                    <a:pt x="0" y="2392172"/>
                  </a:cubicBezTo>
                  <a:lnTo>
                    <a:pt x="0" y="498729"/>
                  </a:lnTo>
                  <a:lnTo>
                    <a:pt x="25400" y="498729"/>
                  </a:lnTo>
                  <a:lnTo>
                    <a:pt x="0" y="498729"/>
                  </a:lnTo>
                  <a:moveTo>
                    <a:pt x="50800" y="498729"/>
                  </a:moveTo>
                  <a:lnTo>
                    <a:pt x="50800" y="2392172"/>
                  </a:lnTo>
                  <a:lnTo>
                    <a:pt x="25400" y="2392172"/>
                  </a:lnTo>
                  <a:lnTo>
                    <a:pt x="50800" y="2392172"/>
                  </a:lnTo>
                  <a:cubicBezTo>
                    <a:pt x="50800" y="2639314"/>
                    <a:pt x="253746" y="2840101"/>
                    <a:pt x="504571" y="2840101"/>
                  </a:cubicBezTo>
                  <a:lnTo>
                    <a:pt x="8841359" y="2840101"/>
                  </a:lnTo>
                  <a:cubicBezTo>
                    <a:pt x="9092311" y="2840101"/>
                    <a:pt x="9295130" y="2639187"/>
                    <a:pt x="9295130" y="2392172"/>
                  </a:cubicBezTo>
                  <a:lnTo>
                    <a:pt x="9295130" y="498729"/>
                  </a:lnTo>
                  <a:cubicBezTo>
                    <a:pt x="9295130" y="251714"/>
                    <a:pt x="9092311" y="50800"/>
                    <a:pt x="8841359" y="50800"/>
                  </a:cubicBezTo>
                  <a:lnTo>
                    <a:pt x="504571" y="50800"/>
                  </a:lnTo>
                  <a:lnTo>
                    <a:pt x="504571" y="25400"/>
                  </a:lnTo>
                  <a:lnTo>
                    <a:pt x="504571" y="50800"/>
                  </a:lnTo>
                  <a:cubicBezTo>
                    <a:pt x="253746" y="50800"/>
                    <a:pt x="50800" y="251714"/>
                    <a:pt x="50800" y="498729"/>
                  </a:cubicBezTo>
                  <a:close/>
                </a:path>
              </a:pathLst>
            </a:custGeom>
            <a:solidFill>
              <a:srgbClr val="C00000"/>
            </a:solidFill>
          </p:spPr>
        </p:sp>
        <p:sp>
          <p:nvSpPr>
            <p:cNvPr id="58" name="TextBox 58"/>
            <p:cNvSpPr txBox="1"/>
            <p:nvPr/>
          </p:nvSpPr>
          <p:spPr>
            <a:xfrm>
              <a:off x="0" y="-9525"/>
              <a:ext cx="9345968" cy="2900464"/>
            </a:xfrm>
            <a:prstGeom prst="rect">
              <a:avLst/>
            </a:prstGeom>
          </p:spPr>
          <p:txBody>
            <a:bodyPr lIns="50800" tIns="50800" rIns="50800" bIns="50800" rtlCol="0" anchor="ctr"/>
            <a:lstStyle/>
            <a:p>
              <a:pPr algn="l">
                <a:lnSpc>
                  <a:spcPts val="5280"/>
                </a:lnSpc>
              </a:pPr>
              <a:r>
                <a:rPr lang="en-US" sz="4400" b="1">
                  <a:solidFill>
                    <a:srgbClr val="000000"/>
                  </a:solidFill>
                  <a:latin typeface="Cambria Bold"/>
                  <a:ea typeface="Cambria Bold"/>
                  <a:cs typeface="Cambria Bold"/>
                  <a:sym typeface="Cambria Bold"/>
                </a:rPr>
                <a:t>D. Đêm mồng 7, rạng sáng 8/7/1885</a:t>
              </a:r>
            </a:p>
          </p:txBody>
        </p:sp>
      </p:grpSp>
      <p:grpSp>
        <p:nvGrpSpPr>
          <p:cNvPr id="59" name="Group 59"/>
          <p:cNvGrpSpPr/>
          <p:nvPr/>
        </p:nvGrpSpPr>
        <p:grpSpPr>
          <a:xfrm>
            <a:off x="6444710" y="5124164"/>
            <a:ext cx="1281494" cy="1002735"/>
            <a:chOff x="0" y="0"/>
            <a:chExt cx="1708658" cy="1336980"/>
          </a:xfrm>
        </p:grpSpPr>
        <p:sp>
          <p:nvSpPr>
            <p:cNvPr id="60" name="Freeform 60"/>
            <p:cNvSpPr/>
            <p:nvPr/>
          </p:nvSpPr>
          <p:spPr>
            <a:xfrm>
              <a:off x="0" y="0"/>
              <a:ext cx="1708658" cy="1336929"/>
            </a:xfrm>
            <a:custGeom>
              <a:avLst/>
              <a:gdLst/>
              <a:ahLst/>
              <a:cxnLst/>
              <a:rect l="l" t="t" r="r" b="b"/>
              <a:pathLst>
                <a:path w="1708658" h="1336929">
                  <a:moveTo>
                    <a:pt x="0" y="0"/>
                  </a:moveTo>
                  <a:lnTo>
                    <a:pt x="1708658" y="0"/>
                  </a:lnTo>
                  <a:lnTo>
                    <a:pt x="1708658" y="1336929"/>
                  </a:lnTo>
                  <a:lnTo>
                    <a:pt x="0" y="1336929"/>
                  </a:lnTo>
                  <a:lnTo>
                    <a:pt x="0" y="0"/>
                  </a:lnTo>
                  <a:close/>
                </a:path>
              </a:pathLst>
            </a:custGeom>
            <a:blipFill>
              <a:blip r:embed="rId12"/>
              <a:stretch>
                <a:fillRect t="-15366" b="-15634"/>
              </a:stretch>
            </a:blipFill>
          </p:spPr>
        </p:sp>
      </p:grpSp>
      <p:grpSp>
        <p:nvGrpSpPr>
          <p:cNvPr id="61" name="Group 61"/>
          <p:cNvGrpSpPr/>
          <p:nvPr/>
        </p:nvGrpSpPr>
        <p:grpSpPr>
          <a:xfrm>
            <a:off x="14923437" y="4956581"/>
            <a:ext cx="1615888" cy="1243479"/>
            <a:chOff x="0" y="0"/>
            <a:chExt cx="2154517" cy="1657972"/>
          </a:xfrm>
        </p:grpSpPr>
        <p:sp>
          <p:nvSpPr>
            <p:cNvPr id="62" name="Freeform 62"/>
            <p:cNvSpPr/>
            <p:nvPr/>
          </p:nvSpPr>
          <p:spPr>
            <a:xfrm>
              <a:off x="0" y="0"/>
              <a:ext cx="2154555" cy="1657985"/>
            </a:xfrm>
            <a:custGeom>
              <a:avLst/>
              <a:gdLst/>
              <a:ahLst/>
              <a:cxnLst/>
              <a:rect l="l" t="t" r="r" b="b"/>
              <a:pathLst>
                <a:path w="2154555" h="1657985">
                  <a:moveTo>
                    <a:pt x="0" y="0"/>
                  </a:moveTo>
                  <a:lnTo>
                    <a:pt x="2154555" y="0"/>
                  </a:lnTo>
                  <a:lnTo>
                    <a:pt x="2154555" y="1657985"/>
                  </a:lnTo>
                  <a:lnTo>
                    <a:pt x="0" y="1657985"/>
                  </a:lnTo>
                  <a:lnTo>
                    <a:pt x="0" y="0"/>
                  </a:lnTo>
                  <a:close/>
                </a:path>
              </a:pathLst>
            </a:custGeom>
            <a:blipFill>
              <a:blip r:embed="rId13"/>
              <a:stretch>
                <a:fillRect r="1"/>
              </a:stretch>
            </a:blipFill>
          </p:spPr>
        </p:sp>
      </p:grpSp>
      <p:grpSp>
        <p:nvGrpSpPr>
          <p:cNvPr id="63" name="Group 63"/>
          <p:cNvGrpSpPr/>
          <p:nvPr/>
        </p:nvGrpSpPr>
        <p:grpSpPr>
          <a:xfrm>
            <a:off x="14898033" y="7030212"/>
            <a:ext cx="1615888" cy="1243479"/>
            <a:chOff x="0" y="0"/>
            <a:chExt cx="2154517" cy="1657972"/>
          </a:xfrm>
        </p:grpSpPr>
        <p:sp>
          <p:nvSpPr>
            <p:cNvPr id="64" name="Freeform 64"/>
            <p:cNvSpPr/>
            <p:nvPr/>
          </p:nvSpPr>
          <p:spPr>
            <a:xfrm>
              <a:off x="0" y="0"/>
              <a:ext cx="2154555" cy="1657985"/>
            </a:xfrm>
            <a:custGeom>
              <a:avLst/>
              <a:gdLst/>
              <a:ahLst/>
              <a:cxnLst/>
              <a:rect l="l" t="t" r="r" b="b"/>
              <a:pathLst>
                <a:path w="2154555" h="1657985">
                  <a:moveTo>
                    <a:pt x="0" y="0"/>
                  </a:moveTo>
                  <a:lnTo>
                    <a:pt x="2154555" y="0"/>
                  </a:lnTo>
                  <a:lnTo>
                    <a:pt x="2154555" y="1657985"/>
                  </a:lnTo>
                  <a:lnTo>
                    <a:pt x="0" y="1657985"/>
                  </a:lnTo>
                  <a:lnTo>
                    <a:pt x="0" y="0"/>
                  </a:lnTo>
                  <a:close/>
                </a:path>
              </a:pathLst>
            </a:custGeom>
            <a:blipFill>
              <a:blip r:embed="rId13"/>
              <a:stretch>
                <a:fillRect r="1"/>
              </a:stretch>
            </a:blipFill>
          </p:spPr>
        </p:sp>
      </p:grpSp>
      <p:grpSp>
        <p:nvGrpSpPr>
          <p:cNvPr id="65" name="Group 65"/>
          <p:cNvGrpSpPr/>
          <p:nvPr/>
        </p:nvGrpSpPr>
        <p:grpSpPr>
          <a:xfrm>
            <a:off x="6365205" y="7054015"/>
            <a:ext cx="1615888" cy="1243479"/>
            <a:chOff x="0" y="0"/>
            <a:chExt cx="2154517" cy="1657972"/>
          </a:xfrm>
        </p:grpSpPr>
        <p:sp>
          <p:nvSpPr>
            <p:cNvPr id="66" name="Freeform 66"/>
            <p:cNvSpPr/>
            <p:nvPr/>
          </p:nvSpPr>
          <p:spPr>
            <a:xfrm>
              <a:off x="0" y="0"/>
              <a:ext cx="2154555" cy="1657985"/>
            </a:xfrm>
            <a:custGeom>
              <a:avLst/>
              <a:gdLst/>
              <a:ahLst/>
              <a:cxnLst/>
              <a:rect l="l" t="t" r="r" b="b"/>
              <a:pathLst>
                <a:path w="2154555" h="1657985">
                  <a:moveTo>
                    <a:pt x="0" y="0"/>
                  </a:moveTo>
                  <a:lnTo>
                    <a:pt x="2154555" y="0"/>
                  </a:lnTo>
                  <a:lnTo>
                    <a:pt x="2154555" y="1657985"/>
                  </a:lnTo>
                  <a:lnTo>
                    <a:pt x="0" y="1657985"/>
                  </a:lnTo>
                  <a:lnTo>
                    <a:pt x="0" y="0"/>
                  </a:lnTo>
                  <a:close/>
                </a:path>
              </a:pathLst>
            </a:custGeom>
            <a:blipFill>
              <a:blip r:embed="rId13"/>
              <a:stretch>
                <a:fillRect r="1"/>
              </a:stretch>
            </a:blipFill>
          </p:spPr>
        </p:sp>
      </p:grpSp>
      <p:sp>
        <p:nvSpPr>
          <p:cNvPr id="67" name="Freeform 67"/>
          <p:cNvSpPr/>
          <p:nvPr/>
        </p:nvSpPr>
        <p:spPr>
          <a:xfrm>
            <a:off x="5979843" y="5863723"/>
            <a:ext cx="118062" cy="126206"/>
          </a:xfrm>
          <a:custGeom>
            <a:avLst/>
            <a:gdLst/>
            <a:ahLst/>
            <a:cxnLst/>
            <a:rect l="l" t="t" r="r" b="b"/>
            <a:pathLst>
              <a:path w="118062" h="126206">
                <a:moveTo>
                  <a:pt x="0" y="0"/>
                </a:moveTo>
                <a:lnTo>
                  <a:pt x="118062" y="0"/>
                </a:lnTo>
                <a:lnTo>
                  <a:pt x="118062" y="126207"/>
                </a:lnTo>
                <a:lnTo>
                  <a:pt x="0" y="1262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8" name="Freeform 68"/>
          <p:cNvSpPr/>
          <p:nvPr/>
        </p:nvSpPr>
        <p:spPr>
          <a:xfrm>
            <a:off x="5981195" y="6416021"/>
            <a:ext cx="118062" cy="126206"/>
          </a:xfrm>
          <a:custGeom>
            <a:avLst/>
            <a:gdLst/>
            <a:ahLst/>
            <a:cxnLst/>
            <a:rect l="l" t="t" r="r" b="b"/>
            <a:pathLst>
              <a:path w="118062" h="126206">
                <a:moveTo>
                  <a:pt x="0" y="0"/>
                </a:moveTo>
                <a:lnTo>
                  <a:pt x="118063" y="0"/>
                </a:lnTo>
                <a:lnTo>
                  <a:pt x="118063" y="126206"/>
                </a:lnTo>
                <a:lnTo>
                  <a:pt x="0" y="1262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9" name="Freeform 69"/>
          <p:cNvSpPr/>
          <p:nvPr/>
        </p:nvSpPr>
        <p:spPr>
          <a:xfrm>
            <a:off x="6278223" y="6156741"/>
            <a:ext cx="118062" cy="126206"/>
          </a:xfrm>
          <a:custGeom>
            <a:avLst/>
            <a:gdLst/>
            <a:ahLst/>
            <a:cxnLst/>
            <a:rect l="l" t="t" r="r" b="b"/>
            <a:pathLst>
              <a:path w="118062" h="126206">
                <a:moveTo>
                  <a:pt x="0" y="0"/>
                </a:moveTo>
                <a:lnTo>
                  <a:pt x="118062" y="0"/>
                </a:lnTo>
                <a:lnTo>
                  <a:pt x="118062" y="126206"/>
                </a:lnTo>
                <a:lnTo>
                  <a:pt x="0" y="1262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70" name="Freeform 70"/>
          <p:cNvSpPr/>
          <p:nvPr/>
        </p:nvSpPr>
        <p:spPr>
          <a:xfrm>
            <a:off x="5708494" y="6181677"/>
            <a:ext cx="118062" cy="126206"/>
          </a:xfrm>
          <a:custGeom>
            <a:avLst/>
            <a:gdLst/>
            <a:ahLst/>
            <a:cxnLst/>
            <a:rect l="l" t="t" r="r" b="b"/>
            <a:pathLst>
              <a:path w="118062" h="126206">
                <a:moveTo>
                  <a:pt x="0" y="0"/>
                </a:moveTo>
                <a:lnTo>
                  <a:pt x="118063" y="0"/>
                </a:lnTo>
                <a:lnTo>
                  <a:pt x="118063" y="126207"/>
                </a:lnTo>
                <a:lnTo>
                  <a:pt x="0" y="1262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71" name="Group 71"/>
          <p:cNvGrpSpPr/>
          <p:nvPr/>
        </p:nvGrpSpPr>
        <p:grpSpPr>
          <a:xfrm>
            <a:off x="5991082" y="6153864"/>
            <a:ext cx="88687" cy="94974"/>
            <a:chOff x="0" y="0"/>
            <a:chExt cx="118250" cy="126632"/>
          </a:xfrm>
        </p:grpSpPr>
        <p:sp>
          <p:nvSpPr>
            <p:cNvPr id="72" name="Freeform 72"/>
            <p:cNvSpPr/>
            <p:nvPr/>
          </p:nvSpPr>
          <p:spPr>
            <a:xfrm>
              <a:off x="0" y="0"/>
              <a:ext cx="118237" cy="126619"/>
            </a:xfrm>
            <a:custGeom>
              <a:avLst/>
              <a:gdLst/>
              <a:ahLst/>
              <a:cxnLst/>
              <a:rect l="l" t="t" r="r" b="b"/>
              <a:pathLst>
                <a:path w="118237" h="126619">
                  <a:moveTo>
                    <a:pt x="0" y="63373"/>
                  </a:moveTo>
                  <a:cubicBezTo>
                    <a:pt x="0" y="28321"/>
                    <a:pt x="26416" y="0"/>
                    <a:pt x="59182" y="0"/>
                  </a:cubicBezTo>
                  <a:cubicBezTo>
                    <a:pt x="91948" y="0"/>
                    <a:pt x="118237" y="28321"/>
                    <a:pt x="118237" y="63373"/>
                  </a:cubicBezTo>
                  <a:cubicBezTo>
                    <a:pt x="118237" y="98425"/>
                    <a:pt x="91821" y="126619"/>
                    <a:pt x="59182" y="126619"/>
                  </a:cubicBezTo>
                  <a:cubicBezTo>
                    <a:pt x="26543" y="126619"/>
                    <a:pt x="0" y="98298"/>
                    <a:pt x="0" y="63373"/>
                  </a:cubicBezTo>
                  <a:close/>
                </a:path>
              </a:pathLst>
            </a:custGeom>
            <a:solidFill>
              <a:srgbClr val="5D5C52"/>
            </a:soli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grpSp>
        <p:nvGrpSpPr>
          <p:cNvPr id="13" name="Group 13"/>
          <p:cNvGrpSpPr/>
          <p:nvPr/>
        </p:nvGrpSpPr>
        <p:grpSpPr>
          <a:xfrm>
            <a:off x="-41976694" y="-26525563"/>
            <a:ext cx="2186245" cy="3717750"/>
            <a:chOff x="0" y="0"/>
            <a:chExt cx="2914993" cy="4957000"/>
          </a:xfrm>
        </p:grpSpPr>
        <p:sp>
          <p:nvSpPr>
            <p:cNvPr id="14" name="Freeform 14"/>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5" name="Group 15"/>
          <p:cNvGrpSpPr/>
          <p:nvPr/>
        </p:nvGrpSpPr>
        <p:grpSpPr>
          <a:xfrm>
            <a:off x="49158506" y="-26525563"/>
            <a:ext cx="2186245" cy="3717750"/>
            <a:chOff x="0" y="0"/>
            <a:chExt cx="2914993" cy="4957000"/>
          </a:xfrm>
        </p:grpSpPr>
        <p:sp>
          <p:nvSpPr>
            <p:cNvPr id="16" name="Freeform 16"/>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7" name="Group 17"/>
          <p:cNvGrpSpPr/>
          <p:nvPr/>
        </p:nvGrpSpPr>
        <p:grpSpPr>
          <a:xfrm>
            <a:off x="-40863117" y="29176637"/>
            <a:ext cx="2186245" cy="3717750"/>
            <a:chOff x="0" y="0"/>
            <a:chExt cx="2914993" cy="4957000"/>
          </a:xfrm>
        </p:grpSpPr>
        <p:sp>
          <p:nvSpPr>
            <p:cNvPr id="18" name="Freeform 18"/>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19" name="Group 19"/>
          <p:cNvGrpSpPr/>
          <p:nvPr/>
        </p:nvGrpSpPr>
        <p:grpSpPr>
          <a:xfrm>
            <a:off x="51382670" y="29176637"/>
            <a:ext cx="2186245" cy="3717750"/>
            <a:chOff x="0" y="0"/>
            <a:chExt cx="2914993" cy="4957000"/>
          </a:xfrm>
        </p:grpSpPr>
        <p:sp>
          <p:nvSpPr>
            <p:cNvPr id="20" name="Freeform 20"/>
            <p:cNvSpPr/>
            <p:nvPr/>
          </p:nvSpPr>
          <p:spPr>
            <a:xfrm>
              <a:off x="0" y="0"/>
              <a:ext cx="2915031" cy="4957064"/>
            </a:xfrm>
            <a:custGeom>
              <a:avLst/>
              <a:gdLst/>
              <a:ahLst/>
              <a:cxnLst/>
              <a:rect l="l" t="t" r="r" b="b"/>
              <a:pathLst>
                <a:path w="2915031" h="4957064">
                  <a:moveTo>
                    <a:pt x="0" y="0"/>
                  </a:moveTo>
                  <a:lnTo>
                    <a:pt x="2915031" y="0"/>
                  </a:lnTo>
                  <a:lnTo>
                    <a:pt x="2915031" y="4957064"/>
                  </a:lnTo>
                  <a:lnTo>
                    <a:pt x="0" y="4957064"/>
                  </a:lnTo>
                  <a:lnTo>
                    <a:pt x="0" y="0"/>
                  </a:lnTo>
                  <a:close/>
                </a:path>
              </a:pathLst>
            </a:custGeom>
            <a:blipFill>
              <a:blip r:embed="rId2"/>
              <a:stretch>
                <a:fillRect l="-43" r="-41" b="1"/>
              </a:stretch>
            </a:blipFill>
          </p:spPr>
        </p:sp>
      </p:grpSp>
      <p:grpSp>
        <p:nvGrpSpPr>
          <p:cNvPr id="21" name="Group 21"/>
          <p:cNvGrpSpPr/>
          <p:nvPr/>
        </p:nvGrpSpPr>
        <p:grpSpPr>
          <a:xfrm>
            <a:off x="-381000" y="9418939"/>
            <a:ext cx="2186245" cy="787403"/>
            <a:chOff x="0" y="0"/>
            <a:chExt cx="2914993" cy="1049871"/>
          </a:xfrm>
        </p:grpSpPr>
        <p:sp>
          <p:nvSpPr>
            <p:cNvPr id="22" name="Freeform 22"/>
            <p:cNvSpPr/>
            <p:nvPr/>
          </p:nvSpPr>
          <p:spPr>
            <a:xfrm>
              <a:off x="0" y="0"/>
              <a:ext cx="2914996" cy="1049867"/>
            </a:xfrm>
            <a:custGeom>
              <a:avLst/>
              <a:gdLst/>
              <a:ahLst/>
              <a:cxnLst/>
              <a:rect l="l" t="t" r="r" b="b"/>
              <a:pathLst>
                <a:path w="2914996" h="1049867">
                  <a:moveTo>
                    <a:pt x="0" y="0"/>
                  </a:moveTo>
                  <a:lnTo>
                    <a:pt x="2914996" y="0"/>
                  </a:lnTo>
                  <a:lnTo>
                    <a:pt x="2914996" y="1049867"/>
                  </a:lnTo>
                  <a:lnTo>
                    <a:pt x="0" y="1049867"/>
                  </a:lnTo>
                  <a:close/>
                </a:path>
              </a:pathLst>
            </a:custGeom>
            <a:blipFill>
              <a:blip r:embed="rId3">
                <a:alphaModFix amt="0"/>
              </a:blip>
              <a:stretch>
                <a:fillRect t="-4100" b="-4101"/>
              </a:stretch>
            </a:blipFill>
          </p:spPr>
        </p:sp>
        <p:sp>
          <p:nvSpPr>
            <p:cNvPr id="23" name="TextBox 23"/>
            <p:cNvSpPr txBox="1"/>
            <p:nvPr/>
          </p:nvSpPr>
          <p:spPr>
            <a:xfrm>
              <a:off x="0" y="0"/>
              <a:ext cx="2914993" cy="1049871"/>
            </a:xfrm>
            <a:prstGeom prst="rect">
              <a:avLst/>
            </a:prstGeom>
          </p:spPr>
          <p:txBody>
            <a:bodyPr lIns="0" tIns="0" rIns="0" bIns="0" rtlCol="0" anchor="b"/>
            <a:lstStyle/>
            <a:p>
              <a:pPr algn="ctr">
                <a:lnSpc>
                  <a:spcPts val="1944"/>
                </a:lnSpc>
              </a:pPr>
              <a:r>
                <a:rPr lang="en-US" sz="1800">
                  <a:solidFill>
                    <a:srgbClr val="00B050"/>
                  </a:solidFill>
                  <a:latin typeface="Arimo"/>
                  <a:ea typeface="Arimo"/>
                  <a:cs typeface="Arimo"/>
                  <a:sym typeface="Arimo"/>
                </a:rPr>
                <a:t>Măng Non</a:t>
              </a:r>
            </a:p>
          </p:txBody>
        </p:sp>
      </p:grpSp>
      <p:grpSp>
        <p:nvGrpSpPr>
          <p:cNvPr id="27" name="Group 27"/>
          <p:cNvGrpSpPr/>
          <p:nvPr/>
        </p:nvGrpSpPr>
        <p:grpSpPr>
          <a:xfrm>
            <a:off x="-44511097" y="-19326758"/>
            <a:ext cx="3627530" cy="4761671"/>
            <a:chOff x="0" y="0"/>
            <a:chExt cx="4836706" cy="6348895"/>
          </a:xfrm>
        </p:grpSpPr>
        <p:sp>
          <p:nvSpPr>
            <p:cNvPr id="28" name="Freeform 28"/>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29" name="Group 29"/>
          <p:cNvGrpSpPr/>
          <p:nvPr/>
        </p:nvGrpSpPr>
        <p:grpSpPr>
          <a:xfrm>
            <a:off x="-44511097" y="23671816"/>
            <a:ext cx="3627530" cy="4761671"/>
            <a:chOff x="0" y="0"/>
            <a:chExt cx="4836706" cy="6348895"/>
          </a:xfrm>
        </p:grpSpPr>
        <p:sp>
          <p:nvSpPr>
            <p:cNvPr id="30" name="Freeform 30"/>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1" name="Group 31"/>
          <p:cNvGrpSpPr/>
          <p:nvPr/>
        </p:nvGrpSpPr>
        <p:grpSpPr>
          <a:xfrm>
            <a:off x="52475797" y="-19326758"/>
            <a:ext cx="3627530" cy="4761671"/>
            <a:chOff x="0" y="0"/>
            <a:chExt cx="4836706" cy="6348895"/>
          </a:xfrm>
        </p:grpSpPr>
        <p:sp>
          <p:nvSpPr>
            <p:cNvPr id="32" name="Freeform 32"/>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grpSp>
        <p:nvGrpSpPr>
          <p:cNvPr id="33" name="Group 33"/>
          <p:cNvGrpSpPr/>
          <p:nvPr/>
        </p:nvGrpSpPr>
        <p:grpSpPr>
          <a:xfrm>
            <a:off x="52738934" y="23671816"/>
            <a:ext cx="3627530" cy="4761671"/>
            <a:chOff x="0" y="0"/>
            <a:chExt cx="4836706" cy="6348895"/>
          </a:xfrm>
        </p:grpSpPr>
        <p:sp>
          <p:nvSpPr>
            <p:cNvPr id="34" name="Freeform 34"/>
            <p:cNvSpPr/>
            <p:nvPr/>
          </p:nvSpPr>
          <p:spPr>
            <a:xfrm>
              <a:off x="0" y="0"/>
              <a:ext cx="4836668" cy="6348857"/>
            </a:xfrm>
            <a:custGeom>
              <a:avLst/>
              <a:gdLst/>
              <a:ahLst/>
              <a:cxnLst/>
              <a:rect l="l" t="t" r="r" b="b"/>
              <a:pathLst>
                <a:path w="4836668" h="6348857">
                  <a:moveTo>
                    <a:pt x="0" y="0"/>
                  </a:moveTo>
                  <a:lnTo>
                    <a:pt x="4836668" y="0"/>
                  </a:lnTo>
                  <a:lnTo>
                    <a:pt x="4836668" y="6348857"/>
                  </a:lnTo>
                  <a:lnTo>
                    <a:pt x="0" y="6348857"/>
                  </a:lnTo>
                  <a:lnTo>
                    <a:pt x="0" y="0"/>
                  </a:lnTo>
                  <a:close/>
                </a:path>
              </a:pathLst>
            </a:custGeom>
            <a:blipFill>
              <a:blip r:embed="rId4"/>
              <a:stretch>
                <a:fillRect t="-44026" r="-11189"/>
              </a:stretch>
            </a:blipFill>
          </p:spPr>
        </p:sp>
      </p:grpSp>
      <p:sp>
        <p:nvSpPr>
          <p:cNvPr id="35" name="Freeform 35"/>
          <p:cNvSpPr/>
          <p:nvPr/>
        </p:nvSpPr>
        <p:spPr>
          <a:xfrm>
            <a:off x="-1692055" y="-1183048"/>
            <a:ext cx="21481609" cy="12083405"/>
          </a:xfrm>
          <a:custGeom>
            <a:avLst/>
            <a:gdLst/>
            <a:ahLst/>
            <a:cxnLst/>
            <a:rect l="l" t="t" r="r" b="b"/>
            <a:pathLst>
              <a:path w="21481609" h="12083405">
                <a:moveTo>
                  <a:pt x="0" y="0"/>
                </a:moveTo>
                <a:lnTo>
                  <a:pt x="21481609" y="0"/>
                </a:lnTo>
                <a:lnTo>
                  <a:pt x="21481609" y="12083405"/>
                </a:lnTo>
                <a:lnTo>
                  <a:pt x="0" y="12083405"/>
                </a:lnTo>
                <a:lnTo>
                  <a:pt x="0" y="0"/>
                </a:lnTo>
                <a:close/>
              </a:path>
            </a:pathLst>
          </a:custGeom>
          <a:blipFill>
            <a:blip r:embed="rId5">
              <a:alphaModFix amt="32999"/>
              <a:extLst>
                <a:ext uri="{96DAC541-7B7A-43D3-8B79-37D633B846F1}">
                  <asvg:svgBlip xmlns:asvg="http://schemas.microsoft.com/office/drawing/2016/SVG/main" r:embed="rId6"/>
                </a:ext>
              </a:extLst>
            </a:blip>
            <a:stretch>
              <a:fillRect/>
            </a:stretch>
          </a:blipFill>
        </p:spPr>
      </p:sp>
      <p:sp>
        <p:nvSpPr>
          <p:cNvPr id="36" name="Freeform 36"/>
          <p:cNvSpPr/>
          <p:nvPr/>
        </p:nvSpPr>
        <p:spPr>
          <a:xfrm>
            <a:off x="-977132" y="-754323"/>
            <a:ext cx="2978648" cy="2978648"/>
          </a:xfrm>
          <a:custGeom>
            <a:avLst/>
            <a:gdLst/>
            <a:ahLst/>
            <a:cxnLst/>
            <a:rect l="l" t="t" r="r" b="b"/>
            <a:pathLst>
              <a:path w="2978648" h="2978648">
                <a:moveTo>
                  <a:pt x="0" y="0"/>
                </a:moveTo>
                <a:lnTo>
                  <a:pt x="2978649" y="0"/>
                </a:lnTo>
                <a:lnTo>
                  <a:pt x="2978649" y="2978649"/>
                </a:lnTo>
                <a:lnTo>
                  <a:pt x="0" y="2978649"/>
                </a:lnTo>
                <a:lnTo>
                  <a:pt x="0" y="0"/>
                </a:lnTo>
                <a:close/>
              </a:path>
            </a:pathLst>
          </a:custGeom>
          <a:blipFill>
            <a:blip r:embed="rId7">
              <a:extLst>
                <a:ext uri="{96DAC541-7B7A-43D3-8B79-37D633B846F1}">
                  <asvg:svgBlip xmlns:asvg="http://schemas.microsoft.com/office/drawing/2016/SVG/main" r:embed="rId8"/>
                </a:ext>
              </a:extLst>
            </a:blip>
            <a:stretch>
              <a:fillRect l="-479" r="-479"/>
            </a:stretch>
          </a:blipFill>
        </p:spPr>
      </p:sp>
      <p:sp>
        <p:nvSpPr>
          <p:cNvPr id="37" name="Freeform 37"/>
          <p:cNvSpPr/>
          <p:nvPr/>
        </p:nvSpPr>
        <p:spPr>
          <a:xfrm>
            <a:off x="16055721" y="8481898"/>
            <a:ext cx="2978648" cy="2978648"/>
          </a:xfrm>
          <a:custGeom>
            <a:avLst/>
            <a:gdLst/>
            <a:ahLst/>
            <a:cxnLst/>
            <a:rect l="l" t="t" r="r" b="b"/>
            <a:pathLst>
              <a:path w="2978648" h="2978648">
                <a:moveTo>
                  <a:pt x="0" y="0"/>
                </a:moveTo>
                <a:lnTo>
                  <a:pt x="2978648" y="0"/>
                </a:lnTo>
                <a:lnTo>
                  <a:pt x="2978648" y="2978649"/>
                </a:lnTo>
                <a:lnTo>
                  <a:pt x="0" y="2978649"/>
                </a:lnTo>
                <a:lnTo>
                  <a:pt x="0" y="0"/>
                </a:lnTo>
                <a:close/>
              </a:path>
            </a:pathLst>
          </a:custGeom>
          <a:blipFill>
            <a:blip r:embed="rId7">
              <a:extLst>
                <a:ext uri="{96DAC541-7B7A-43D3-8B79-37D633B846F1}">
                  <asvg:svgBlip xmlns:asvg="http://schemas.microsoft.com/office/drawing/2016/SVG/main" r:embed="rId8"/>
                </a:ext>
              </a:extLst>
            </a:blip>
            <a:stretch>
              <a:fillRect l="-479" r="-479"/>
            </a:stretch>
          </a:blipFill>
        </p:spPr>
      </p:sp>
      <p:sp>
        <p:nvSpPr>
          <p:cNvPr id="38" name="Freeform 38"/>
          <p:cNvSpPr/>
          <p:nvPr/>
        </p:nvSpPr>
        <p:spPr>
          <a:xfrm>
            <a:off x="14755292" y="-364893"/>
            <a:ext cx="2789758" cy="1687801"/>
          </a:xfrm>
          <a:custGeom>
            <a:avLst/>
            <a:gdLst/>
            <a:ahLst/>
            <a:cxnLst/>
            <a:rect l="l" t="t" r="r" b="b"/>
            <a:pathLst>
              <a:path w="2789758" h="1687801">
                <a:moveTo>
                  <a:pt x="0" y="0"/>
                </a:moveTo>
                <a:lnTo>
                  <a:pt x="2789758" y="0"/>
                </a:lnTo>
                <a:lnTo>
                  <a:pt x="2789758" y="1687801"/>
                </a:lnTo>
                <a:lnTo>
                  <a:pt x="0" y="1687801"/>
                </a:lnTo>
                <a:lnTo>
                  <a:pt x="0" y="0"/>
                </a:lnTo>
                <a:close/>
              </a:path>
            </a:pathLst>
          </a:custGeom>
          <a:blipFill>
            <a:blip r:embed="rId9">
              <a:extLst>
                <a:ext uri="{96DAC541-7B7A-43D3-8B79-37D633B846F1}">
                  <asvg:svgBlip xmlns:asvg="http://schemas.microsoft.com/office/drawing/2016/SVG/main" r:embed="rId10"/>
                </a:ext>
              </a:extLst>
            </a:blip>
            <a:stretch>
              <a:fillRect t="-36" b="-36"/>
            </a:stretch>
          </a:blipFill>
        </p:spPr>
      </p:sp>
      <p:sp>
        <p:nvSpPr>
          <p:cNvPr id="39" name="Freeform 39"/>
          <p:cNvSpPr/>
          <p:nvPr/>
        </p:nvSpPr>
        <p:spPr>
          <a:xfrm>
            <a:off x="-977132" y="8813006"/>
            <a:ext cx="3178416" cy="1473994"/>
          </a:xfrm>
          <a:custGeom>
            <a:avLst/>
            <a:gdLst/>
            <a:ahLst/>
            <a:cxnLst/>
            <a:rect l="l" t="t" r="r" b="b"/>
            <a:pathLst>
              <a:path w="3178416" h="1473994">
                <a:moveTo>
                  <a:pt x="0" y="0"/>
                </a:moveTo>
                <a:lnTo>
                  <a:pt x="3178417" y="0"/>
                </a:lnTo>
                <a:lnTo>
                  <a:pt x="3178417" y="1473994"/>
                </a:lnTo>
                <a:lnTo>
                  <a:pt x="0" y="1473994"/>
                </a:lnTo>
                <a:lnTo>
                  <a:pt x="0" y="0"/>
                </a:lnTo>
                <a:close/>
              </a:path>
            </a:pathLst>
          </a:custGeom>
          <a:blipFill>
            <a:blip r:embed="rId11">
              <a:extLst>
                <a:ext uri="{96DAC541-7B7A-43D3-8B79-37D633B846F1}">
                  <asvg:svgBlip xmlns:asvg="http://schemas.microsoft.com/office/drawing/2016/SVG/main" r:embed="rId12"/>
                </a:ext>
              </a:extLst>
            </a:blip>
            <a:stretch>
              <a:fillRect t="-357" b="-357"/>
            </a:stretch>
          </a:blipFill>
        </p:spPr>
      </p:sp>
      <p:grpSp>
        <p:nvGrpSpPr>
          <p:cNvPr id="40" name="Group 40"/>
          <p:cNvGrpSpPr/>
          <p:nvPr/>
        </p:nvGrpSpPr>
        <p:grpSpPr>
          <a:xfrm>
            <a:off x="304800" y="1182843"/>
            <a:ext cx="18335501" cy="2915812"/>
            <a:chOff x="0" y="0"/>
            <a:chExt cx="24447335" cy="3887749"/>
          </a:xfrm>
        </p:grpSpPr>
        <p:sp>
          <p:nvSpPr>
            <p:cNvPr id="41" name="Freeform 41" descr="C:\Users\ADMIN\Desktop\Tai nguyen thiet ke tro choi\Bảng gỗ\wooden-blank-sign-clipart-1.jpg"/>
            <p:cNvSpPr/>
            <p:nvPr/>
          </p:nvSpPr>
          <p:spPr>
            <a:xfrm>
              <a:off x="0" y="0"/>
              <a:ext cx="24447373" cy="3887724"/>
            </a:xfrm>
            <a:custGeom>
              <a:avLst/>
              <a:gdLst/>
              <a:ahLst/>
              <a:cxnLst/>
              <a:rect l="l" t="t" r="r" b="b"/>
              <a:pathLst>
                <a:path w="24447373" h="3887724">
                  <a:moveTo>
                    <a:pt x="0" y="0"/>
                  </a:moveTo>
                  <a:lnTo>
                    <a:pt x="24447373" y="0"/>
                  </a:lnTo>
                  <a:lnTo>
                    <a:pt x="24447373" y="3887724"/>
                  </a:lnTo>
                  <a:lnTo>
                    <a:pt x="0" y="3887724"/>
                  </a:lnTo>
                  <a:lnTo>
                    <a:pt x="0" y="0"/>
                  </a:lnTo>
                  <a:close/>
                </a:path>
              </a:pathLst>
            </a:custGeom>
            <a:blipFill>
              <a:blip r:embed="rId13"/>
              <a:stretch>
                <a:fillRect t="-128856" b="-51675"/>
              </a:stretch>
            </a:blipFill>
          </p:spPr>
        </p:sp>
      </p:grpSp>
      <p:sp>
        <p:nvSpPr>
          <p:cNvPr id="42" name="TextBox 42"/>
          <p:cNvSpPr txBox="1"/>
          <p:nvPr/>
        </p:nvSpPr>
        <p:spPr>
          <a:xfrm>
            <a:off x="2158613" y="1715100"/>
            <a:ext cx="13980547" cy="2134076"/>
          </a:xfrm>
          <a:prstGeom prst="rect">
            <a:avLst/>
          </a:prstGeom>
        </p:spPr>
        <p:txBody>
          <a:bodyPr lIns="0" tIns="0" rIns="0" bIns="0" rtlCol="0" anchor="t">
            <a:spAutoFit/>
          </a:bodyPr>
          <a:lstStyle/>
          <a:p>
            <a:pPr algn="ctr">
              <a:lnSpc>
                <a:spcPts val="16560"/>
              </a:lnSpc>
            </a:pPr>
            <a:r>
              <a:rPr lang="en-US" sz="13800" b="1">
                <a:solidFill>
                  <a:srgbClr val="FFFFFF"/>
                </a:solidFill>
                <a:latin typeface="Cambria Bold"/>
                <a:ea typeface="Cambria Bold"/>
                <a:cs typeface="Cambria Bold"/>
                <a:sym typeface="Cambria Bold"/>
              </a:rPr>
              <a:t>Do ai chỉ huy?</a:t>
            </a:r>
          </a:p>
        </p:txBody>
      </p:sp>
      <p:grpSp>
        <p:nvGrpSpPr>
          <p:cNvPr id="43" name="Group 43"/>
          <p:cNvGrpSpPr/>
          <p:nvPr/>
        </p:nvGrpSpPr>
        <p:grpSpPr>
          <a:xfrm>
            <a:off x="9048750" y="7105650"/>
            <a:ext cx="7353300" cy="2191445"/>
            <a:chOff x="0" y="0"/>
            <a:chExt cx="9804400" cy="2921927"/>
          </a:xfrm>
        </p:grpSpPr>
        <p:sp>
          <p:nvSpPr>
            <p:cNvPr id="44" name="Freeform 44"/>
            <p:cNvSpPr/>
            <p:nvPr/>
          </p:nvSpPr>
          <p:spPr>
            <a:xfrm>
              <a:off x="25400" y="25400"/>
              <a:ext cx="9753600" cy="2871089"/>
            </a:xfrm>
            <a:custGeom>
              <a:avLst/>
              <a:gdLst/>
              <a:ahLst/>
              <a:cxnLst/>
              <a:rect l="l" t="t" r="r" b="b"/>
              <a:pathLst>
                <a:path w="9753600" h="2871089">
                  <a:moveTo>
                    <a:pt x="0" y="478536"/>
                  </a:moveTo>
                  <a:cubicBezTo>
                    <a:pt x="0" y="214249"/>
                    <a:pt x="216916" y="0"/>
                    <a:pt x="484505" y="0"/>
                  </a:cubicBezTo>
                  <a:lnTo>
                    <a:pt x="9269095" y="0"/>
                  </a:lnTo>
                  <a:cubicBezTo>
                    <a:pt x="9536684" y="0"/>
                    <a:pt x="9753600" y="214249"/>
                    <a:pt x="9753600" y="478536"/>
                  </a:cubicBezTo>
                  <a:lnTo>
                    <a:pt x="9753600" y="2392553"/>
                  </a:lnTo>
                  <a:cubicBezTo>
                    <a:pt x="9753600" y="2656840"/>
                    <a:pt x="9536684" y="2871089"/>
                    <a:pt x="9269095" y="2871089"/>
                  </a:cubicBezTo>
                  <a:lnTo>
                    <a:pt x="484505" y="2871089"/>
                  </a:lnTo>
                  <a:cubicBezTo>
                    <a:pt x="216916" y="2871089"/>
                    <a:pt x="0" y="2656840"/>
                    <a:pt x="0" y="2392553"/>
                  </a:cubicBezTo>
                  <a:close/>
                </a:path>
              </a:pathLst>
            </a:custGeom>
            <a:solidFill>
              <a:srgbClr val="FFFFFF"/>
            </a:solidFill>
          </p:spPr>
        </p:sp>
        <p:sp>
          <p:nvSpPr>
            <p:cNvPr id="45" name="Freeform 45"/>
            <p:cNvSpPr/>
            <p:nvPr/>
          </p:nvSpPr>
          <p:spPr>
            <a:xfrm>
              <a:off x="0" y="0"/>
              <a:ext cx="9804400" cy="2921889"/>
            </a:xfrm>
            <a:custGeom>
              <a:avLst/>
              <a:gdLst/>
              <a:ahLst/>
              <a:cxnLst/>
              <a:rect l="l" t="t" r="r" b="b"/>
              <a:pathLst>
                <a:path w="9804400" h="2921889">
                  <a:moveTo>
                    <a:pt x="0" y="503936"/>
                  </a:moveTo>
                  <a:cubicBezTo>
                    <a:pt x="0" y="225298"/>
                    <a:pt x="228600" y="0"/>
                    <a:pt x="509905" y="0"/>
                  </a:cubicBezTo>
                  <a:lnTo>
                    <a:pt x="9294495" y="0"/>
                  </a:lnTo>
                  <a:lnTo>
                    <a:pt x="9294495" y="25400"/>
                  </a:lnTo>
                  <a:lnTo>
                    <a:pt x="9294495" y="0"/>
                  </a:lnTo>
                  <a:cubicBezTo>
                    <a:pt x="9575800" y="0"/>
                    <a:pt x="9804400" y="225298"/>
                    <a:pt x="9804400" y="503936"/>
                  </a:cubicBezTo>
                  <a:lnTo>
                    <a:pt x="9779000" y="503936"/>
                  </a:lnTo>
                  <a:lnTo>
                    <a:pt x="9804400" y="503936"/>
                  </a:lnTo>
                  <a:lnTo>
                    <a:pt x="9804400" y="2417953"/>
                  </a:lnTo>
                  <a:lnTo>
                    <a:pt x="9779000" y="2417953"/>
                  </a:lnTo>
                  <a:lnTo>
                    <a:pt x="9804400" y="2417953"/>
                  </a:lnTo>
                  <a:cubicBezTo>
                    <a:pt x="9804400" y="2696591"/>
                    <a:pt x="9575800" y="2921889"/>
                    <a:pt x="9294495" y="2921889"/>
                  </a:cubicBezTo>
                  <a:lnTo>
                    <a:pt x="9294495" y="2896489"/>
                  </a:lnTo>
                  <a:lnTo>
                    <a:pt x="9294495" y="2921889"/>
                  </a:lnTo>
                  <a:lnTo>
                    <a:pt x="509905" y="2921889"/>
                  </a:lnTo>
                  <a:lnTo>
                    <a:pt x="509905" y="2896489"/>
                  </a:lnTo>
                  <a:lnTo>
                    <a:pt x="509905" y="2921889"/>
                  </a:lnTo>
                  <a:cubicBezTo>
                    <a:pt x="228600" y="2921889"/>
                    <a:pt x="0" y="2696591"/>
                    <a:pt x="0" y="2417953"/>
                  </a:cubicBezTo>
                  <a:lnTo>
                    <a:pt x="0" y="503936"/>
                  </a:lnTo>
                  <a:lnTo>
                    <a:pt x="25400" y="503936"/>
                  </a:lnTo>
                  <a:lnTo>
                    <a:pt x="0" y="503936"/>
                  </a:lnTo>
                  <a:moveTo>
                    <a:pt x="50800" y="503936"/>
                  </a:moveTo>
                  <a:lnTo>
                    <a:pt x="50800" y="2417953"/>
                  </a:lnTo>
                  <a:lnTo>
                    <a:pt x="25400" y="2417953"/>
                  </a:lnTo>
                  <a:lnTo>
                    <a:pt x="50800" y="2417953"/>
                  </a:lnTo>
                  <a:cubicBezTo>
                    <a:pt x="50800" y="2667889"/>
                    <a:pt x="256032" y="2871089"/>
                    <a:pt x="509905" y="2871089"/>
                  </a:cubicBezTo>
                  <a:lnTo>
                    <a:pt x="9294495" y="2871089"/>
                  </a:lnTo>
                  <a:cubicBezTo>
                    <a:pt x="9548368" y="2871089"/>
                    <a:pt x="9753600" y="2667889"/>
                    <a:pt x="9753600" y="2417953"/>
                  </a:cubicBezTo>
                  <a:lnTo>
                    <a:pt x="9753600" y="503936"/>
                  </a:lnTo>
                  <a:cubicBezTo>
                    <a:pt x="9753600" y="254000"/>
                    <a:pt x="9548368" y="50800"/>
                    <a:pt x="9294495" y="50800"/>
                  </a:cubicBezTo>
                  <a:lnTo>
                    <a:pt x="509905" y="50800"/>
                  </a:lnTo>
                  <a:lnTo>
                    <a:pt x="509905" y="25400"/>
                  </a:lnTo>
                  <a:lnTo>
                    <a:pt x="509905" y="50800"/>
                  </a:lnTo>
                  <a:cubicBezTo>
                    <a:pt x="256032" y="50800"/>
                    <a:pt x="50800" y="254000"/>
                    <a:pt x="50800" y="503936"/>
                  </a:cubicBezTo>
                  <a:close/>
                </a:path>
              </a:pathLst>
            </a:custGeom>
            <a:solidFill>
              <a:srgbClr val="C00000"/>
            </a:solidFill>
          </p:spPr>
        </p:sp>
        <p:sp>
          <p:nvSpPr>
            <p:cNvPr id="46" name="TextBox 46"/>
            <p:cNvSpPr txBox="1"/>
            <p:nvPr/>
          </p:nvSpPr>
          <p:spPr>
            <a:xfrm>
              <a:off x="0" y="-19050"/>
              <a:ext cx="9804400" cy="2940977"/>
            </a:xfrm>
            <a:prstGeom prst="rect">
              <a:avLst/>
            </a:prstGeom>
          </p:spPr>
          <p:txBody>
            <a:bodyPr lIns="50800" tIns="50800" rIns="50800" bIns="50800" rtlCol="0" anchor="ctr"/>
            <a:lstStyle/>
            <a:p>
              <a:pPr algn="l">
                <a:lnSpc>
                  <a:spcPts val="7920"/>
                </a:lnSpc>
              </a:pPr>
              <a:r>
                <a:rPr lang="en-US" sz="6600" dirty="0">
                  <a:solidFill>
                    <a:srgbClr val="000000"/>
                  </a:solidFill>
                  <a:latin typeface="Cambria"/>
                  <a:ea typeface="Cambria"/>
                  <a:cs typeface="Cambria"/>
                  <a:sym typeface="Cambria"/>
                </a:rPr>
                <a:t>D. </a:t>
              </a:r>
              <a:r>
                <a:rPr lang="en-US" sz="6600" dirty="0" err="1">
                  <a:solidFill>
                    <a:srgbClr val="000000"/>
                  </a:solidFill>
                  <a:latin typeface="Cambria"/>
                  <a:ea typeface="Cambria"/>
                  <a:cs typeface="Cambria"/>
                  <a:sym typeface="Cambria"/>
                </a:rPr>
                <a:t>Tôn</a:t>
              </a:r>
              <a:r>
                <a:rPr lang="en-US" sz="6600" dirty="0">
                  <a:solidFill>
                    <a:srgbClr val="000000"/>
                  </a:solidFill>
                  <a:latin typeface="Cambria"/>
                  <a:ea typeface="Cambria"/>
                  <a:cs typeface="Cambria"/>
                  <a:sym typeface="Cambria"/>
                </a:rPr>
                <a:t> </a:t>
              </a:r>
              <a:r>
                <a:rPr lang="en-US" sz="6600" dirty="0" err="1">
                  <a:solidFill>
                    <a:srgbClr val="000000"/>
                  </a:solidFill>
                  <a:latin typeface="Cambria"/>
                  <a:ea typeface="Cambria"/>
                  <a:cs typeface="Cambria"/>
                  <a:sym typeface="Cambria"/>
                </a:rPr>
                <a:t>Thất</a:t>
              </a:r>
              <a:r>
                <a:rPr lang="en-US" sz="6600" dirty="0">
                  <a:solidFill>
                    <a:srgbClr val="000000"/>
                  </a:solidFill>
                  <a:latin typeface="Cambria"/>
                  <a:ea typeface="Cambria"/>
                  <a:cs typeface="Cambria"/>
                  <a:sym typeface="Cambria"/>
                </a:rPr>
                <a:t> </a:t>
              </a:r>
              <a:r>
                <a:rPr lang="en-US" sz="6600" dirty="0" err="1">
                  <a:solidFill>
                    <a:srgbClr val="000000"/>
                  </a:solidFill>
                  <a:latin typeface="Cambria"/>
                  <a:ea typeface="Cambria"/>
                  <a:cs typeface="Cambria"/>
                  <a:sym typeface="Cambria"/>
                </a:rPr>
                <a:t>Thuyết</a:t>
              </a:r>
              <a:endParaRPr lang="en-US" sz="6600" dirty="0">
                <a:solidFill>
                  <a:srgbClr val="000000"/>
                </a:solidFill>
                <a:latin typeface="Cambria"/>
                <a:ea typeface="Cambria"/>
                <a:cs typeface="Cambria"/>
                <a:sym typeface="Cambria"/>
              </a:endParaRPr>
            </a:p>
          </p:txBody>
        </p:sp>
      </p:grpSp>
      <p:grpSp>
        <p:nvGrpSpPr>
          <p:cNvPr id="47" name="Group 47"/>
          <p:cNvGrpSpPr/>
          <p:nvPr/>
        </p:nvGrpSpPr>
        <p:grpSpPr>
          <a:xfrm>
            <a:off x="1065581" y="6941087"/>
            <a:ext cx="6919208" cy="2266436"/>
            <a:chOff x="0" y="0"/>
            <a:chExt cx="9225610" cy="3021914"/>
          </a:xfrm>
        </p:grpSpPr>
        <p:sp>
          <p:nvSpPr>
            <p:cNvPr id="48" name="Freeform 48"/>
            <p:cNvSpPr/>
            <p:nvPr/>
          </p:nvSpPr>
          <p:spPr>
            <a:xfrm>
              <a:off x="25400" y="25400"/>
              <a:ext cx="9174861" cy="2971038"/>
            </a:xfrm>
            <a:custGeom>
              <a:avLst/>
              <a:gdLst/>
              <a:ahLst/>
              <a:cxnLst/>
              <a:rect l="l" t="t" r="r" b="b"/>
              <a:pathLst>
                <a:path w="9174861" h="2971038">
                  <a:moveTo>
                    <a:pt x="0" y="495173"/>
                  </a:moveTo>
                  <a:cubicBezTo>
                    <a:pt x="0" y="221742"/>
                    <a:pt x="224282" y="0"/>
                    <a:pt x="500888" y="0"/>
                  </a:cubicBezTo>
                  <a:lnTo>
                    <a:pt x="8673973" y="0"/>
                  </a:lnTo>
                  <a:cubicBezTo>
                    <a:pt x="8950579" y="0"/>
                    <a:pt x="9174861" y="221742"/>
                    <a:pt x="9174861" y="495173"/>
                  </a:cubicBezTo>
                  <a:lnTo>
                    <a:pt x="9174861" y="2475865"/>
                  </a:lnTo>
                  <a:cubicBezTo>
                    <a:pt x="9174861" y="2749296"/>
                    <a:pt x="8950579" y="2971038"/>
                    <a:pt x="8673973" y="2971038"/>
                  </a:cubicBezTo>
                  <a:lnTo>
                    <a:pt x="500888" y="2971038"/>
                  </a:lnTo>
                  <a:cubicBezTo>
                    <a:pt x="224282" y="2971165"/>
                    <a:pt x="0" y="2749423"/>
                    <a:pt x="0" y="2475865"/>
                  </a:cubicBezTo>
                  <a:close/>
                </a:path>
              </a:pathLst>
            </a:custGeom>
            <a:solidFill>
              <a:srgbClr val="FFFFFF"/>
            </a:solidFill>
          </p:spPr>
        </p:sp>
        <p:sp>
          <p:nvSpPr>
            <p:cNvPr id="49" name="Freeform 49"/>
            <p:cNvSpPr/>
            <p:nvPr/>
          </p:nvSpPr>
          <p:spPr>
            <a:xfrm>
              <a:off x="0" y="0"/>
              <a:ext cx="9225661" cy="3021838"/>
            </a:xfrm>
            <a:custGeom>
              <a:avLst/>
              <a:gdLst/>
              <a:ahLst/>
              <a:cxnLst/>
              <a:rect l="l" t="t" r="r" b="b"/>
              <a:pathLst>
                <a:path w="9225661" h="3021838">
                  <a:moveTo>
                    <a:pt x="0" y="520573"/>
                  </a:moveTo>
                  <a:cubicBezTo>
                    <a:pt x="0" y="232791"/>
                    <a:pt x="235839" y="0"/>
                    <a:pt x="526288" y="0"/>
                  </a:cubicBezTo>
                  <a:lnTo>
                    <a:pt x="8699373" y="0"/>
                  </a:lnTo>
                  <a:lnTo>
                    <a:pt x="8699373" y="25400"/>
                  </a:lnTo>
                  <a:lnTo>
                    <a:pt x="8699373" y="0"/>
                  </a:lnTo>
                  <a:cubicBezTo>
                    <a:pt x="8989822" y="0"/>
                    <a:pt x="9225661" y="232791"/>
                    <a:pt x="9225661" y="520573"/>
                  </a:cubicBezTo>
                  <a:lnTo>
                    <a:pt x="9200261" y="520573"/>
                  </a:lnTo>
                  <a:lnTo>
                    <a:pt x="9225661" y="520573"/>
                  </a:lnTo>
                  <a:lnTo>
                    <a:pt x="9225661" y="2501265"/>
                  </a:lnTo>
                  <a:lnTo>
                    <a:pt x="9200261" y="2501265"/>
                  </a:lnTo>
                  <a:lnTo>
                    <a:pt x="9225661" y="2501265"/>
                  </a:lnTo>
                  <a:cubicBezTo>
                    <a:pt x="9225661" y="2789047"/>
                    <a:pt x="8989822" y="3021838"/>
                    <a:pt x="8699373" y="3021838"/>
                  </a:cubicBezTo>
                  <a:lnTo>
                    <a:pt x="8699373" y="2996438"/>
                  </a:lnTo>
                  <a:lnTo>
                    <a:pt x="8699373" y="3021838"/>
                  </a:lnTo>
                  <a:lnTo>
                    <a:pt x="526288" y="3021838"/>
                  </a:lnTo>
                  <a:lnTo>
                    <a:pt x="526288" y="2996438"/>
                  </a:lnTo>
                  <a:lnTo>
                    <a:pt x="526288" y="3021838"/>
                  </a:lnTo>
                  <a:cubicBezTo>
                    <a:pt x="235839" y="3021965"/>
                    <a:pt x="0" y="2789047"/>
                    <a:pt x="0" y="2501265"/>
                  </a:cubicBezTo>
                  <a:lnTo>
                    <a:pt x="0" y="520573"/>
                  </a:lnTo>
                  <a:lnTo>
                    <a:pt x="25400" y="520573"/>
                  </a:lnTo>
                  <a:lnTo>
                    <a:pt x="0" y="520573"/>
                  </a:lnTo>
                  <a:moveTo>
                    <a:pt x="50800" y="520573"/>
                  </a:moveTo>
                  <a:lnTo>
                    <a:pt x="50800" y="2501265"/>
                  </a:lnTo>
                  <a:lnTo>
                    <a:pt x="25400" y="2501265"/>
                  </a:lnTo>
                  <a:lnTo>
                    <a:pt x="50800" y="2501265"/>
                  </a:lnTo>
                  <a:cubicBezTo>
                    <a:pt x="50800" y="2760472"/>
                    <a:pt x="263398" y="2971038"/>
                    <a:pt x="526288" y="2971038"/>
                  </a:cubicBezTo>
                  <a:lnTo>
                    <a:pt x="8699373" y="2971038"/>
                  </a:lnTo>
                  <a:cubicBezTo>
                    <a:pt x="8962263" y="2971038"/>
                    <a:pt x="9174861" y="2760472"/>
                    <a:pt x="9174861" y="2501265"/>
                  </a:cubicBezTo>
                  <a:lnTo>
                    <a:pt x="9174861" y="520573"/>
                  </a:lnTo>
                  <a:cubicBezTo>
                    <a:pt x="9174861" y="261366"/>
                    <a:pt x="8962263" y="50800"/>
                    <a:pt x="8699373" y="50800"/>
                  </a:cubicBezTo>
                  <a:lnTo>
                    <a:pt x="526288" y="50800"/>
                  </a:lnTo>
                  <a:lnTo>
                    <a:pt x="526288" y="25400"/>
                  </a:lnTo>
                  <a:lnTo>
                    <a:pt x="526288" y="50800"/>
                  </a:lnTo>
                  <a:cubicBezTo>
                    <a:pt x="263398" y="50800"/>
                    <a:pt x="50800" y="261366"/>
                    <a:pt x="50800" y="520573"/>
                  </a:cubicBezTo>
                  <a:close/>
                </a:path>
              </a:pathLst>
            </a:custGeom>
            <a:solidFill>
              <a:srgbClr val="C00000"/>
            </a:solidFill>
          </p:spPr>
        </p:sp>
        <p:sp>
          <p:nvSpPr>
            <p:cNvPr id="50" name="TextBox 50"/>
            <p:cNvSpPr txBox="1"/>
            <p:nvPr/>
          </p:nvSpPr>
          <p:spPr>
            <a:xfrm>
              <a:off x="0" y="-19050"/>
              <a:ext cx="9225610" cy="3040964"/>
            </a:xfrm>
            <a:prstGeom prst="rect">
              <a:avLst/>
            </a:prstGeom>
          </p:spPr>
          <p:txBody>
            <a:bodyPr lIns="50800" tIns="50800" rIns="50800" bIns="50800" rtlCol="0" anchor="ctr"/>
            <a:lstStyle/>
            <a:p>
              <a:pPr algn="l">
                <a:lnSpc>
                  <a:spcPts val="7920"/>
                </a:lnSpc>
              </a:pPr>
              <a:r>
                <a:rPr lang="en-US" sz="6600">
                  <a:solidFill>
                    <a:srgbClr val="000000"/>
                  </a:solidFill>
                  <a:latin typeface="Cambria"/>
                  <a:ea typeface="Cambria"/>
                  <a:cs typeface="Cambria"/>
                  <a:sym typeface="Cambria"/>
                </a:rPr>
                <a:t>B. Ngô Quyền</a:t>
              </a:r>
            </a:p>
          </p:txBody>
        </p:sp>
      </p:grpSp>
      <p:grpSp>
        <p:nvGrpSpPr>
          <p:cNvPr id="51" name="Group 51"/>
          <p:cNvGrpSpPr/>
          <p:nvPr/>
        </p:nvGrpSpPr>
        <p:grpSpPr>
          <a:xfrm>
            <a:off x="9048750" y="4839605"/>
            <a:ext cx="7353300" cy="2139582"/>
            <a:chOff x="0" y="0"/>
            <a:chExt cx="9804400" cy="2852776"/>
          </a:xfrm>
        </p:grpSpPr>
        <p:sp>
          <p:nvSpPr>
            <p:cNvPr id="52" name="Freeform 52"/>
            <p:cNvSpPr/>
            <p:nvPr/>
          </p:nvSpPr>
          <p:spPr>
            <a:xfrm>
              <a:off x="25400" y="25400"/>
              <a:ext cx="9753600" cy="2802001"/>
            </a:xfrm>
            <a:custGeom>
              <a:avLst/>
              <a:gdLst/>
              <a:ahLst/>
              <a:cxnLst/>
              <a:rect l="l" t="t" r="r" b="b"/>
              <a:pathLst>
                <a:path w="9753600" h="2802001">
                  <a:moveTo>
                    <a:pt x="0" y="466979"/>
                  </a:moveTo>
                  <a:cubicBezTo>
                    <a:pt x="0" y="209042"/>
                    <a:pt x="211836" y="0"/>
                    <a:pt x="472948" y="0"/>
                  </a:cubicBezTo>
                  <a:lnTo>
                    <a:pt x="9280652" y="0"/>
                  </a:lnTo>
                  <a:cubicBezTo>
                    <a:pt x="9541764" y="0"/>
                    <a:pt x="9753600" y="209042"/>
                    <a:pt x="9753600" y="466979"/>
                  </a:cubicBezTo>
                  <a:lnTo>
                    <a:pt x="9753600" y="2335022"/>
                  </a:lnTo>
                  <a:cubicBezTo>
                    <a:pt x="9753600" y="2592959"/>
                    <a:pt x="9541764" y="2802001"/>
                    <a:pt x="9280652" y="2802001"/>
                  </a:cubicBezTo>
                  <a:lnTo>
                    <a:pt x="472948" y="2802001"/>
                  </a:lnTo>
                  <a:cubicBezTo>
                    <a:pt x="211836" y="2802001"/>
                    <a:pt x="0" y="2592832"/>
                    <a:pt x="0" y="2335022"/>
                  </a:cubicBezTo>
                  <a:close/>
                </a:path>
              </a:pathLst>
            </a:custGeom>
            <a:solidFill>
              <a:srgbClr val="FFFFFF"/>
            </a:solidFill>
          </p:spPr>
        </p:sp>
        <p:sp>
          <p:nvSpPr>
            <p:cNvPr id="53" name="Freeform 53"/>
            <p:cNvSpPr/>
            <p:nvPr/>
          </p:nvSpPr>
          <p:spPr>
            <a:xfrm>
              <a:off x="0" y="0"/>
              <a:ext cx="9804400" cy="2852801"/>
            </a:xfrm>
            <a:custGeom>
              <a:avLst/>
              <a:gdLst/>
              <a:ahLst/>
              <a:cxnLst/>
              <a:rect l="l" t="t" r="r" b="b"/>
              <a:pathLst>
                <a:path w="9804400" h="2852801">
                  <a:moveTo>
                    <a:pt x="0" y="492379"/>
                  </a:moveTo>
                  <a:cubicBezTo>
                    <a:pt x="0" y="220091"/>
                    <a:pt x="223393" y="0"/>
                    <a:pt x="498348" y="0"/>
                  </a:cubicBezTo>
                  <a:lnTo>
                    <a:pt x="9306052" y="0"/>
                  </a:lnTo>
                  <a:lnTo>
                    <a:pt x="9306052" y="25400"/>
                  </a:lnTo>
                  <a:lnTo>
                    <a:pt x="9306052" y="0"/>
                  </a:lnTo>
                  <a:cubicBezTo>
                    <a:pt x="9581007" y="0"/>
                    <a:pt x="9804400" y="220091"/>
                    <a:pt x="9804400" y="492379"/>
                  </a:cubicBezTo>
                  <a:lnTo>
                    <a:pt x="9779000" y="492379"/>
                  </a:lnTo>
                  <a:lnTo>
                    <a:pt x="9804400" y="492379"/>
                  </a:lnTo>
                  <a:lnTo>
                    <a:pt x="9804400" y="2360422"/>
                  </a:lnTo>
                  <a:lnTo>
                    <a:pt x="9779000" y="2360422"/>
                  </a:lnTo>
                  <a:lnTo>
                    <a:pt x="9804400" y="2360422"/>
                  </a:lnTo>
                  <a:cubicBezTo>
                    <a:pt x="9804400" y="2632710"/>
                    <a:pt x="9581007" y="2852801"/>
                    <a:pt x="9306052" y="2852801"/>
                  </a:cubicBezTo>
                  <a:lnTo>
                    <a:pt x="9306052" y="2827401"/>
                  </a:lnTo>
                  <a:lnTo>
                    <a:pt x="9306052" y="2852801"/>
                  </a:lnTo>
                  <a:lnTo>
                    <a:pt x="498348" y="2852801"/>
                  </a:lnTo>
                  <a:lnTo>
                    <a:pt x="498348" y="2827401"/>
                  </a:lnTo>
                  <a:lnTo>
                    <a:pt x="498348" y="2852801"/>
                  </a:lnTo>
                  <a:cubicBezTo>
                    <a:pt x="223393" y="2852801"/>
                    <a:pt x="0" y="2632583"/>
                    <a:pt x="0" y="2360422"/>
                  </a:cubicBezTo>
                  <a:lnTo>
                    <a:pt x="0" y="492379"/>
                  </a:lnTo>
                  <a:lnTo>
                    <a:pt x="25400" y="492379"/>
                  </a:lnTo>
                  <a:lnTo>
                    <a:pt x="0" y="492379"/>
                  </a:lnTo>
                  <a:moveTo>
                    <a:pt x="50800" y="492379"/>
                  </a:moveTo>
                  <a:lnTo>
                    <a:pt x="50800" y="2360422"/>
                  </a:lnTo>
                  <a:lnTo>
                    <a:pt x="25400" y="2360422"/>
                  </a:lnTo>
                  <a:lnTo>
                    <a:pt x="50800" y="2360422"/>
                  </a:lnTo>
                  <a:cubicBezTo>
                    <a:pt x="50800" y="2604008"/>
                    <a:pt x="250952" y="2802001"/>
                    <a:pt x="498348" y="2802001"/>
                  </a:cubicBezTo>
                  <a:lnTo>
                    <a:pt x="9306052" y="2802001"/>
                  </a:lnTo>
                  <a:cubicBezTo>
                    <a:pt x="9553575" y="2802001"/>
                    <a:pt x="9753600" y="2604008"/>
                    <a:pt x="9753600" y="2360422"/>
                  </a:cubicBezTo>
                  <a:lnTo>
                    <a:pt x="9753600" y="492379"/>
                  </a:lnTo>
                  <a:cubicBezTo>
                    <a:pt x="9753600" y="248793"/>
                    <a:pt x="9553448" y="50800"/>
                    <a:pt x="9306052" y="50800"/>
                  </a:cubicBezTo>
                  <a:lnTo>
                    <a:pt x="498348" y="50800"/>
                  </a:lnTo>
                  <a:lnTo>
                    <a:pt x="498348" y="25400"/>
                  </a:lnTo>
                  <a:lnTo>
                    <a:pt x="498348" y="50800"/>
                  </a:lnTo>
                  <a:cubicBezTo>
                    <a:pt x="250952" y="50800"/>
                    <a:pt x="50800" y="248793"/>
                    <a:pt x="50800" y="492379"/>
                  </a:cubicBezTo>
                  <a:close/>
                </a:path>
              </a:pathLst>
            </a:custGeom>
            <a:solidFill>
              <a:srgbClr val="C00000"/>
            </a:solidFill>
          </p:spPr>
        </p:sp>
        <p:sp>
          <p:nvSpPr>
            <p:cNvPr id="54" name="TextBox 54"/>
            <p:cNvSpPr txBox="1"/>
            <p:nvPr/>
          </p:nvSpPr>
          <p:spPr>
            <a:xfrm>
              <a:off x="0" y="-19050"/>
              <a:ext cx="9804400" cy="2871826"/>
            </a:xfrm>
            <a:prstGeom prst="rect">
              <a:avLst/>
            </a:prstGeom>
          </p:spPr>
          <p:txBody>
            <a:bodyPr lIns="50800" tIns="50800" rIns="50800" bIns="50800" rtlCol="0" anchor="ctr"/>
            <a:lstStyle/>
            <a:p>
              <a:pPr algn="l">
                <a:lnSpc>
                  <a:spcPts val="7920"/>
                </a:lnSpc>
              </a:pPr>
              <a:r>
                <a:rPr lang="en-US" sz="6600">
                  <a:solidFill>
                    <a:srgbClr val="000000"/>
                  </a:solidFill>
                  <a:latin typeface="Cambria"/>
                  <a:ea typeface="Cambria"/>
                  <a:cs typeface="Cambria"/>
                  <a:sym typeface="Cambria"/>
                </a:rPr>
                <a:t>C. Vua Minh Mạng</a:t>
              </a:r>
            </a:p>
          </p:txBody>
        </p:sp>
      </p:grpSp>
      <p:grpSp>
        <p:nvGrpSpPr>
          <p:cNvPr id="55" name="Group 55"/>
          <p:cNvGrpSpPr/>
          <p:nvPr/>
        </p:nvGrpSpPr>
        <p:grpSpPr>
          <a:xfrm>
            <a:off x="1205570" y="4839605"/>
            <a:ext cx="6779228" cy="1988239"/>
            <a:chOff x="0" y="0"/>
            <a:chExt cx="9038971" cy="2650985"/>
          </a:xfrm>
        </p:grpSpPr>
        <p:sp>
          <p:nvSpPr>
            <p:cNvPr id="56" name="Freeform 56"/>
            <p:cNvSpPr/>
            <p:nvPr/>
          </p:nvSpPr>
          <p:spPr>
            <a:xfrm>
              <a:off x="25400" y="25400"/>
              <a:ext cx="8988171" cy="2600198"/>
            </a:xfrm>
            <a:custGeom>
              <a:avLst/>
              <a:gdLst/>
              <a:ahLst/>
              <a:cxnLst/>
              <a:rect l="l" t="t" r="r" b="b"/>
              <a:pathLst>
                <a:path w="8988171" h="2600198">
                  <a:moveTo>
                    <a:pt x="0" y="433324"/>
                  </a:moveTo>
                  <a:cubicBezTo>
                    <a:pt x="0" y="194056"/>
                    <a:pt x="196723" y="0"/>
                    <a:pt x="439420" y="0"/>
                  </a:cubicBezTo>
                  <a:lnTo>
                    <a:pt x="8548751" y="0"/>
                  </a:lnTo>
                  <a:cubicBezTo>
                    <a:pt x="8791448" y="0"/>
                    <a:pt x="8988171" y="194056"/>
                    <a:pt x="8988171" y="433324"/>
                  </a:cubicBezTo>
                  <a:lnTo>
                    <a:pt x="8988171" y="2166874"/>
                  </a:lnTo>
                  <a:cubicBezTo>
                    <a:pt x="8988171" y="2406269"/>
                    <a:pt x="8791448" y="2600198"/>
                    <a:pt x="8548751" y="2600198"/>
                  </a:cubicBezTo>
                  <a:lnTo>
                    <a:pt x="439420" y="2600198"/>
                  </a:lnTo>
                  <a:cubicBezTo>
                    <a:pt x="196723" y="2600198"/>
                    <a:pt x="0" y="2406142"/>
                    <a:pt x="0" y="2166874"/>
                  </a:cubicBezTo>
                  <a:close/>
                </a:path>
              </a:pathLst>
            </a:custGeom>
            <a:solidFill>
              <a:srgbClr val="FFFFFF"/>
            </a:solidFill>
          </p:spPr>
        </p:sp>
        <p:sp>
          <p:nvSpPr>
            <p:cNvPr id="57" name="Freeform 57"/>
            <p:cNvSpPr/>
            <p:nvPr/>
          </p:nvSpPr>
          <p:spPr>
            <a:xfrm>
              <a:off x="0" y="0"/>
              <a:ext cx="9038971" cy="2650998"/>
            </a:xfrm>
            <a:custGeom>
              <a:avLst/>
              <a:gdLst/>
              <a:ahLst/>
              <a:cxnLst/>
              <a:rect l="l" t="t" r="r" b="b"/>
              <a:pathLst>
                <a:path w="9038971" h="2650998">
                  <a:moveTo>
                    <a:pt x="0" y="458724"/>
                  </a:moveTo>
                  <a:cubicBezTo>
                    <a:pt x="0" y="205105"/>
                    <a:pt x="208407" y="0"/>
                    <a:pt x="464820" y="0"/>
                  </a:cubicBezTo>
                  <a:lnTo>
                    <a:pt x="8574151" y="0"/>
                  </a:lnTo>
                  <a:lnTo>
                    <a:pt x="8574151" y="25400"/>
                  </a:lnTo>
                  <a:lnTo>
                    <a:pt x="8574151" y="0"/>
                  </a:lnTo>
                  <a:cubicBezTo>
                    <a:pt x="8830437" y="0"/>
                    <a:pt x="9038971" y="205105"/>
                    <a:pt x="9038971" y="458724"/>
                  </a:cubicBezTo>
                  <a:lnTo>
                    <a:pt x="9013571" y="458724"/>
                  </a:lnTo>
                  <a:lnTo>
                    <a:pt x="9038971" y="458724"/>
                  </a:lnTo>
                  <a:lnTo>
                    <a:pt x="9038971" y="2192274"/>
                  </a:lnTo>
                  <a:lnTo>
                    <a:pt x="9013571" y="2192274"/>
                  </a:lnTo>
                  <a:lnTo>
                    <a:pt x="9038971" y="2192274"/>
                  </a:lnTo>
                  <a:cubicBezTo>
                    <a:pt x="9038971" y="2446020"/>
                    <a:pt x="8830564" y="2650998"/>
                    <a:pt x="8574151" y="2650998"/>
                  </a:cubicBezTo>
                  <a:lnTo>
                    <a:pt x="8574151" y="2625598"/>
                  </a:lnTo>
                  <a:lnTo>
                    <a:pt x="8574151" y="2650998"/>
                  </a:lnTo>
                  <a:lnTo>
                    <a:pt x="464820" y="2650998"/>
                  </a:lnTo>
                  <a:lnTo>
                    <a:pt x="464820" y="2625598"/>
                  </a:lnTo>
                  <a:lnTo>
                    <a:pt x="464820" y="2650998"/>
                  </a:lnTo>
                  <a:cubicBezTo>
                    <a:pt x="208407" y="2650998"/>
                    <a:pt x="0" y="2445893"/>
                    <a:pt x="0" y="2192274"/>
                  </a:cubicBezTo>
                  <a:lnTo>
                    <a:pt x="0" y="458724"/>
                  </a:lnTo>
                  <a:lnTo>
                    <a:pt x="25400" y="458724"/>
                  </a:lnTo>
                  <a:lnTo>
                    <a:pt x="0" y="458724"/>
                  </a:lnTo>
                  <a:moveTo>
                    <a:pt x="50800" y="458724"/>
                  </a:moveTo>
                  <a:lnTo>
                    <a:pt x="50800" y="2192274"/>
                  </a:lnTo>
                  <a:lnTo>
                    <a:pt x="25400" y="2192274"/>
                  </a:lnTo>
                  <a:lnTo>
                    <a:pt x="50800" y="2192274"/>
                  </a:lnTo>
                  <a:cubicBezTo>
                    <a:pt x="50800" y="2417318"/>
                    <a:pt x="235839" y="2600198"/>
                    <a:pt x="464820" y="2600198"/>
                  </a:cubicBezTo>
                  <a:lnTo>
                    <a:pt x="8574151" y="2600198"/>
                  </a:lnTo>
                  <a:cubicBezTo>
                    <a:pt x="8803132" y="2600198"/>
                    <a:pt x="8988171" y="2417191"/>
                    <a:pt x="8988171" y="2192274"/>
                  </a:cubicBezTo>
                  <a:lnTo>
                    <a:pt x="8988171" y="458724"/>
                  </a:lnTo>
                  <a:cubicBezTo>
                    <a:pt x="8988171" y="233807"/>
                    <a:pt x="8803132" y="50800"/>
                    <a:pt x="8574151" y="50800"/>
                  </a:cubicBezTo>
                  <a:lnTo>
                    <a:pt x="464820" y="50800"/>
                  </a:lnTo>
                  <a:lnTo>
                    <a:pt x="464820" y="25400"/>
                  </a:lnTo>
                  <a:lnTo>
                    <a:pt x="464820" y="50800"/>
                  </a:lnTo>
                  <a:cubicBezTo>
                    <a:pt x="235839" y="50800"/>
                    <a:pt x="50800" y="233807"/>
                    <a:pt x="50800" y="458724"/>
                  </a:cubicBezTo>
                  <a:close/>
                </a:path>
              </a:pathLst>
            </a:custGeom>
            <a:solidFill>
              <a:srgbClr val="C00000"/>
            </a:solidFill>
          </p:spPr>
        </p:sp>
        <p:sp>
          <p:nvSpPr>
            <p:cNvPr id="58" name="TextBox 58"/>
            <p:cNvSpPr txBox="1"/>
            <p:nvPr/>
          </p:nvSpPr>
          <p:spPr>
            <a:xfrm>
              <a:off x="0" y="-19050"/>
              <a:ext cx="9038971" cy="2670035"/>
            </a:xfrm>
            <a:prstGeom prst="rect">
              <a:avLst/>
            </a:prstGeom>
          </p:spPr>
          <p:txBody>
            <a:bodyPr lIns="50800" tIns="50800" rIns="50800" bIns="50800" rtlCol="0" anchor="ctr"/>
            <a:lstStyle/>
            <a:p>
              <a:pPr algn="l">
                <a:lnSpc>
                  <a:spcPts val="7920"/>
                </a:lnSpc>
              </a:pPr>
              <a:r>
                <a:rPr lang="en-US" sz="6600">
                  <a:solidFill>
                    <a:srgbClr val="000000"/>
                  </a:solidFill>
                  <a:latin typeface="Cambria"/>
                  <a:ea typeface="Cambria"/>
                  <a:cs typeface="Cambria"/>
                  <a:sym typeface="Cambria"/>
                </a:rPr>
                <a:t>A. Vua Bảo Đại</a:t>
              </a:r>
            </a:p>
          </p:txBody>
        </p:sp>
      </p:grpSp>
      <p:grpSp>
        <p:nvGrpSpPr>
          <p:cNvPr id="59" name="Group 59"/>
          <p:cNvGrpSpPr/>
          <p:nvPr/>
        </p:nvGrpSpPr>
        <p:grpSpPr>
          <a:xfrm>
            <a:off x="15958137" y="7542609"/>
            <a:ext cx="1248861" cy="977189"/>
            <a:chOff x="0" y="0"/>
            <a:chExt cx="1665148" cy="1302918"/>
          </a:xfrm>
        </p:grpSpPr>
        <p:sp>
          <p:nvSpPr>
            <p:cNvPr id="60" name="Freeform 60"/>
            <p:cNvSpPr/>
            <p:nvPr/>
          </p:nvSpPr>
          <p:spPr>
            <a:xfrm>
              <a:off x="0" y="0"/>
              <a:ext cx="1665097" cy="1302893"/>
            </a:xfrm>
            <a:custGeom>
              <a:avLst/>
              <a:gdLst/>
              <a:ahLst/>
              <a:cxnLst/>
              <a:rect l="l" t="t" r="r" b="b"/>
              <a:pathLst>
                <a:path w="1665097" h="1302893">
                  <a:moveTo>
                    <a:pt x="0" y="0"/>
                  </a:moveTo>
                  <a:lnTo>
                    <a:pt x="1665097" y="0"/>
                  </a:lnTo>
                  <a:lnTo>
                    <a:pt x="1665097" y="1302893"/>
                  </a:lnTo>
                  <a:lnTo>
                    <a:pt x="0" y="1302893"/>
                  </a:lnTo>
                  <a:lnTo>
                    <a:pt x="0" y="0"/>
                  </a:lnTo>
                  <a:close/>
                </a:path>
              </a:pathLst>
            </a:custGeom>
            <a:blipFill>
              <a:blip r:embed="rId14"/>
              <a:stretch>
                <a:fillRect t="-15366" r="-3" b="-15633"/>
              </a:stretch>
            </a:blipFill>
          </p:spPr>
        </p:sp>
      </p:grpSp>
      <p:grpSp>
        <p:nvGrpSpPr>
          <p:cNvPr id="61" name="Group 61"/>
          <p:cNvGrpSpPr/>
          <p:nvPr/>
        </p:nvGrpSpPr>
        <p:grpSpPr>
          <a:xfrm>
            <a:off x="15062235" y="4549969"/>
            <a:ext cx="1574740" cy="1211809"/>
            <a:chOff x="0" y="0"/>
            <a:chExt cx="2099653" cy="1615745"/>
          </a:xfrm>
        </p:grpSpPr>
        <p:sp>
          <p:nvSpPr>
            <p:cNvPr id="62" name="Freeform 62"/>
            <p:cNvSpPr/>
            <p:nvPr/>
          </p:nvSpPr>
          <p:spPr>
            <a:xfrm>
              <a:off x="0" y="0"/>
              <a:ext cx="2099691" cy="1615694"/>
            </a:xfrm>
            <a:custGeom>
              <a:avLst/>
              <a:gdLst/>
              <a:ahLst/>
              <a:cxnLst/>
              <a:rect l="l" t="t" r="r" b="b"/>
              <a:pathLst>
                <a:path w="2099691" h="1615694">
                  <a:moveTo>
                    <a:pt x="0" y="0"/>
                  </a:moveTo>
                  <a:lnTo>
                    <a:pt x="2099691" y="0"/>
                  </a:lnTo>
                  <a:lnTo>
                    <a:pt x="2099691" y="1615694"/>
                  </a:lnTo>
                  <a:lnTo>
                    <a:pt x="0" y="1615694"/>
                  </a:lnTo>
                  <a:lnTo>
                    <a:pt x="0" y="0"/>
                  </a:lnTo>
                  <a:close/>
                </a:path>
              </a:pathLst>
            </a:custGeom>
            <a:blipFill>
              <a:blip r:embed="rId15"/>
              <a:stretch>
                <a:fillRect r="1" b="-3"/>
              </a:stretch>
            </a:blipFill>
          </p:spPr>
        </p:sp>
      </p:grpSp>
      <p:grpSp>
        <p:nvGrpSpPr>
          <p:cNvPr id="63" name="Group 63"/>
          <p:cNvGrpSpPr/>
          <p:nvPr/>
        </p:nvGrpSpPr>
        <p:grpSpPr>
          <a:xfrm>
            <a:off x="6784686" y="5044383"/>
            <a:ext cx="1574740" cy="1211809"/>
            <a:chOff x="0" y="0"/>
            <a:chExt cx="2099653" cy="1615745"/>
          </a:xfrm>
        </p:grpSpPr>
        <p:sp>
          <p:nvSpPr>
            <p:cNvPr id="64" name="Freeform 64"/>
            <p:cNvSpPr/>
            <p:nvPr/>
          </p:nvSpPr>
          <p:spPr>
            <a:xfrm>
              <a:off x="0" y="0"/>
              <a:ext cx="2099691" cy="1615694"/>
            </a:xfrm>
            <a:custGeom>
              <a:avLst/>
              <a:gdLst/>
              <a:ahLst/>
              <a:cxnLst/>
              <a:rect l="l" t="t" r="r" b="b"/>
              <a:pathLst>
                <a:path w="2099691" h="1615694">
                  <a:moveTo>
                    <a:pt x="0" y="0"/>
                  </a:moveTo>
                  <a:lnTo>
                    <a:pt x="2099691" y="0"/>
                  </a:lnTo>
                  <a:lnTo>
                    <a:pt x="2099691" y="1615694"/>
                  </a:lnTo>
                  <a:lnTo>
                    <a:pt x="0" y="1615694"/>
                  </a:lnTo>
                  <a:lnTo>
                    <a:pt x="0" y="0"/>
                  </a:lnTo>
                  <a:close/>
                </a:path>
              </a:pathLst>
            </a:custGeom>
            <a:blipFill>
              <a:blip r:embed="rId15"/>
              <a:stretch>
                <a:fillRect r="1" b="-3"/>
              </a:stretch>
            </a:blipFill>
          </p:spPr>
        </p:sp>
      </p:grpSp>
      <p:grpSp>
        <p:nvGrpSpPr>
          <p:cNvPr id="65" name="Group 65"/>
          <p:cNvGrpSpPr/>
          <p:nvPr/>
        </p:nvGrpSpPr>
        <p:grpSpPr>
          <a:xfrm>
            <a:off x="6696551" y="7568794"/>
            <a:ext cx="1574740" cy="1211809"/>
            <a:chOff x="0" y="0"/>
            <a:chExt cx="2099653" cy="1615745"/>
          </a:xfrm>
        </p:grpSpPr>
        <p:sp>
          <p:nvSpPr>
            <p:cNvPr id="66" name="Freeform 66"/>
            <p:cNvSpPr/>
            <p:nvPr/>
          </p:nvSpPr>
          <p:spPr>
            <a:xfrm>
              <a:off x="0" y="0"/>
              <a:ext cx="2099691" cy="1615694"/>
            </a:xfrm>
            <a:custGeom>
              <a:avLst/>
              <a:gdLst/>
              <a:ahLst/>
              <a:cxnLst/>
              <a:rect l="l" t="t" r="r" b="b"/>
              <a:pathLst>
                <a:path w="2099691" h="1615694">
                  <a:moveTo>
                    <a:pt x="0" y="0"/>
                  </a:moveTo>
                  <a:lnTo>
                    <a:pt x="2099691" y="0"/>
                  </a:lnTo>
                  <a:lnTo>
                    <a:pt x="2099691" y="1615694"/>
                  </a:lnTo>
                  <a:lnTo>
                    <a:pt x="0" y="1615694"/>
                  </a:lnTo>
                  <a:lnTo>
                    <a:pt x="0" y="0"/>
                  </a:lnTo>
                  <a:close/>
                </a:path>
              </a:pathLst>
            </a:custGeom>
            <a:blipFill>
              <a:blip r:embed="rId15"/>
              <a:stretch>
                <a:fillRect r="1" b="-3"/>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851</Words>
  <Application>Microsoft Office PowerPoint</Application>
  <PresentationFormat>Custom</PresentationFormat>
  <Paragraphs>87</Paragraphs>
  <Slides>25</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Calibri</vt:lpstr>
      <vt:lpstr>Calibri (MS)</vt:lpstr>
      <vt:lpstr>Cambria</vt:lpstr>
      <vt:lpstr>Balsamiq Sans</vt:lpstr>
      <vt:lpstr>Cambria Bold</vt:lpstr>
      <vt:lpstr>Arial</vt:lpstr>
      <vt:lpstr>Times New Roman</vt:lpstr>
      <vt:lpstr>Arimo</vt:lpstr>
      <vt:lpstr>Arimo Bold</vt:lpstr>
      <vt:lpstr>Times New Roman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Cố Đô Huế-T2.pptx</dc:title>
  <dc:creator>Admin</dc:creator>
  <cp:lastModifiedBy>Admin</cp:lastModifiedBy>
  <cp:revision>2</cp:revision>
  <dcterms:created xsi:type="dcterms:W3CDTF">2006-08-16T00:00:00Z</dcterms:created>
  <dcterms:modified xsi:type="dcterms:W3CDTF">2026-04-11T23:56:02Z</dcterms:modified>
  <dc:identifier>DAHGl5KdETM</dc:identifier>
</cp:coreProperties>
</file>