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320" r:id="rId1"/>
  </p:sldMasterIdLst>
  <p:notesMasterIdLst>
    <p:notesMasterId r:id="rId12"/>
  </p:notesMasterIdLst>
  <p:sldIdLst>
    <p:sldId id="646" r:id="rId2"/>
    <p:sldId id="702" r:id="rId3"/>
    <p:sldId id="654" r:id="rId4"/>
    <p:sldId id="700" r:id="rId5"/>
    <p:sldId id="701" r:id="rId6"/>
    <p:sldId id="688" r:id="rId7"/>
    <p:sldId id="690" r:id="rId8"/>
    <p:sldId id="691" r:id="rId9"/>
    <p:sldId id="692" r:id="rId10"/>
    <p:sldId id="661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F60A"/>
    <a:srgbClr val="CC9634"/>
    <a:srgbClr val="FFFFCC"/>
    <a:srgbClr val="EFF1DB"/>
    <a:srgbClr val="94691C"/>
    <a:srgbClr val="A94507"/>
    <a:srgbClr val="CC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247FD-E428-447E-89EC-4F3576472CCD}" v="2" dt="2026-04-10T13:57:19.2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 autoAdjust="0"/>
    <p:restoredTop sz="91344" autoAdjust="0"/>
  </p:normalViewPr>
  <p:slideViewPr>
    <p:cSldViewPr snapToGrid="0" snapToObjects="1">
      <p:cViewPr varScale="1">
        <p:scale>
          <a:sx n="63" d="100"/>
          <a:sy n="63" d="100"/>
        </p:scale>
        <p:origin x="1290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4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ng tong" userId="1450d4f114dd4d4b" providerId="LiveId" clId="{DA30EE7E-F4CC-4726-BE7E-F98263EB7CCD}"/>
    <pc:docChg chg="modSld">
      <pc:chgData name="trung tong" userId="1450d4f114dd4d4b" providerId="LiveId" clId="{DA30EE7E-F4CC-4726-BE7E-F98263EB7CCD}" dt="2026-04-10T13:57:19.276" v="25" actId="1076"/>
      <pc:docMkLst>
        <pc:docMk/>
      </pc:docMkLst>
      <pc:sldChg chg="modSp mod">
        <pc:chgData name="trung tong" userId="1450d4f114dd4d4b" providerId="LiveId" clId="{DA30EE7E-F4CC-4726-BE7E-F98263EB7CCD}" dt="2026-04-10T13:57:19.276" v="25" actId="1076"/>
        <pc:sldMkLst>
          <pc:docMk/>
          <pc:sldMk cId="138021845" sldId="700"/>
        </pc:sldMkLst>
        <pc:spChg chg="mod">
          <ac:chgData name="trung tong" userId="1450d4f114dd4d4b" providerId="LiveId" clId="{DA30EE7E-F4CC-4726-BE7E-F98263EB7CCD}" dt="2026-04-10T13:57:15.440" v="24" actId="20577"/>
          <ac:spMkLst>
            <pc:docMk/>
            <pc:sldMk cId="138021845" sldId="700"/>
            <ac:spMk id="6" creationId="{0F5CF979-ABAE-8123-E90A-0960E16536C4}"/>
          </ac:spMkLst>
        </pc:spChg>
        <pc:picChg chg="mod">
          <ac:chgData name="trung tong" userId="1450d4f114dd4d4b" providerId="LiveId" clId="{DA30EE7E-F4CC-4726-BE7E-F98263EB7CCD}" dt="2026-04-10T13:57:19.276" v="25" actId="1076"/>
          <ac:picMkLst>
            <pc:docMk/>
            <pc:sldMk cId="138021845" sldId="700"/>
            <ac:picMk id="2" creationId="{8CAD3E72-DD32-00BE-3A69-1A71B18D81DD}"/>
          </ac:picMkLst>
        </pc:picChg>
      </pc:sldChg>
      <pc:sldChg chg="modSp mod">
        <pc:chgData name="trung tong" userId="1450d4f114dd4d4b" providerId="LiveId" clId="{DA30EE7E-F4CC-4726-BE7E-F98263EB7CCD}" dt="2026-04-10T13:53:35.873" v="0" actId="2711"/>
        <pc:sldMkLst>
          <pc:docMk/>
          <pc:sldMk cId="4096121076" sldId="701"/>
        </pc:sldMkLst>
        <pc:spChg chg="mod">
          <ac:chgData name="trung tong" userId="1450d4f114dd4d4b" providerId="LiveId" clId="{DA30EE7E-F4CC-4726-BE7E-F98263EB7CCD}" dt="2026-04-10T13:53:35.873" v="0" actId="2711"/>
          <ac:spMkLst>
            <pc:docMk/>
            <pc:sldMk cId="4096121076" sldId="701"/>
            <ac:spMk id="5" creationId="{CC8A574E-73A5-8172-C440-5634A5AB6C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7477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989FE-0AFD-E819-C591-197813722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7EA964-7B32-6D02-BA01-B61C5E937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6E5C73-A205-BFCB-AE91-942F1A3D5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133BC-2083-51E2-1F43-1E2AE5F84B9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801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043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701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84D3D-9A52-233D-59CB-4CFFC4512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288AAF-8246-8924-390E-80FD0863C9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0FBBCC-6EBD-0811-C414-7FDF126F5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D6414-202C-5141-0CD7-5750E5D57E1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883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937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69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696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838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646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07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01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3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96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28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98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49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17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9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6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CE82867-F2F1-4A20-897E-2B5F67DBA24F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4/10/2026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NHÀ XUẤT BẢN GIÁO DỤC VIỆT NAM - CÔNG TY CỔ PHẦN PHÁT HÀNH SÁCH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1A1864A-8170-40DB-A142-895BB525149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7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019E91-03F4-E6D6-467F-7552806F9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9742" y="2530764"/>
            <a:ext cx="3164390" cy="308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1AB13-0A1A-EDDE-D276-A625772FE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2"/>
          <a:stretch/>
        </p:blipFill>
        <p:spPr>
          <a:xfrm>
            <a:off x="-1" y="105764"/>
            <a:ext cx="12192001" cy="6752236"/>
          </a:xfrm>
          <a:prstGeom prst="rect">
            <a:avLst/>
          </a:prstGeom>
        </p:spPr>
      </p:pic>
      <p:sp>
        <p:nvSpPr>
          <p:cNvPr id="8" name="Explosion 2 7"/>
          <p:cNvSpPr/>
          <p:nvPr/>
        </p:nvSpPr>
        <p:spPr>
          <a:xfrm rot="1621076">
            <a:off x="3651972" y="1265897"/>
            <a:ext cx="4586864" cy="3772771"/>
          </a:xfrm>
          <a:prstGeom prst="irregularSeal2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348912" y="2852601"/>
            <a:ext cx="29806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Explosion 2 7">
            <a:extLst>
              <a:ext uri="{FF2B5EF4-FFF2-40B4-BE49-F238E27FC236}">
                <a16:creationId xmlns:a16="http://schemas.microsoft.com/office/drawing/2014/main" id="{E6F357A5-53CC-6E2D-A0B0-C746D0644EB4}"/>
              </a:ext>
            </a:extLst>
          </p:cNvPr>
          <p:cNvSpPr/>
          <p:nvPr/>
        </p:nvSpPr>
        <p:spPr>
          <a:xfrm rot="1621076">
            <a:off x="3698153" y="1265898"/>
            <a:ext cx="4586864" cy="3772771"/>
          </a:xfrm>
          <a:prstGeom prst="irregularSeal2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3042114-9FB1-250D-B0D2-79015DA3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093" y="2852602"/>
            <a:ext cx="29806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C4C68A-0AAE-1F7D-0162-69D0122EC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6" t="9077" r="2251" b="50893"/>
          <a:stretch/>
        </p:blipFill>
        <p:spPr bwMode="auto">
          <a:xfrm>
            <a:off x="8187870" y="630755"/>
            <a:ext cx="3318645" cy="252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1DA1068-ECD9-9BD9-BE08-370C3DA44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7" t="49402" r="4017" b="12923"/>
          <a:stretch/>
        </p:blipFill>
        <p:spPr bwMode="auto">
          <a:xfrm>
            <a:off x="8891650" y="3797630"/>
            <a:ext cx="2211340" cy="181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DAC4416-E177-46D7-3E8D-8D93A5944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t="56808" r="49639" b="17632"/>
          <a:stretch/>
        </p:blipFill>
        <p:spPr bwMode="auto">
          <a:xfrm>
            <a:off x="5536121" y="3987144"/>
            <a:ext cx="2418511" cy="13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598FE68-A565-B69A-D350-0D3842C46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t="16437" r="52287" b="54940"/>
          <a:stretch/>
        </p:blipFill>
        <p:spPr bwMode="auto">
          <a:xfrm flipH="1">
            <a:off x="1575362" y="651313"/>
            <a:ext cx="3013759" cy="191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015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192E4FB-E6C9-D298-A867-80840DC5FD90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11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751A2DA2-3A3C-DAB3-2FB1-6E4D6B9816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5078"/>
              <a:ext cx="8552873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56BC764F-7583-CFC7-D3D6-8023A8B2FF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7"/>
            <a:stretch/>
          </p:blipFill>
          <p:spPr bwMode="auto">
            <a:xfrm flipH="1">
              <a:off x="8552872" y="2985078"/>
              <a:ext cx="3639127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302769-266D-4C63-7790-B4729578D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41" t="-42" b="50000"/>
            <a:stretch/>
          </p:blipFill>
          <p:spPr>
            <a:xfrm rot="10800000">
              <a:off x="-1" y="0"/>
              <a:ext cx="12192000" cy="3088549"/>
            </a:xfrm>
            <a:prstGeom prst="rect">
              <a:avLst/>
            </a:prstGeom>
          </p:spPr>
        </p:pic>
      </p:grpSp>
      <p:sp>
        <p:nvSpPr>
          <p:cNvPr id="4" name="Explosion 2 2">
            <a:extLst>
              <a:ext uri="{FF2B5EF4-FFF2-40B4-BE49-F238E27FC236}">
                <a16:creationId xmlns:a16="http://schemas.microsoft.com/office/drawing/2014/main" id="{D7C0D10C-BF80-C0D8-C10C-C26C3402E417}"/>
              </a:ext>
            </a:extLst>
          </p:cNvPr>
          <p:cNvSpPr/>
          <p:nvPr/>
        </p:nvSpPr>
        <p:spPr>
          <a:xfrm>
            <a:off x="2304557" y="847944"/>
            <a:ext cx="7236823" cy="4214949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D0CA1-AE0C-02DF-81D3-457045CE2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664" y="2308657"/>
            <a:ext cx="39426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72275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57C52-0BB0-3960-7881-165515598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D1A869C-F930-01C9-8106-6E0B7CC8B900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5122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CE5419C4-AE2A-251E-90D8-407FE1F6D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5078"/>
              <a:ext cx="8552873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D86E8FD6-D036-9CC2-8025-857BE56DCB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7"/>
            <a:stretch/>
          </p:blipFill>
          <p:spPr bwMode="auto">
            <a:xfrm flipH="1">
              <a:off x="8552872" y="2985078"/>
              <a:ext cx="3639127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49A41D-D61F-6D7D-0E18-596D408AE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441" t="-42" b="50000"/>
            <a:stretch/>
          </p:blipFill>
          <p:spPr>
            <a:xfrm rot="10800000">
              <a:off x="-1" y="0"/>
              <a:ext cx="12192000" cy="3088549"/>
            </a:xfrm>
            <a:prstGeom prst="rect">
              <a:avLst/>
            </a:prstGeom>
          </p:spPr>
        </p:pic>
      </p:grpSp>
      <p:pic>
        <p:nvPicPr>
          <p:cNvPr id="5" name="Marvellous Bright Ideas (Chicken Dance) - 27th April 2020 - YouTube">
            <a:hlinkClick r:id="" action="ppaction://media"/>
            <a:extLst>
              <a:ext uri="{FF2B5EF4-FFF2-40B4-BE49-F238E27FC236}">
                <a16:creationId xmlns:a16="http://schemas.microsoft.com/office/drawing/2014/main" id="{5D9FEDE5-CADF-6B49-AA40-44630F12F3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092.78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2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7445AEE-125E-155F-3D5C-5A2CAC9FF5B5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5122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F69245E0-4484-D03F-C2A8-F9066B71C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5078"/>
              <a:ext cx="8552873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6897E652-0140-8B29-7F41-01385CA27B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7"/>
            <a:stretch/>
          </p:blipFill>
          <p:spPr bwMode="auto">
            <a:xfrm flipH="1">
              <a:off x="8552872" y="2985078"/>
              <a:ext cx="3639127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58F7849-E6BD-6370-733B-FF03C1CB5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41" t="-42" b="50000"/>
            <a:stretch/>
          </p:blipFill>
          <p:spPr>
            <a:xfrm rot="10800000">
              <a:off x="-1" y="0"/>
              <a:ext cx="12192000" cy="308854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19D09C-681F-0AE5-8264-78E863DEA9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26" t="14169" r="17801" b="5787"/>
          <a:stretch/>
        </p:blipFill>
        <p:spPr>
          <a:xfrm>
            <a:off x="2041396" y="406399"/>
            <a:ext cx="7919334" cy="4442691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4DB76D0-6627-7829-060B-1E38DB9E6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953" y="1555751"/>
            <a:ext cx="7160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Giấy, bút vẽ, tẩy, màu vẽ,...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96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>
            <a:extLst>
              <a:ext uri="{FF2B5EF4-FFF2-40B4-BE49-F238E27FC236}">
                <a16:creationId xmlns:a16="http://schemas.microsoft.com/office/drawing/2014/main" id="{9D96DF0B-39B0-E694-9170-0FF5E983B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226" y="5791353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arvest Powerpoint Background Images, HD Pictures and Wallpaper For Free  Download | Pngtree">
            <a:extLst>
              <a:ext uri="{FF2B5EF4-FFF2-40B4-BE49-F238E27FC236}">
                <a16:creationId xmlns:a16="http://schemas.microsoft.com/office/drawing/2014/main" id="{10BA3C94-D6AB-A259-377B-1C0D5F0DD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6"/>
            <a:ext cx="12225058" cy="601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0F5CF979-ABAE-8123-E90A-0960E1653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204" y="389679"/>
            <a:ext cx="717488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MĨ THUẬT 5 </a:t>
            </a:r>
          </a:p>
          <a:p>
            <a:pPr algn="ctr">
              <a:defRPr/>
            </a:pP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 26</a:t>
            </a:r>
          </a:p>
          <a:p>
            <a:pPr algn="ctr">
              <a:defRPr/>
            </a:pP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 TRUYỆN TRANH</a:t>
            </a:r>
          </a:p>
          <a:p>
            <a:pPr algn="ctr">
              <a:defRPr/>
            </a:pPr>
            <a:r>
              <a:rPr lang="en-US" alt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55D9E4A3-14D9-7ED3-3074-146C369566C7}"/>
              </a:ext>
            </a:extLst>
          </p:cNvPr>
          <p:cNvSpPr/>
          <p:nvPr/>
        </p:nvSpPr>
        <p:spPr>
          <a:xfrm>
            <a:off x="-350983" y="3719700"/>
            <a:ext cx="3642057" cy="3109298"/>
          </a:xfrm>
          <a:custGeom>
            <a:avLst/>
            <a:gdLst>
              <a:gd name="connsiteX0" fmla="*/ 0 w 16230600"/>
              <a:gd name="connsiteY0" fmla="*/ 0 h 5660422"/>
              <a:gd name="connsiteX1" fmla="*/ 16230600 w 16230600"/>
              <a:gd name="connsiteY1" fmla="*/ 0 h 5660422"/>
              <a:gd name="connsiteX2" fmla="*/ 16230600 w 16230600"/>
              <a:gd name="connsiteY2" fmla="*/ 5660422 h 5660422"/>
              <a:gd name="connsiteX3" fmla="*/ 3131825 w 16230600"/>
              <a:gd name="connsiteY3" fmla="*/ 5660422 h 5660422"/>
              <a:gd name="connsiteX4" fmla="*/ 0 w 16230600"/>
              <a:gd name="connsiteY4" fmla="*/ 0 h 5660422"/>
              <a:gd name="connsiteX0" fmla="*/ 626363 w 13098775"/>
              <a:gd name="connsiteY0" fmla="*/ 0 h 5780989"/>
              <a:gd name="connsiteX1" fmla="*/ 13098775 w 13098775"/>
              <a:gd name="connsiteY1" fmla="*/ 120567 h 5780989"/>
              <a:gd name="connsiteX2" fmla="*/ 13098775 w 13098775"/>
              <a:gd name="connsiteY2" fmla="*/ 5780989 h 5780989"/>
              <a:gd name="connsiteX3" fmla="*/ 0 w 13098775"/>
              <a:gd name="connsiteY3" fmla="*/ 5780989 h 5780989"/>
              <a:gd name="connsiteX4" fmla="*/ 626363 w 13098775"/>
              <a:gd name="connsiteY4" fmla="*/ 0 h 5780989"/>
              <a:gd name="connsiteX0" fmla="*/ 0 w 13516354"/>
              <a:gd name="connsiteY0" fmla="*/ 0 h 5849886"/>
              <a:gd name="connsiteX1" fmla="*/ 13516354 w 13516354"/>
              <a:gd name="connsiteY1" fmla="*/ 189464 h 5849886"/>
              <a:gd name="connsiteX2" fmla="*/ 13516354 w 13516354"/>
              <a:gd name="connsiteY2" fmla="*/ 5849886 h 5849886"/>
              <a:gd name="connsiteX3" fmla="*/ 417579 w 13516354"/>
              <a:gd name="connsiteY3" fmla="*/ 5849886 h 5849886"/>
              <a:gd name="connsiteX4" fmla="*/ 0 w 13516354"/>
              <a:gd name="connsiteY4" fmla="*/ 0 h 5849886"/>
              <a:gd name="connsiteX0" fmla="*/ 0 w 14873477"/>
              <a:gd name="connsiteY0" fmla="*/ 0 h 5798212"/>
              <a:gd name="connsiteX1" fmla="*/ 14873477 w 14873477"/>
              <a:gd name="connsiteY1" fmla="*/ 137790 h 5798212"/>
              <a:gd name="connsiteX2" fmla="*/ 14873477 w 14873477"/>
              <a:gd name="connsiteY2" fmla="*/ 5798212 h 5798212"/>
              <a:gd name="connsiteX3" fmla="*/ 1774702 w 14873477"/>
              <a:gd name="connsiteY3" fmla="*/ 5798212 h 5798212"/>
              <a:gd name="connsiteX4" fmla="*/ 0 w 14873477"/>
              <a:gd name="connsiteY4" fmla="*/ 0 h 579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73477" h="5798212">
                <a:moveTo>
                  <a:pt x="0" y="0"/>
                </a:moveTo>
                <a:lnTo>
                  <a:pt x="14873477" y="137790"/>
                </a:lnTo>
                <a:lnTo>
                  <a:pt x="14873477" y="5798212"/>
                </a:lnTo>
                <a:lnTo>
                  <a:pt x="1774702" y="5798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D6247C2-0080-97F3-19C0-29EAFE79DDA4}"/>
              </a:ext>
            </a:extLst>
          </p:cNvPr>
          <p:cNvSpPr/>
          <p:nvPr/>
        </p:nvSpPr>
        <p:spPr>
          <a:xfrm>
            <a:off x="3879273" y="4474958"/>
            <a:ext cx="3338214" cy="1237673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DC73FD9B-D733-76DB-67C1-45AED0CAF51A}"/>
              </a:ext>
            </a:extLst>
          </p:cNvPr>
          <p:cNvSpPr/>
          <p:nvPr/>
        </p:nvSpPr>
        <p:spPr>
          <a:xfrm>
            <a:off x="1100105" y="3835094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2DEC8F5-0E9A-9348-5024-3F1C88CB94F8}"/>
              </a:ext>
            </a:extLst>
          </p:cNvPr>
          <p:cNvSpPr/>
          <p:nvPr/>
        </p:nvSpPr>
        <p:spPr>
          <a:xfrm>
            <a:off x="7360143" y="3888509"/>
            <a:ext cx="4308050" cy="1981200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B366F0FF-58AB-586D-BF81-86ECF3171D0A}"/>
              </a:ext>
            </a:extLst>
          </p:cNvPr>
          <p:cNvSpPr/>
          <p:nvPr/>
        </p:nvSpPr>
        <p:spPr>
          <a:xfrm>
            <a:off x="7856241" y="3835094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C634AECE-9DF0-9F7E-5878-DC0D573B0970}"/>
              </a:ext>
            </a:extLst>
          </p:cNvPr>
          <p:cNvSpPr/>
          <p:nvPr/>
        </p:nvSpPr>
        <p:spPr>
          <a:xfrm>
            <a:off x="4496645" y="3838478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C836D08-36AD-D9A5-9C93-5D5D535D6B40}"/>
              </a:ext>
            </a:extLst>
          </p:cNvPr>
          <p:cNvSpPr/>
          <p:nvPr/>
        </p:nvSpPr>
        <p:spPr>
          <a:xfrm>
            <a:off x="-33058" y="6166320"/>
            <a:ext cx="4221017" cy="683430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2C83D05C-94DB-F12E-AA68-8447AA3010A1}"/>
              </a:ext>
            </a:extLst>
          </p:cNvPr>
          <p:cNvSpPr/>
          <p:nvPr/>
        </p:nvSpPr>
        <p:spPr>
          <a:xfrm>
            <a:off x="9018333" y="3747409"/>
            <a:ext cx="3642056" cy="3109300"/>
          </a:xfrm>
          <a:custGeom>
            <a:avLst/>
            <a:gdLst>
              <a:gd name="connsiteX0" fmla="*/ 0 w 16230600"/>
              <a:gd name="connsiteY0" fmla="*/ 0 h 5815439"/>
              <a:gd name="connsiteX1" fmla="*/ 16230600 w 16230600"/>
              <a:gd name="connsiteY1" fmla="*/ 0 h 5815439"/>
              <a:gd name="connsiteX2" fmla="*/ 13020021 w 16230600"/>
              <a:gd name="connsiteY2" fmla="*/ 5815439 h 5815439"/>
              <a:gd name="connsiteX3" fmla="*/ 0 w 16230600"/>
              <a:gd name="connsiteY3" fmla="*/ 5660422 h 5815439"/>
              <a:gd name="connsiteX4" fmla="*/ 0 w 16230600"/>
              <a:gd name="connsiteY4" fmla="*/ 0 h 5815439"/>
              <a:gd name="connsiteX0" fmla="*/ 0 w 16230600"/>
              <a:gd name="connsiteY0" fmla="*/ 0 h 5798216"/>
              <a:gd name="connsiteX1" fmla="*/ 16230600 w 16230600"/>
              <a:gd name="connsiteY1" fmla="*/ 0 h 5798216"/>
              <a:gd name="connsiteX2" fmla="*/ 14007893 w 16230600"/>
              <a:gd name="connsiteY2" fmla="*/ 5798216 h 5798216"/>
              <a:gd name="connsiteX3" fmla="*/ 0 w 16230600"/>
              <a:gd name="connsiteY3" fmla="*/ 5660422 h 5798216"/>
              <a:gd name="connsiteX4" fmla="*/ 0 w 16230600"/>
              <a:gd name="connsiteY4" fmla="*/ 0 h 5798216"/>
              <a:gd name="connsiteX0" fmla="*/ 0 w 16230600"/>
              <a:gd name="connsiteY0" fmla="*/ 0 h 5798216"/>
              <a:gd name="connsiteX1" fmla="*/ 16230600 w 16230600"/>
              <a:gd name="connsiteY1" fmla="*/ 0 h 5798216"/>
              <a:gd name="connsiteX2" fmla="*/ 14007893 w 16230600"/>
              <a:gd name="connsiteY2" fmla="*/ 5798216 h 5798216"/>
              <a:gd name="connsiteX3" fmla="*/ 0 w 16230600"/>
              <a:gd name="connsiteY3" fmla="*/ 5660422 h 5798216"/>
              <a:gd name="connsiteX4" fmla="*/ 0 w 16230600"/>
              <a:gd name="connsiteY4" fmla="*/ 0 h 579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0600" h="5798216">
                <a:moveTo>
                  <a:pt x="0" y="0"/>
                </a:moveTo>
                <a:lnTo>
                  <a:pt x="16230600" y="0"/>
                </a:lnTo>
                <a:cubicBezTo>
                  <a:pt x="15489698" y="1932739"/>
                  <a:pt x="14007893" y="3848253"/>
                  <a:pt x="14007893" y="5798216"/>
                </a:cubicBez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CAD3E72-DD32-00BE-3A69-1A71B18D8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972" y="2053891"/>
            <a:ext cx="5886450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21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5DF2B-225B-7F69-F7FF-E90241E81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837DBA-A4D3-4D91-F933-E00A9D883771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5122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434E307E-1E3E-5063-6803-6D4387544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5078"/>
              <a:ext cx="8552873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1960E19C-F24A-5581-4C35-D2DACD60F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7"/>
            <a:stretch/>
          </p:blipFill>
          <p:spPr bwMode="auto">
            <a:xfrm flipH="1">
              <a:off x="8552872" y="2985078"/>
              <a:ext cx="3639127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842CA1-F384-0B4C-2833-88CDA6764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41" t="-42" b="50000"/>
            <a:stretch/>
          </p:blipFill>
          <p:spPr>
            <a:xfrm rot="10800000">
              <a:off x="-1" y="0"/>
              <a:ext cx="12192000" cy="308854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C8A574E-73A5-8172-C440-5634A5AB6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274" y="1264971"/>
            <a:ext cx="9761449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 tranh của bạn vẽ về hoạt động gì?</a:t>
            </a:r>
            <a:endParaRPr lang="en-US" sz="32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 tranh của bạn có ưu điểm gì, nhược điểm gì?</a:t>
            </a:r>
            <a:endParaRPr lang="en-US" sz="32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thể vẽ thêm nhưng gì để </a:t>
            </a:r>
            <a:r>
              <a:rPr lang="en-US" sz="32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32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hơn?  </a:t>
            </a:r>
            <a:endParaRPr lang="en-US" sz="32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vẽ nét, hình, màu trong truyện tranh của em so bới truyện tranh của bạn có gì giống và khác nhau?</a:t>
            </a:r>
            <a:endParaRPr lang="en-US" sz="32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8D8F8BC-61D5-99A5-7569-6F0182CBD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174" y="145384"/>
            <a:ext cx="1019006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182BCA2-2D4E-EB23-BF5B-7C9D2DD87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87" y="127259"/>
            <a:ext cx="598800" cy="64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21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A182E-93D7-0FE6-5A20-00EE6676E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B0EE9B-419E-E9EB-BB51-439A40C57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9577">
            <a:off x="2282783" y="1680650"/>
            <a:ext cx="7253352" cy="28157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BC4854-AD93-AB99-A351-A40733E8C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882" y="2455368"/>
            <a:ext cx="7097153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vi-V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THỰC HÀNH TIẾP</a:t>
            </a:r>
          </a:p>
          <a:p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6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ECD5DB-60FE-B60C-81E3-436EBCE2E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374692"/>
            <a:ext cx="12192000" cy="716803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029" y="939101"/>
            <a:ext cx="11333942" cy="5632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3000" b="1" dirty="0">
                <a:latin typeface="Times New Roman" panose="02020603050405020304" pitchFamily="18" charset="0"/>
              </a:rPr>
              <a:t>- </a:t>
            </a:r>
            <a:r>
              <a:rPr lang="en-US" altLang="vi-VN" sz="3000" b="1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3000" b="1" dirty="0"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Times New Roman" panose="02020603050405020304" pitchFamily="18" charset="0"/>
              </a:rPr>
              <a:t>thiệu</a:t>
            </a:r>
            <a:r>
              <a:rPr lang="en-US" altLang="vi-VN" sz="3000" b="1" dirty="0">
                <a:latin typeface="Times New Roman" panose="02020603050405020304" pitchFamily="18" charset="0"/>
              </a:rPr>
              <a:t>, chia </a:t>
            </a:r>
            <a:r>
              <a:rPr lang="en-US" altLang="vi-VN" sz="3000" b="1" dirty="0" err="1">
                <a:latin typeface="Times New Roman" panose="02020603050405020304" pitchFamily="18" charset="0"/>
              </a:rPr>
              <a:t>sẻ</a:t>
            </a:r>
            <a:r>
              <a:rPr lang="en-US" altLang="vi-VN" sz="3000" b="1" dirty="0"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Times New Roman" panose="02020603050405020304" pitchFamily="18" charset="0"/>
              </a:rPr>
              <a:t>câu</a:t>
            </a:r>
            <a:r>
              <a:rPr lang="en-US" altLang="vi-VN" sz="3000" b="1" dirty="0"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Times New Roman" panose="02020603050405020304" pitchFamily="18" charset="0"/>
              </a:rPr>
              <a:t>truyện</a:t>
            </a:r>
            <a:r>
              <a:rPr lang="en-US" altLang="vi-VN" sz="3000" b="1" dirty="0"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Times New Roman" panose="02020603050405020304" pitchFamily="18" charset="0"/>
              </a:rPr>
              <a:t>mình</a:t>
            </a:r>
            <a:r>
              <a:rPr lang="en-US" altLang="vi-VN" sz="3000" b="1" dirty="0"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Times New Roman" panose="02020603050405020304" pitchFamily="18" charset="0"/>
              </a:rPr>
              <a:t>đã</a:t>
            </a:r>
            <a:r>
              <a:rPr lang="en-US" altLang="vi-VN" sz="3000" b="1" dirty="0"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Times New Roman" panose="02020603050405020304" pitchFamily="18" charset="0"/>
              </a:rPr>
              <a:t>vẽ</a:t>
            </a:r>
            <a:r>
              <a:rPr lang="en-US" altLang="vi-VN" sz="3000" b="1" dirty="0"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Times New Roman" panose="02020603050405020304" pitchFamily="18" charset="0"/>
              </a:rPr>
              <a:t>với</a:t>
            </a:r>
            <a:r>
              <a:rPr lang="en-US" altLang="vi-VN" sz="3000" b="1" dirty="0"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3000" b="1" dirty="0"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latin typeface="Times New Roman" panose="02020603050405020304" pitchFamily="18" charset="0"/>
              </a:rPr>
              <a:t>bạn</a:t>
            </a:r>
            <a:r>
              <a:rPr lang="en-US" altLang="vi-VN" sz="3000" b="1" dirty="0">
                <a:latin typeface="Times New Roman" panose="02020603050405020304" pitchFamily="18" charset="0"/>
              </a:rPr>
              <a:t>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thích sản phẩm truyện tranh nào?</a:t>
            </a:r>
            <a:endParaRPr lang="en-US" sz="3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Truyện tranh đó có nội dung như thế nào?</a:t>
            </a:r>
            <a:endParaRPr lang="en-US" sz="3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Nhân vật chính của truyện tranh là ai?</a:t>
            </a:r>
            <a:endParaRPr lang="en-US" sz="3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Nhân vật đó có đặc điểm gì đáng chú ý? </a:t>
            </a:r>
            <a:endParaRPr lang="en-US" sz="3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Cách thể hiện hình, không gian, đậm nhạt trong mỗi phân cảnh như thế nào?</a:t>
            </a:r>
            <a:endParaRPr lang="en-US" sz="3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Cách bố cục hình ảnh và lời thoại của truyện tranh đó như thế nào?</a:t>
            </a:r>
            <a:endParaRPr lang="en-US" sz="3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ảnh và lời thoại ở các khung hình của truyện tranh có </a:t>
            </a:r>
            <a:r>
              <a:rPr lang="vi-VN" sz="3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logic</a:t>
            </a:r>
            <a:r>
              <a:rPr lang="vi-VN" sz="3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  <a:endParaRPr lang="en-US" sz="3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có ý tưởng điều chỉnh như thế nào để hình ảnh trong mỗi khung hình thể hiện rõ hơn nội dung câu chuyện?</a:t>
            </a:r>
            <a:endParaRPr lang="en-US" sz="3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388" y="34838"/>
            <a:ext cx="84978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vi-VN" alt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3911A-8F3D-7E0A-E3B2-B5B1A1BD9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73"/>
          <a:stretch/>
        </p:blipFill>
        <p:spPr>
          <a:xfrm>
            <a:off x="429029" y="34838"/>
            <a:ext cx="660916" cy="59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5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95231-E156-444C-421B-302F22EC9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"/>
            <a:ext cx="12192000" cy="684089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1698" y="689551"/>
            <a:ext cx="96041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800" b="1" dirty="0">
                <a:latin typeface="Times New Roman" panose="02020603050405020304" pitchFamily="18" charset="0"/>
              </a:rPr>
              <a:t>Quan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sát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để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nhận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biết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thêm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sự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giống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nhau</a:t>
            </a:r>
            <a:r>
              <a:rPr lang="en-US" altLang="vi-VN" sz="2800" b="1" dirty="0"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khác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nhau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giữa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truyện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truyện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vi-VN" sz="2400" b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086" y="109498"/>
            <a:ext cx="8407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alt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0B32A-1B20-5AA7-B2EF-D83CB5718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15" y="109498"/>
            <a:ext cx="666734" cy="654433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335386F3-17F0-26EC-8649-29EE05E96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40" y="1671269"/>
            <a:ext cx="4796857" cy="492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bức tranh trong tranh truyện thường có đặc điểm gì?</a:t>
            </a:r>
            <a:endParaRPr lang="en-US" sz="2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 bức tranh đó có vai trò như thế nào đối với tranh truyện?</a:t>
            </a:r>
            <a:endParaRPr lang="en-US" sz="2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Cách bố trí nội dung chữ trong tranh truyện như thế nào?</a:t>
            </a:r>
            <a:endParaRPr lang="en-US" sz="2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Nội dung chữ trong tranh truyện chủ yếu là lời thoại hay lời dẫn?</a:t>
            </a:r>
            <a:endParaRPr lang="en-US" sz="2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Theo em, truyện tranh và tranh truyện có những điểm gì giống nhau, khác nhau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A61ED0-AD5B-E1FA-D499-E410A6DB8B9A}"/>
              </a:ext>
            </a:extLst>
          </p:cNvPr>
          <p:cNvGrpSpPr/>
          <p:nvPr/>
        </p:nvGrpSpPr>
        <p:grpSpPr>
          <a:xfrm>
            <a:off x="5582937" y="2002282"/>
            <a:ext cx="6441423" cy="4200704"/>
            <a:chOff x="5073878" y="1707508"/>
            <a:chExt cx="6879687" cy="46535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BE6CC7-28A3-73E9-2B93-0FAA2D08F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3878" y="1707508"/>
              <a:ext cx="3439843" cy="46535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F3E04D-CEDC-AFBA-4B63-1420B172C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3721" y="1707508"/>
              <a:ext cx="3439844" cy="46535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77286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1362FA3F-7F50-2007-69DE-09A54D5E4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135" y="5800742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AACBCE-7281-A4A8-D3F3-B66D8DD61FF3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7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CA622270-AF0F-07F9-3B2A-5CCE5CFAD7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5078"/>
              <a:ext cx="8552873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456286F9-7A4B-59CA-CDCF-D2F4D47969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7"/>
            <a:stretch/>
          </p:blipFill>
          <p:spPr bwMode="auto">
            <a:xfrm flipH="1">
              <a:off x="8552872" y="2985078"/>
              <a:ext cx="3639127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91A642-33C1-BFB5-7C0D-9D56EF9DA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41" t="-42" b="50000"/>
            <a:stretch/>
          </p:blipFill>
          <p:spPr>
            <a:xfrm rot="10800000">
              <a:off x="-1" y="0"/>
              <a:ext cx="12192000" cy="308854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8BC38CB-C592-80C7-9700-43FA4D7963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61" t="47231" r="23004" b="25254"/>
          <a:stretch/>
        </p:blipFill>
        <p:spPr>
          <a:xfrm rot="21417423">
            <a:off x="2432577" y="858305"/>
            <a:ext cx="8318742" cy="4939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F97054-EF55-D331-A83F-54C099F8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892" y="1397658"/>
            <a:ext cx="7961744" cy="4278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  <a:p>
            <a:r>
              <a:rPr lang="en-US" sz="2400" b="1" dirty="0">
                <a:latin typeface="+mj-lt"/>
              </a:rPr>
              <a:t> </a:t>
            </a: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B470A-6D5B-54D8-E3FA-250CAD81047C}"/>
              </a:ext>
            </a:extLst>
          </p:cNvPr>
          <p:cNvSpPr txBox="1"/>
          <p:nvPr/>
        </p:nvSpPr>
        <p:spPr>
          <a:xfrm>
            <a:off x="2846851" y="2390712"/>
            <a:ext cx="749019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 tranh là hình thức thể hiện các khung hình vẽ liên tiếp kết hợp với sử dụng lời thoại để dẫn dắt nội dung câu chuyện. </a:t>
            </a:r>
            <a:endParaRPr lang="en-US" sz="2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truyện (hay sách tranh) là hình thức thể hiện một nội dung lời dẫn truyện bằng bức tranh có bố cục về hình ảnh, không gian để minh </a:t>
            </a:r>
            <a:r>
              <a:rPr lang="vi-VN" sz="24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vi-VN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nội dung câu chuyện.</a:t>
            </a:r>
            <a:endParaRPr lang="en-US" sz="2400" dirty="0">
              <a:effectLst/>
              <a:highlight>
                <a:srgbClr val="FFFFFF"/>
              </a:highlight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571432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21851</TotalTime>
  <Words>500</Words>
  <Application>Microsoft Office PowerPoint</Application>
  <PresentationFormat>Màn hình rộng</PresentationFormat>
  <Paragraphs>58</Paragraphs>
  <Slides>10</Slides>
  <Notes>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6" baseType="lpstr">
      <vt:lpstr>.VnTime</vt:lpstr>
      <vt:lpstr>Arial</vt:lpstr>
      <vt:lpstr>Calibri</vt:lpstr>
      <vt:lpstr>Calibri Light</vt:lpstr>
      <vt:lpstr>Times New Roman</vt:lpstr>
      <vt:lpstr>1_Retrospect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SỞ GIÁO DỤC VÀ ĐÀO TẠO THỪA THIÊN HUẾ</dc:title>
  <dc:creator>admin</dc:creator>
  <cp:lastModifiedBy>trung tong</cp:lastModifiedBy>
  <cp:revision>1102</cp:revision>
  <dcterms:modified xsi:type="dcterms:W3CDTF">2026-04-10T13:57:19Z</dcterms:modified>
</cp:coreProperties>
</file>