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82" r:id="rId2"/>
    <p:sldId id="683" r:id="rId3"/>
    <p:sldId id="684" r:id="rId4"/>
    <p:sldId id="292" r:id="rId5"/>
    <p:sldId id="686" r:id="rId6"/>
    <p:sldId id="687" r:id="rId7"/>
    <p:sldId id="688" r:id="rId8"/>
    <p:sldId id="689" r:id="rId9"/>
    <p:sldId id="690" r:id="rId10"/>
    <p:sldId id="691" r:id="rId11"/>
    <p:sldId id="692" r:id="rId12"/>
    <p:sldId id="334" r:id="rId13"/>
    <p:sldId id="306" r:id="rId14"/>
    <p:sldId id="693" r:id="rId15"/>
    <p:sldId id="694" r:id="rId16"/>
    <p:sldId id="695" r:id="rId17"/>
    <p:sldId id="674" r:id="rId18"/>
    <p:sldId id="417" r:id="rId19"/>
    <p:sldId id="373" r:id="rId20"/>
    <p:sldId id="336" r:id="rId21"/>
    <p:sldId id="696" r:id="rId22"/>
    <p:sldId id="378" r:id="rId23"/>
    <p:sldId id="697" r:id="rId24"/>
    <p:sldId id="699" r:id="rId25"/>
    <p:sldId id="698" r:id="rId26"/>
    <p:sldId id="433" r:id="rId27"/>
    <p:sldId id="701" r:id="rId28"/>
    <p:sldId id="315" r:id="rId29"/>
    <p:sldId id="418" r:id="rId30"/>
    <p:sldId id="419" r:id="rId31"/>
    <p:sldId id="420" r:id="rId32"/>
    <p:sldId id="396" r:id="rId33"/>
    <p:sldId id="34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A737D-05C7-4A0B-B3AB-FD6E1F9F4BD8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75D32-2762-49CD-9095-9E2163785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01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19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Memory game. 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, </a:t>
            </a:r>
            <a:r>
              <a:rPr lang="en-US" dirty="0" err="1"/>
              <a:t>nếu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2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, 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đóng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, HS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00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38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open a new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26D2B-5374-4F70-8487-C9C33B95F43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74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208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857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990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25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dirty="0"/>
              <a:t>Click on</a:t>
            </a:r>
            <a:r>
              <a:rPr lang="en-US" baseline="0" dirty="0"/>
              <a:t> the space </a:t>
            </a:r>
            <a:r>
              <a:rPr lang="en-US" dirty="0"/>
              <a:t>to move the next sentence.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3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GV click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lần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follow lyric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click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lần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follow lyric 2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7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93B91-1A3C-D53C-8C22-1BC20F354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5F2592-FC10-F3AD-E359-B12CF5FA3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8C6E2-A60F-9C24-8DAC-3DC61FBDC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58D6-F223-45D6-9164-88D3186A731D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C3B8F-FAB8-F3FE-70DE-E99D127B1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DB8BB-B16F-4C22-2767-B7F1490F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B844-EDF4-4160-98CE-76AC5F264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EB6B3-5733-B9A1-1511-7094F45E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48DE3F-F157-0DA9-79E1-0FF157F1D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025CD-88D3-FCE1-AA74-82ED01F6D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58D6-F223-45D6-9164-88D3186A731D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D3BD0-7274-B383-00FE-993196E2C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BC23F-2F15-4A21-CA1E-B3A569EA2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B844-EDF4-4160-98CE-76AC5F264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3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B34B68-56F7-58AB-25AA-E40A33B605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C64E5-2114-92A9-DCA9-9A77238CE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25F68-3493-45DB-F209-0E2F18C03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58D6-F223-45D6-9164-88D3186A731D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8A548-394A-A082-D8EB-9C2D15AD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1C19F-D76C-64B6-FBF7-AB6D1D16D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B844-EDF4-4160-98CE-76AC5F264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88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073" y="6325674"/>
            <a:ext cx="550151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558985" y="6559843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4315956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051347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777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19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37D5E-D793-EC73-2B4A-3FBF33B4E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9DF89-DE29-8625-1182-9512C8518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C70E6-B0EB-9B79-EFDA-7DE032098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58D6-F223-45D6-9164-88D3186A731D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98493-0703-82FB-C1FB-B26C31999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A1E91-6A22-6AD6-18B3-B8B1903DD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B844-EDF4-4160-98CE-76AC5F264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1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E8D40-EC4E-C8FF-4405-823377E6C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F0C48-DAE1-A170-D000-89E3B0EE0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849DD-8077-543A-FD26-AEE1240BE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58D6-F223-45D6-9164-88D3186A731D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17767-932B-B318-553C-F39924A53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97C91-3245-35DD-1FAA-016CEA677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B844-EDF4-4160-98CE-76AC5F264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7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9CD13-253C-4B86-0537-3FAE0CB7F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DAECC-D79E-2D55-E49F-82136C8A2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E5EDB-AF6C-752A-E519-646D6C6A7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EB512-C38B-3F4C-5164-11F419ED9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58D6-F223-45D6-9164-88D3186A731D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1AB61-B2A0-276F-491D-EF73E6F34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9E372-4788-2FB1-7CD7-022943192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B844-EDF4-4160-98CE-76AC5F264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7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A8BCF-A1D7-CDA8-92C6-9D18188B1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91597-1799-32AF-FE90-1CAF53EF5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B11C4-0E97-1D45-63DA-02C43315E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5FF175-E6C1-4D9D-0C50-451F35AA00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1CDD79-8EEA-AE13-C8CB-67A17C1A0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0FBD28-785C-45CB-AC37-2D66639D6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58D6-F223-45D6-9164-88D3186A731D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2C8F0A-0B62-FA3C-875D-262B6FF1E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03F0A9-4B1D-158C-F990-C04309FF8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B844-EDF4-4160-98CE-76AC5F264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4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855D2-8C1B-ABE6-01C4-01981DF65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F7F90C-8CA0-E946-E79A-C4DA0E25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58D6-F223-45D6-9164-88D3186A731D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E1762C-2DC8-4D5D-D856-055347B89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E608D-2838-1AAA-4EAF-33D23D5B1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B844-EDF4-4160-98CE-76AC5F264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2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197593-F9DD-9D45-215B-870FFFBB4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58D6-F223-45D6-9164-88D3186A731D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1D7FC3-E3B7-DCF0-8B78-9215CD2B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6AE3-683A-32D0-6EA1-8A3F25F75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B844-EDF4-4160-98CE-76AC5F264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3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4D8D4-B08B-04BF-EF1D-F521940B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24E43-A0B8-02D7-1B2A-B3D2154B3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4126A-B3F4-864D-6158-D509A817D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9BCAB-BD2D-C365-997B-5B57A3F30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58D6-F223-45D6-9164-88D3186A731D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24872-2764-DC7D-DB27-3A119D44E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1BDD8F-6BE4-1E26-D03B-3E4C1BA01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B844-EDF4-4160-98CE-76AC5F264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8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637FB-5F1C-FF37-ECE5-E502DAD5B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6A6F53-8807-0D2D-9480-7CA2D00AF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BBDECE-5DE4-978F-160C-B164C58D3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11BB8C-613A-EADC-7BBA-60444F56A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58D6-F223-45D6-9164-88D3186A731D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D9C1E-7F31-4197-D479-BFA18D59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8E544-09B2-2DCF-50FC-91FBEBF2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B844-EDF4-4160-98CE-76AC5F264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0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3836DE-72F3-5D5D-7421-315158ECA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76FB0-E664-D98A-F70A-0182ECEA8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7338E-298D-A3C1-9E26-7D3F66E0A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ED58D6-F223-45D6-9164-88D3186A731D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03F46-C687-1B3D-1E9B-B22FF7F63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CA24F-8514-0C5F-9D0E-3E216983B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26B844-EDF4-4160-98CE-76AC5F264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1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6" Type="http://schemas.openxmlformats.org/officeDocument/2006/relationships/slide" Target="slide12.xml"/><Relationship Id="rId5" Type="http://schemas.openxmlformats.org/officeDocument/2006/relationships/slide" Target="slide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9.png"/><Relationship Id="rId5" Type="http://schemas.microsoft.com/office/2007/relationships/media" Target="../media/media3.mp3"/><Relationship Id="rId10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9.png"/><Relationship Id="rId5" Type="http://schemas.microsoft.com/office/2007/relationships/media" Target="../media/media3.mp3"/><Relationship Id="rId10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9.png"/><Relationship Id="rId5" Type="http://schemas.microsoft.com/office/2007/relationships/media" Target="../media/media3.mp3"/><Relationship Id="rId10" Type="http://schemas.openxmlformats.org/officeDocument/2006/relationships/image" Target="../media/image21.png"/><Relationship Id="rId4" Type="http://schemas.openxmlformats.org/officeDocument/2006/relationships/audio" Target="../media/media2.mp3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13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3.png"/><Relationship Id="rId5" Type="http://schemas.microsoft.com/office/2007/relationships/media" Target="../media/media3.mp3"/><Relationship Id="rId10" Type="http://schemas.openxmlformats.org/officeDocument/2006/relationships/image" Target="../media/image22.png"/><Relationship Id="rId4" Type="http://schemas.openxmlformats.org/officeDocument/2006/relationships/audio" Target="../media/media2.mp3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6.xml"/><Relationship Id="rId5" Type="http://schemas.openxmlformats.org/officeDocument/2006/relationships/slide" Target="slide20.xml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eduhome.com.vn/DHALesson?idGrade=1&amp;idSubject=1&amp;idSeries=1&amp;idTheme=298&amp;IdLevel=1&amp;idThemeServer=49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E68AD5-4BB4-6833-9BAA-360B959C13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73" y="-93519"/>
            <a:ext cx="12198273" cy="6951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9008" y="2751994"/>
            <a:ext cx="65942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dirty="0">
                <a:solidFill>
                  <a:srgbClr val="FF0000"/>
                </a:solidFill>
                <a:latin typeface="Calibri"/>
              </a:rPr>
              <a:t>Unit 9: Toys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Lesson 1.1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Vocabulary &amp; Sentence Patterns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Page: </a:t>
            </a:r>
            <a:r>
              <a:rPr lang="en-US" sz="2800" dirty="0">
                <a:solidFill>
                  <a:srgbClr val="00B050"/>
                </a:solidFill>
                <a:latin typeface="Calibri"/>
              </a:rPr>
              <a:t>56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5474104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5334000"/>
            <a:ext cx="8839200" cy="1524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want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2171" y="999307"/>
            <a:ext cx="8621486" cy="416868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605881" y="1515292"/>
            <a:ext cx="4011353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</a:rPr>
              <a:t>I ___ a cookie</a:t>
            </a:r>
          </a:p>
        </p:txBody>
      </p:sp>
    </p:spTree>
    <p:extLst>
      <p:ext uri="{BB962C8B-B14F-4D97-AF65-F5344CB8AC3E}">
        <p14:creationId xmlns:p14="http://schemas.microsoft.com/office/powerpoint/2010/main" val="7456103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dbean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352800"/>
            <a:ext cx="2057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1524000" y="4876800"/>
            <a:ext cx="9144000" cy="1981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redbea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5055" y="3371273"/>
            <a:ext cx="2057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edbea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3371273"/>
            <a:ext cx="2057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98966" y="2262280"/>
            <a:ext cx="626799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hnschrift Light" panose="020B0502040204020203" pitchFamily="34" charset="0"/>
              </a:rPr>
              <a:t>GOOD JOB !</a:t>
            </a: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10668000" y="3955596"/>
            <a:ext cx="881742" cy="3184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694747178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74 (0515) Level Up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74 (0515) Level Up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0" y="292421"/>
            <a:ext cx="9209314" cy="60998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199361" y="62458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c</a:t>
            </a:r>
            <a:r>
              <a:rPr lang="en-US" sz="3600" i="1"/>
              <a:t>ar</a:t>
            </a:r>
            <a:r>
              <a:rPr lang="en-US" sz="3600" i="1" dirty="0"/>
              <a:t>, teddy bear, ball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6789" y="1265247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lang="en-US" i="1" dirty="0">
                <a:solidFill>
                  <a:srgbClr val="FF0000"/>
                </a:solidFill>
                <a:latin typeface="Calibri"/>
              </a:rPr>
              <a:t>on picture to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hear the sound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43" y="373630"/>
            <a:ext cx="7056732" cy="8916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640" y="1545022"/>
            <a:ext cx="4340773" cy="3505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66579" y="5309962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kɑːr</a:t>
            </a:r>
            <a:r>
              <a:rPr lang="en-US" sz="2000" dirty="0"/>
              <a:t>/ </a:t>
            </a:r>
          </a:p>
          <a:p>
            <a:pPr algn="ctr"/>
            <a:r>
              <a:rPr lang="en-US" sz="2000" dirty="0" err="1"/>
              <a:t>xe</a:t>
            </a:r>
            <a:r>
              <a:rPr lang="en-US" sz="2000" dirty="0"/>
              <a:t> </a:t>
            </a:r>
            <a:r>
              <a:rPr lang="en-US" sz="2000" dirty="0" err="1"/>
              <a:t>hơi</a:t>
            </a:r>
            <a:endParaRPr lang="en-US" sz="2000" dirty="0"/>
          </a:p>
        </p:txBody>
      </p:sp>
      <p:pic>
        <p:nvPicPr>
          <p:cNvPr id="8" name="c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57391" y="-1337127"/>
            <a:ext cx="487363" cy="487363"/>
          </a:xfrm>
          <a:prstGeom prst="rect">
            <a:avLst/>
          </a:prstGeom>
        </p:spPr>
      </p:pic>
      <p:pic>
        <p:nvPicPr>
          <p:cNvPr id="9" name="teddy be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92374" y="-1337128"/>
            <a:ext cx="487363" cy="487363"/>
          </a:xfrm>
          <a:prstGeom prst="rect">
            <a:avLst/>
          </a:prstGeom>
        </p:spPr>
      </p:pic>
      <p:pic>
        <p:nvPicPr>
          <p:cNvPr id="13" name="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27357" y="-13371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956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6789" y="1265247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lang="en-US" i="1" dirty="0">
                <a:solidFill>
                  <a:srgbClr val="FF0000"/>
                </a:solidFill>
                <a:latin typeface="Calibri"/>
              </a:rPr>
              <a:t>on picture to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hear the sound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43" y="373630"/>
            <a:ext cx="7056732" cy="891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641" y="1460938"/>
            <a:ext cx="4508937" cy="35900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17180" y="5254258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>
                <a:solidFill>
                  <a:srgbClr val="242021"/>
                </a:solidFill>
                <a:latin typeface="LucidaSansUnicode"/>
              </a:rPr>
              <a:t>ˈ</a:t>
            </a:r>
            <a:r>
              <a:rPr lang="en-US" sz="2000" dirty="0" err="1">
                <a:solidFill>
                  <a:srgbClr val="242021"/>
                </a:solidFill>
                <a:latin typeface="LucidaSansUnicode"/>
              </a:rPr>
              <a:t>tedi</a:t>
            </a:r>
            <a:r>
              <a:rPr lang="en-US" sz="2000" dirty="0">
                <a:solidFill>
                  <a:srgbClr val="242021"/>
                </a:solidFill>
                <a:latin typeface="LucidaSansUnicode"/>
              </a:rPr>
              <a:t> </a:t>
            </a:r>
            <a:r>
              <a:rPr lang="en-US" sz="2000" dirty="0" err="1">
                <a:solidFill>
                  <a:srgbClr val="242021"/>
                </a:solidFill>
                <a:latin typeface="LucidaSansUnicode"/>
              </a:rPr>
              <a:t>beə</a:t>
            </a:r>
            <a:r>
              <a:rPr lang="en-US" sz="2000" dirty="0">
                <a:solidFill>
                  <a:srgbClr val="242021"/>
                </a:solidFill>
                <a:latin typeface="LucidaSansUnicode"/>
              </a:rPr>
              <a:t>(r)</a:t>
            </a:r>
            <a:r>
              <a:rPr lang="en-US" sz="2000" dirty="0"/>
              <a:t>/ </a:t>
            </a:r>
          </a:p>
          <a:p>
            <a:pPr algn="ctr"/>
            <a:r>
              <a:rPr lang="en-US" sz="2000" dirty="0" err="1"/>
              <a:t>gấu</a:t>
            </a:r>
            <a:r>
              <a:rPr lang="en-US" sz="2000" dirty="0"/>
              <a:t> </a:t>
            </a:r>
            <a:r>
              <a:rPr lang="en-US" sz="2000" dirty="0" err="1"/>
              <a:t>bông</a:t>
            </a:r>
            <a:endParaRPr lang="en-US" sz="2000" dirty="0"/>
          </a:p>
        </p:txBody>
      </p:sp>
      <p:pic>
        <p:nvPicPr>
          <p:cNvPr id="8" name="c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57391" y="-1337127"/>
            <a:ext cx="487363" cy="487363"/>
          </a:xfrm>
          <a:prstGeom prst="rect">
            <a:avLst/>
          </a:prstGeom>
        </p:spPr>
      </p:pic>
      <p:pic>
        <p:nvPicPr>
          <p:cNvPr id="9" name="teddy be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92374" y="-1337128"/>
            <a:ext cx="487363" cy="487363"/>
          </a:xfrm>
          <a:prstGeom prst="rect">
            <a:avLst/>
          </a:prstGeom>
        </p:spPr>
      </p:pic>
      <p:pic>
        <p:nvPicPr>
          <p:cNvPr id="13" name="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27357" y="-13371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756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6789" y="1265247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lang="en-US" i="1" dirty="0">
                <a:solidFill>
                  <a:srgbClr val="FF0000"/>
                </a:solidFill>
                <a:latin typeface="Calibri"/>
              </a:rPr>
              <a:t>on picture to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hear the sound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43" y="373630"/>
            <a:ext cx="7056732" cy="891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255" y="1634579"/>
            <a:ext cx="4540469" cy="36196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92755" y="5369873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>
                <a:solidFill>
                  <a:srgbClr val="242021"/>
                </a:solidFill>
                <a:latin typeface="LucidaSansUnicode"/>
              </a:rPr>
              <a:t>bɔːl</a:t>
            </a:r>
            <a:r>
              <a:rPr lang="en-US" sz="2000" dirty="0"/>
              <a:t> / </a:t>
            </a:r>
          </a:p>
          <a:p>
            <a:pPr algn="ctr"/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endParaRPr lang="en-US" sz="2000" dirty="0"/>
          </a:p>
        </p:txBody>
      </p:sp>
      <p:pic>
        <p:nvPicPr>
          <p:cNvPr id="8" name="c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57391" y="-1337127"/>
            <a:ext cx="487363" cy="487363"/>
          </a:xfrm>
          <a:prstGeom prst="rect">
            <a:avLst/>
          </a:prstGeom>
        </p:spPr>
      </p:pic>
      <p:pic>
        <p:nvPicPr>
          <p:cNvPr id="9" name="teddy be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92374" y="-1337128"/>
            <a:ext cx="487363" cy="487363"/>
          </a:xfrm>
          <a:prstGeom prst="rect">
            <a:avLst/>
          </a:prstGeom>
        </p:spPr>
      </p:pic>
      <p:pic>
        <p:nvPicPr>
          <p:cNvPr id="13" name="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27357" y="-13371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199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6789" y="1265247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lang="en-US" i="1" dirty="0">
                <a:solidFill>
                  <a:srgbClr val="FF0000"/>
                </a:solidFill>
                <a:latin typeface="Calibri"/>
              </a:rPr>
              <a:t>on picture to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hear the sound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43" y="373630"/>
            <a:ext cx="7056732" cy="8916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9" y="1746426"/>
            <a:ext cx="3862068" cy="3304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856" y="1746426"/>
            <a:ext cx="4066903" cy="3304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554" y="1854927"/>
            <a:ext cx="4020285" cy="33253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72345" y="5162818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kɑːr</a:t>
            </a:r>
            <a:r>
              <a:rPr lang="en-US" sz="2000" dirty="0"/>
              <a:t>/ </a:t>
            </a:r>
          </a:p>
          <a:p>
            <a:pPr algn="ctr"/>
            <a:r>
              <a:rPr lang="en-US" sz="2000" dirty="0" err="1"/>
              <a:t>xe</a:t>
            </a:r>
            <a:r>
              <a:rPr lang="en-US" sz="2000" dirty="0"/>
              <a:t> </a:t>
            </a:r>
            <a:r>
              <a:rPr lang="en-US" sz="2000" dirty="0" err="1"/>
              <a:t>hơi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17180" y="5254258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>
                <a:solidFill>
                  <a:srgbClr val="242021"/>
                </a:solidFill>
                <a:latin typeface="LucidaSansUnicode"/>
              </a:rPr>
              <a:t>ˈ</a:t>
            </a:r>
            <a:r>
              <a:rPr lang="en-US" sz="2000" dirty="0" err="1">
                <a:solidFill>
                  <a:srgbClr val="242021"/>
                </a:solidFill>
                <a:latin typeface="LucidaSansUnicode"/>
              </a:rPr>
              <a:t>tedi</a:t>
            </a:r>
            <a:r>
              <a:rPr lang="en-US" sz="2000" dirty="0">
                <a:solidFill>
                  <a:srgbClr val="242021"/>
                </a:solidFill>
                <a:latin typeface="LucidaSansUnicode"/>
              </a:rPr>
              <a:t> </a:t>
            </a:r>
            <a:r>
              <a:rPr lang="en-US" sz="2000" dirty="0" err="1">
                <a:solidFill>
                  <a:srgbClr val="242021"/>
                </a:solidFill>
                <a:latin typeface="LucidaSansUnicode"/>
              </a:rPr>
              <a:t>beə</a:t>
            </a:r>
            <a:r>
              <a:rPr lang="en-US" sz="2000" dirty="0">
                <a:solidFill>
                  <a:srgbClr val="242021"/>
                </a:solidFill>
                <a:latin typeface="LucidaSansUnicode"/>
              </a:rPr>
              <a:t>(r)</a:t>
            </a:r>
            <a:r>
              <a:rPr lang="en-US" sz="2000" dirty="0"/>
              <a:t>/ </a:t>
            </a:r>
          </a:p>
          <a:p>
            <a:pPr algn="ctr"/>
            <a:r>
              <a:rPr lang="en-US" sz="2000" dirty="0" err="1"/>
              <a:t>gấu</a:t>
            </a:r>
            <a:r>
              <a:rPr lang="en-US" sz="2000" dirty="0"/>
              <a:t> </a:t>
            </a:r>
            <a:r>
              <a:rPr lang="en-US" sz="2000" dirty="0" err="1"/>
              <a:t>bông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9188585" y="5254258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>
                <a:solidFill>
                  <a:srgbClr val="242021"/>
                </a:solidFill>
                <a:latin typeface="LucidaSansUnicode"/>
              </a:rPr>
              <a:t>bɔːl</a:t>
            </a:r>
            <a:r>
              <a:rPr lang="en-US" sz="2000" dirty="0"/>
              <a:t> / </a:t>
            </a:r>
          </a:p>
          <a:p>
            <a:pPr algn="ctr"/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endParaRPr lang="en-US" sz="2000" dirty="0"/>
          </a:p>
        </p:txBody>
      </p:sp>
      <p:pic>
        <p:nvPicPr>
          <p:cNvPr id="8" name="c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57391" y="-1337127"/>
            <a:ext cx="487363" cy="487363"/>
          </a:xfrm>
          <a:prstGeom prst="rect">
            <a:avLst/>
          </a:prstGeom>
        </p:spPr>
      </p:pic>
      <p:pic>
        <p:nvPicPr>
          <p:cNvPr id="9" name="teddy be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92374" y="-1337128"/>
            <a:ext cx="487363" cy="487363"/>
          </a:xfrm>
          <a:prstGeom prst="rect">
            <a:avLst/>
          </a:prstGeom>
        </p:spPr>
      </p:pic>
      <p:pic>
        <p:nvPicPr>
          <p:cNvPr id="13" name="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127357" y="-13371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639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2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0BBC0C-FAD5-831A-F4FC-EA6D0969CE1D}"/>
              </a:ext>
            </a:extLst>
          </p:cNvPr>
          <p:cNvGrpSpPr/>
          <p:nvPr/>
        </p:nvGrpSpPr>
        <p:grpSpPr>
          <a:xfrm>
            <a:off x="0" y="307004"/>
            <a:ext cx="10008639" cy="6141421"/>
            <a:chOff x="0" y="307004"/>
            <a:chExt cx="10008639" cy="61414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07004"/>
              <a:ext cx="10008639" cy="614142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771651" y="598654"/>
              <a:ext cx="6000749" cy="55581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7153EDE8-4537-760F-90F5-47033D1A3593}"/>
              </a:ext>
            </a:extLst>
          </p:cNvPr>
          <p:cNvSpPr/>
          <p:nvPr/>
        </p:nvSpPr>
        <p:spPr>
          <a:xfrm>
            <a:off x="542925" y="409575"/>
            <a:ext cx="8248650" cy="55581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Structures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42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have a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lang="en-US" sz="4200" i="1" dirty="0">
                <a:solidFill>
                  <a:prstClr val="white"/>
                </a:solidFill>
                <a:latin typeface="Calibri"/>
              </a:rPr>
              <a:t>car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58252488"/>
      </p:ext>
    </p:extLst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2370" y="313528"/>
            <a:ext cx="6645216" cy="620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1753" y="1041993"/>
            <a:ext cx="9491992" cy="5295745"/>
          </a:xfrm>
          <a:prstGeom prst="rect">
            <a:avLst/>
          </a:prstGeom>
        </p:spPr>
      </p:pic>
      <p:pic>
        <p:nvPicPr>
          <p:cNvPr id="5" name="CD2-TRACK 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76382" y="-1303392"/>
            <a:ext cx="487363" cy="48736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807200" y="2909455"/>
            <a:ext cx="2022764" cy="4248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have a ball.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05245" y="2909455"/>
            <a:ext cx="2068680" cy="4248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have a teddy bear.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225" y="720692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lang="en-US" i="1" dirty="0">
                <a:solidFill>
                  <a:srgbClr val="FF0000"/>
                </a:solidFill>
                <a:latin typeface="Calibri"/>
              </a:rPr>
              <a:t>on picture to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hear the sound</a:t>
            </a:r>
          </a:p>
        </p:txBody>
      </p:sp>
    </p:spTree>
    <p:extLst>
      <p:ext uri="{BB962C8B-B14F-4D97-AF65-F5344CB8AC3E}">
        <p14:creationId xmlns:p14="http://schemas.microsoft.com/office/powerpoint/2010/main" val="6590172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23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157581" y="129297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82467" y="2168151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157581" y="4751235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157581" y="56968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157581" y="3022106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82467" y="299102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Lesson Outline</a:t>
            </a:r>
            <a:endParaRPr lang="en-US" b="1" dirty="0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B7BF400E-9AE8-3020-B60A-E22F01106C95}"/>
              </a:ext>
            </a:extLst>
          </p:cNvPr>
          <p:cNvSpPr/>
          <p:nvPr/>
        </p:nvSpPr>
        <p:spPr>
          <a:xfrm>
            <a:off x="157581" y="3882741"/>
            <a:ext cx="3256378" cy="6966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D8485-220D-CFAA-1E23-0489230048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6496" y="299102"/>
            <a:ext cx="4688958" cy="606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83387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7" y="390525"/>
            <a:ext cx="9024938" cy="6016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1473" y="3718831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638"/>
            <a:ext cx="5357091" cy="671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9523" y="671953"/>
            <a:ext cx="6622473" cy="1047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CD2-TRACK 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36834" y="-842529"/>
            <a:ext cx="487363" cy="487363"/>
          </a:xfrm>
          <a:prstGeom prst="rect">
            <a:avLst/>
          </a:prstGeom>
        </p:spPr>
      </p:pic>
      <p:sp>
        <p:nvSpPr>
          <p:cNvPr id="8" name="Bevel 7"/>
          <p:cNvSpPr/>
          <p:nvPr/>
        </p:nvSpPr>
        <p:spPr>
          <a:xfrm>
            <a:off x="704088" y="1993392"/>
            <a:ext cx="10753344" cy="4178808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44557" y="2675466"/>
            <a:ext cx="38720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I have a car.</a:t>
            </a:r>
          </a:p>
          <a:p>
            <a:r>
              <a:rPr lang="en-US" sz="3000" dirty="0">
                <a:solidFill>
                  <a:srgbClr val="FF0000"/>
                </a:solidFill>
              </a:rPr>
              <a:t>I have a car.</a:t>
            </a:r>
          </a:p>
          <a:p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I have a teddy bear.</a:t>
            </a:r>
          </a:p>
          <a:p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I have a teddy bear.</a:t>
            </a:r>
          </a:p>
          <a:p>
            <a:r>
              <a:rPr lang="en-US" sz="3000" dirty="0">
                <a:solidFill>
                  <a:srgbClr val="FF00FF"/>
                </a:solidFill>
              </a:rPr>
              <a:t>I have a ball.</a:t>
            </a:r>
          </a:p>
          <a:p>
            <a:r>
              <a:rPr lang="en-US" sz="3000" dirty="0">
                <a:solidFill>
                  <a:srgbClr val="FF00FF"/>
                </a:solidFill>
              </a:rPr>
              <a:t>I have a ball.</a:t>
            </a: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57640" y="2675466"/>
            <a:ext cx="38720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I have a car.</a:t>
            </a:r>
          </a:p>
          <a:p>
            <a:r>
              <a:rPr lang="en-US" sz="3000" dirty="0">
                <a:solidFill>
                  <a:srgbClr val="FF0000"/>
                </a:solidFill>
              </a:rPr>
              <a:t>I have a car.</a:t>
            </a:r>
          </a:p>
          <a:p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I have a teddy bear.</a:t>
            </a:r>
          </a:p>
          <a:p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I have a teddy bear.</a:t>
            </a:r>
          </a:p>
          <a:p>
            <a:r>
              <a:rPr lang="en-US" sz="3000" dirty="0">
                <a:solidFill>
                  <a:srgbClr val="FF00FF"/>
                </a:solidFill>
              </a:rPr>
              <a:t>I have a ball.</a:t>
            </a:r>
          </a:p>
          <a:p>
            <a:r>
              <a:rPr lang="en-US" sz="3000" dirty="0">
                <a:solidFill>
                  <a:srgbClr val="FF00FF"/>
                </a:solidFill>
              </a:rPr>
              <a:t>I have a ball.</a:t>
            </a: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656377" y="288802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lang="en-US" i="1" dirty="0">
                <a:solidFill>
                  <a:srgbClr val="FF0000"/>
                </a:solidFill>
                <a:latin typeface="Calibri"/>
              </a:rPr>
              <a:t>on picture to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hear the sound</a:t>
            </a:r>
          </a:p>
        </p:txBody>
      </p:sp>
    </p:spTree>
    <p:extLst>
      <p:ext uri="{BB962C8B-B14F-4D97-AF65-F5344CB8AC3E}">
        <p14:creationId xmlns:p14="http://schemas.microsoft.com/office/powerpoint/2010/main" val="3975614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74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4989472" y="3519284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</p:txBody>
      </p:sp>
    </p:spTree>
    <p:extLst>
      <p:ext uri="{BB962C8B-B14F-4D97-AF65-F5344CB8AC3E}">
        <p14:creationId xmlns:p14="http://schemas.microsoft.com/office/powerpoint/2010/main" val="160721705"/>
      </p:ext>
    </p:extLst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442" y="305921"/>
            <a:ext cx="8937625" cy="766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050" y="305921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54.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92723"/>
            <a:ext cx="12192000" cy="2865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8" t="-1812"/>
          <a:stretch/>
        </p:blipFill>
        <p:spPr>
          <a:xfrm>
            <a:off x="0" y="1039019"/>
            <a:ext cx="12112978" cy="2866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199" y="1836162"/>
            <a:ext cx="1965767" cy="1369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4843" y="4534773"/>
            <a:ext cx="1785145" cy="1781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97333" y="213996"/>
            <a:ext cx="426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on the square to show the answer</a:t>
            </a:r>
          </a:p>
        </p:txBody>
      </p:sp>
    </p:spTree>
    <p:extLst>
      <p:ext uri="{BB962C8B-B14F-4D97-AF65-F5344CB8AC3E}">
        <p14:creationId xmlns:p14="http://schemas.microsoft.com/office/powerpoint/2010/main" val="28515197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442" y="305921"/>
            <a:ext cx="8937625" cy="766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050" y="305921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Extra Practice </a:t>
            </a:r>
          </a:p>
          <a:p>
            <a:r>
              <a:rPr lang="en-US" b="1" dirty="0">
                <a:solidFill>
                  <a:prstClr val="white"/>
                </a:solidFill>
              </a:rPr>
              <a:t>WB, page 54.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599" y="1450499"/>
            <a:ext cx="426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on the square to show the answer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56" y="1936247"/>
            <a:ext cx="11661422" cy="31776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433" y="2538412"/>
            <a:ext cx="20574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304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50" y="305921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Extra Practice </a:t>
            </a:r>
          </a:p>
          <a:p>
            <a:r>
              <a:rPr lang="en-US" b="1" dirty="0">
                <a:solidFill>
                  <a:prstClr val="white"/>
                </a:solidFill>
              </a:rPr>
              <a:t>WB, page 54.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0100" y="305922"/>
            <a:ext cx="7412567" cy="7778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3734"/>
            <a:ext cx="3749365" cy="5303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1606" y="1167562"/>
            <a:ext cx="3541201" cy="5220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5048" y="952252"/>
            <a:ext cx="3596952" cy="52963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28383" y="485561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3200" dirty="0">
                <a:solidFill>
                  <a:schemeClr val="accent6"/>
                </a:solidFill>
              </a:rPr>
              <a:t>✔️</a:t>
            </a:r>
            <a:br>
              <a:rPr lang="en-US" sz="3200" dirty="0">
                <a:solidFill>
                  <a:schemeClr val="accent6"/>
                </a:solidFill>
              </a:rPr>
            </a:b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22205" y="567613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3200" dirty="0">
                <a:solidFill>
                  <a:schemeClr val="accent6"/>
                </a:solidFill>
              </a:rPr>
              <a:t>✔️</a:t>
            </a:r>
            <a:br>
              <a:rPr lang="en-US" sz="3200" dirty="0">
                <a:solidFill>
                  <a:schemeClr val="accent6"/>
                </a:solidFill>
              </a:rPr>
            </a:b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149880" y="3916894"/>
            <a:ext cx="6738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dirty="0">
                <a:solidFill>
                  <a:schemeClr val="accent6"/>
                </a:solidFill>
              </a:rPr>
              <a:t>✔️</a:t>
            </a:r>
            <a:br>
              <a:rPr lang="en-US" sz="3200" dirty="0">
                <a:solidFill>
                  <a:schemeClr val="accent6"/>
                </a:solidFill>
              </a:rPr>
            </a:br>
            <a:endParaRPr lang="en-US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575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It’s time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play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47812804"/>
      </p:ext>
    </p:extLst>
  </p:cSld>
  <p:clrMapOvr>
    <a:masterClrMapping/>
  </p:clrMapOvr>
  <p:transition spd="slow"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494" y="2604407"/>
            <a:ext cx="2060374" cy="1764278"/>
          </a:xfrm>
          <a:prstGeom prst="rect">
            <a:avLst/>
          </a:prstGeom>
        </p:spPr>
      </p:pic>
      <p:sp>
        <p:nvSpPr>
          <p:cNvPr id="32" name="7">
            <a:extLst>
              <a:ext uri="{FF2B5EF4-FFF2-40B4-BE49-F238E27FC236}">
                <a16:creationId xmlns:a16="http://schemas.microsoft.com/office/drawing/2014/main" id="{3024F2F6-D820-AA6C-9310-B7AA2A4DF195}"/>
              </a:ext>
            </a:extLst>
          </p:cNvPr>
          <p:cNvSpPr/>
          <p:nvPr/>
        </p:nvSpPr>
        <p:spPr>
          <a:xfrm>
            <a:off x="6209291" y="2600968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7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14" y="2577212"/>
            <a:ext cx="2060374" cy="17530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758" y="2517294"/>
            <a:ext cx="2090055" cy="182263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5357" y="558838"/>
            <a:ext cx="2040978" cy="1777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272" y="604760"/>
            <a:ext cx="2040978" cy="1777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850" y="515154"/>
            <a:ext cx="2130075" cy="1822634"/>
          </a:xfrm>
          <a:prstGeom prst="rect">
            <a:avLst/>
          </a:prstGeom>
        </p:spPr>
      </p:pic>
      <p:pic>
        <p:nvPicPr>
          <p:cNvPr id="1028" name="Picture 4" descr="Sad Club Logo Products from The Sad Club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5261" y="560172"/>
            <a:ext cx="2088688" cy="173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Sad Club Logo Products from The Sad Club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8450" y="2577213"/>
            <a:ext cx="2031295" cy="177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6">
            <a:extLst>
              <a:ext uri="{FF2B5EF4-FFF2-40B4-BE49-F238E27FC236}">
                <a16:creationId xmlns:a16="http://schemas.microsoft.com/office/drawing/2014/main" id="{CC85C7E3-F570-63F2-A835-2800B310979C}"/>
              </a:ext>
            </a:extLst>
          </p:cNvPr>
          <p:cNvSpPr/>
          <p:nvPr/>
        </p:nvSpPr>
        <p:spPr>
          <a:xfrm>
            <a:off x="3612286" y="2577212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6</a:t>
            </a:r>
          </a:p>
        </p:txBody>
      </p:sp>
      <p:sp>
        <p:nvSpPr>
          <p:cNvPr id="30" name="5">
            <a:extLst>
              <a:ext uri="{FF2B5EF4-FFF2-40B4-BE49-F238E27FC236}">
                <a16:creationId xmlns:a16="http://schemas.microsoft.com/office/drawing/2014/main" id="{ECA20B86-DFDF-E795-FA29-F5F089FD36A1}"/>
              </a:ext>
            </a:extLst>
          </p:cNvPr>
          <p:cNvSpPr/>
          <p:nvPr/>
        </p:nvSpPr>
        <p:spPr>
          <a:xfrm>
            <a:off x="1113914" y="2552678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5</a:t>
            </a:r>
          </a:p>
        </p:txBody>
      </p:sp>
      <p:sp>
        <p:nvSpPr>
          <p:cNvPr id="28" name="4">
            <a:extLst>
              <a:ext uri="{FF2B5EF4-FFF2-40B4-BE49-F238E27FC236}">
                <a16:creationId xmlns:a16="http://schemas.microsoft.com/office/drawing/2014/main" id="{C69ED851-273D-2830-827B-C877622BB309}"/>
              </a:ext>
            </a:extLst>
          </p:cNvPr>
          <p:cNvSpPr/>
          <p:nvPr/>
        </p:nvSpPr>
        <p:spPr>
          <a:xfrm>
            <a:off x="8731724" y="537212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4</a:t>
            </a:r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F23C9765-FC75-07F0-F2E1-C014975F7FE7}"/>
              </a:ext>
            </a:extLst>
          </p:cNvPr>
          <p:cNvSpPr/>
          <p:nvPr/>
        </p:nvSpPr>
        <p:spPr>
          <a:xfrm>
            <a:off x="6244891" y="604759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26" name="2">
            <a:extLst>
              <a:ext uri="{FF2B5EF4-FFF2-40B4-BE49-F238E27FC236}">
                <a16:creationId xmlns:a16="http://schemas.microsoft.com/office/drawing/2014/main" id="{70A9ED79-1774-3457-77D8-C6D84470EBD6}"/>
              </a:ext>
            </a:extLst>
          </p:cNvPr>
          <p:cNvSpPr/>
          <p:nvPr/>
        </p:nvSpPr>
        <p:spPr>
          <a:xfrm>
            <a:off x="3541033" y="555126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33" name="8">
            <a:extLst>
              <a:ext uri="{FF2B5EF4-FFF2-40B4-BE49-F238E27FC236}">
                <a16:creationId xmlns:a16="http://schemas.microsoft.com/office/drawing/2014/main" id="{219A6780-3C67-FE63-A0CF-CA6171B90FFB}"/>
              </a:ext>
            </a:extLst>
          </p:cNvPr>
          <p:cNvSpPr/>
          <p:nvPr/>
        </p:nvSpPr>
        <p:spPr>
          <a:xfrm>
            <a:off x="8709758" y="2517294"/>
            <a:ext cx="2076577" cy="18020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8</a:t>
            </a:r>
          </a:p>
        </p:txBody>
      </p:sp>
      <p:sp>
        <p:nvSpPr>
          <p:cNvPr id="23" name="1">
            <a:extLst>
              <a:ext uri="{FF2B5EF4-FFF2-40B4-BE49-F238E27FC236}">
                <a16:creationId xmlns:a16="http://schemas.microsoft.com/office/drawing/2014/main" id="{1B78F1EF-6A80-9A08-8577-B6C917D29917}"/>
              </a:ext>
            </a:extLst>
          </p:cNvPr>
          <p:cNvSpPr/>
          <p:nvPr/>
        </p:nvSpPr>
        <p:spPr>
          <a:xfrm>
            <a:off x="1064373" y="548824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25" name="x 1">
            <a:extLst>
              <a:ext uri="{FF2B5EF4-FFF2-40B4-BE49-F238E27FC236}">
                <a16:creationId xmlns:a16="http://schemas.microsoft.com/office/drawing/2014/main" id="{02223A16-E7DB-02D4-BCB6-3C3E0D4C1FC1}"/>
              </a:ext>
            </a:extLst>
          </p:cNvPr>
          <p:cNvSpPr/>
          <p:nvPr/>
        </p:nvSpPr>
        <p:spPr>
          <a:xfrm>
            <a:off x="2713213" y="1804330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x 2">
            <a:extLst>
              <a:ext uri="{FF2B5EF4-FFF2-40B4-BE49-F238E27FC236}">
                <a16:creationId xmlns:a16="http://schemas.microsoft.com/office/drawing/2014/main" id="{16A02F32-FCC3-1110-EE5D-29008B16F643}"/>
              </a:ext>
            </a:extLst>
          </p:cNvPr>
          <p:cNvSpPr/>
          <p:nvPr/>
        </p:nvSpPr>
        <p:spPr>
          <a:xfrm>
            <a:off x="5256026" y="181653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x 3">
            <a:extLst>
              <a:ext uri="{FF2B5EF4-FFF2-40B4-BE49-F238E27FC236}">
                <a16:creationId xmlns:a16="http://schemas.microsoft.com/office/drawing/2014/main" id="{5B18CA97-E106-EC6B-83D3-D26E1C7C0D13}"/>
              </a:ext>
            </a:extLst>
          </p:cNvPr>
          <p:cNvSpPr/>
          <p:nvPr/>
        </p:nvSpPr>
        <p:spPr>
          <a:xfrm>
            <a:off x="7855378" y="175082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x 4">
            <a:extLst>
              <a:ext uri="{FF2B5EF4-FFF2-40B4-BE49-F238E27FC236}">
                <a16:creationId xmlns:a16="http://schemas.microsoft.com/office/drawing/2014/main" id="{B3DD085E-3C88-EADA-8344-90E736150253}"/>
              </a:ext>
            </a:extLst>
          </p:cNvPr>
          <p:cNvSpPr/>
          <p:nvPr/>
        </p:nvSpPr>
        <p:spPr>
          <a:xfrm>
            <a:off x="10449416" y="1806614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x 5">
            <a:extLst>
              <a:ext uri="{FF2B5EF4-FFF2-40B4-BE49-F238E27FC236}">
                <a16:creationId xmlns:a16="http://schemas.microsoft.com/office/drawing/2014/main" id="{BB989353-C661-D054-6A2A-CC8D54713DE8}"/>
              </a:ext>
            </a:extLst>
          </p:cNvPr>
          <p:cNvSpPr/>
          <p:nvPr/>
        </p:nvSpPr>
        <p:spPr>
          <a:xfrm>
            <a:off x="2654649" y="3785625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x 6">
            <a:extLst>
              <a:ext uri="{FF2B5EF4-FFF2-40B4-BE49-F238E27FC236}">
                <a16:creationId xmlns:a16="http://schemas.microsoft.com/office/drawing/2014/main" id="{E4E07EFD-D95E-42FE-BEE6-70CB31696FD0}"/>
              </a:ext>
            </a:extLst>
          </p:cNvPr>
          <p:cNvSpPr/>
          <p:nvPr/>
        </p:nvSpPr>
        <p:spPr>
          <a:xfrm>
            <a:off x="5225790" y="3809625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x 7">
            <a:extLst>
              <a:ext uri="{FF2B5EF4-FFF2-40B4-BE49-F238E27FC236}">
                <a16:creationId xmlns:a16="http://schemas.microsoft.com/office/drawing/2014/main" id="{7B402939-E298-6C6A-2AAA-8E042770FF42}"/>
              </a:ext>
            </a:extLst>
          </p:cNvPr>
          <p:cNvSpPr/>
          <p:nvPr/>
        </p:nvSpPr>
        <p:spPr>
          <a:xfrm>
            <a:off x="7869072" y="3766320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x 8">
            <a:extLst>
              <a:ext uri="{FF2B5EF4-FFF2-40B4-BE49-F238E27FC236}">
                <a16:creationId xmlns:a16="http://schemas.microsoft.com/office/drawing/2014/main" id="{83355EC4-71F9-577E-E8F0-D976A644F629}"/>
              </a:ext>
            </a:extLst>
          </p:cNvPr>
          <p:cNvSpPr/>
          <p:nvPr/>
        </p:nvSpPr>
        <p:spPr>
          <a:xfrm>
            <a:off x="10417848" y="3765366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8260" y="5471348"/>
            <a:ext cx="252069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on the square to see the picture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360145" y="5471348"/>
            <a:ext cx="2349613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on        to close the picture.</a:t>
            </a:r>
          </a:p>
        </p:txBody>
      </p:sp>
      <p:sp>
        <p:nvSpPr>
          <p:cNvPr id="4" name="&quot;No&quot; Symbol 3"/>
          <p:cNvSpPr/>
          <p:nvPr/>
        </p:nvSpPr>
        <p:spPr>
          <a:xfrm>
            <a:off x="7209651" y="5527283"/>
            <a:ext cx="299412" cy="267230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0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1" grpId="0" animBg="1"/>
      <p:bldP spid="31" grpId="1" animBg="1"/>
      <p:bldP spid="30" grpId="0" animBg="1"/>
      <p:bldP spid="30" grpId="1" animBg="1"/>
      <p:bldP spid="28" grpId="0" animBg="1"/>
      <p:bldP spid="28" grpId="1" animBg="1"/>
      <p:bldP spid="27" grpId="0" animBg="1"/>
      <p:bldP spid="27" grpId="1" animBg="1"/>
      <p:bldP spid="26" grpId="0" animBg="1"/>
      <p:bldP spid="26" grpId="1" animBg="1"/>
      <p:bldP spid="33" grpId="0" animBg="1"/>
      <p:bldP spid="33" grpId="1" animBg="1"/>
      <p:bldP spid="23" grpId="0" animBg="1"/>
      <p:bldP spid="2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3"/>
            <a:ext cx="9229273" cy="6114798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slow"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Practice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DHA App</a:t>
            </a:r>
          </a:p>
        </p:txBody>
      </p:sp>
      <p:sp>
        <p:nvSpPr>
          <p:cNvPr id="4" name="Rectangle: Diagonal Corners Rounded 3">
            <a:hlinkClick r:id="rId2"/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095985" y="292599"/>
            <a:ext cx="6237839" cy="79573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PLAY!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1" y="1170432"/>
            <a:ext cx="10927080" cy="5221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8818060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936" y="1254472"/>
            <a:ext cx="117841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identify and use vocabulary for toys, using ….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car, teddy bear, ball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Sentence pattern: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 have a (car).</a:t>
            </a:r>
          </a:p>
        </p:txBody>
      </p:sp>
    </p:spTree>
    <p:extLst>
      <p:ext uri="{BB962C8B-B14F-4D97-AF65-F5344CB8AC3E}">
        <p14:creationId xmlns:p14="http://schemas.microsoft.com/office/powerpoint/2010/main" val="3953151316"/>
      </p:ext>
    </p:extLst>
  </p:cSld>
  <p:clrMapOvr>
    <a:masterClrMapping/>
  </p:clrMapOvr>
  <p:transition spd="slow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38" y="312377"/>
            <a:ext cx="9058275" cy="6078898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7602042"/>
      </p:ext>
    </p:extLst>
  </p:cSld>
  <p:clrMapOvr>
    <a:masterClrMapping/>
  </p:clrMapOvr>
  <p:transition spd="slow">
    <p:comb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Today’s lesson</a:t>
            </a:r>
          </a:p>
        </p:txBody>
      </p:sp>
      <p:sp>
        <p:nvSpPr>
          <p:cNvPr id="5" name="Plaque 4"/>
          <p:cNvSpPr/>
          <p:nvPr/>
        </p:nvSpPr>
        <p:spPr>
          <a:xfrm>
            <a:off x="486519" y="1776680"/>
            <a:ext cx="5001078" cy="228028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Vocabulary</a:t>
            </a:r>
          </a:p>
          <a:p>
            <a:r>
              <a:rPr lang="en-US" sz="3600" i="1" dirty="0">
                <a:solidFill>
                  <a:srgbClr val="0070C0"/>
                </a:solidFill>
                <a:latin typeface="Calibri" panose="020F0502020204030204" pitchFamily="34" charset="0"/>
              </a:rPr>
              <a:t>car, teddy bear, ball</a:t>
            </a:r>
            <a:endParaRPr lang="en-US" sz="36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5728187" y="1776680"/>
            <a:ext cx="5892278" cy="228028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Structures/ Sentence patterns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have a (car)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5522626"/>
      </p:ext>
    </p:extLst>
  </p:cSld>
  <p:clrMapOvr>
    <a:masterClrMapping/>
  </p:clrMapOvr>
  <p:transition spd="slow">
    <p:comb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 vocabularies and structure. Make sentences using them.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 the vocabulary and structure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Anh 1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Notebook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(page </a:t>
            </a:r>
            <a:r>
              <a:rPr lang="en-US" sz="3600" i="1" dirty="0">
                <a:solidFill>
                  <a:srgbClr val="FF0000"/>
                </a:solidFill>
                <a:latin typeface="Calibri"/>
              </a:rPr>
              <a:t>52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the exercises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Workbook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(page </a:t>
            </a:r>
            <a:r>
              <a:rPr lang="en-US" sz="3600" i="1" dirty="0">
                <a:solidFill>
                  <a:srgbClr val="0070C0"/>
                </a:solidFill>
                <a:latin typeface="Calibri"/>
              </a:rPr>
              <a:t>54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Play the consolidation games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DHA App on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www.eduhome.com.vn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Prepare the next lesson (page </a:t>
            </a:r>
            <a:r>
              <a:rPr lang="en-US" sz="3600" i="1" dirty="0">
                <a:solidFill>
                  <a:srgbClr val="0070C0"/>
                </a:solidFill>
                <a:latin typeface="Calibri"/>
              </a:rPr>
              <a:t>57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63744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1500"/>
            <a:ext cx="9398524" cy="6084276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1524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What is it?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38300" y="5334000"/>
            <a:ext cx="8839200" cy="1524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banana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1" y="1752600"/>
            <a:ext cx="333784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276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1524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What is it?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76400" y="5334000"/>
            <a:ext cx="8839200" cy="1524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sandwich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137" y="1752600"/>
            <a:ext cx="3200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739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1524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What is it?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76400" y="5334000"/>
            <a:ext cx="8839200" cy="1524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cookie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371" y="1752600"/>
            <a:ext cx="32766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515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5334000"/>
            <a:ext cx="8839200" cy="1524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sandwich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730" y="1295401"/>
            <a:ext cx="8600802" cy="386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647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53340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banana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337" y="1143000"/>
            <a:ext cx="8665029" cy="402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02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595</Words>
  <Application>Microsoft Office PowerPoint</Application>
  <PresentationFormat>Widescreen</PresentationFormat>
  <Paragraphs>129</Paragraphs>
  <Slides>33</Slides>
  <Notes>12</Notes>
  <HiddenSlides>0</HiddenSlides>
  <MMClips>14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Aptos</vt:lpstr>
      <vt:lpstr>Aptos Display</vt:lpstr>
      <vt:lpstr>Arial</vt:lpstr>
      <vt:lpstr>Bahnschrift Light</vt:lpstr>
      <vt:lpstr>Calibri</vt:lpstr>
      <vt:lpstr>Comic Sans MS</vt:lpstr>
      <vt:lpstr>LucidaSansUnicode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2026-04-11T12:58:45Z</dcterms:created>
  <dcterms:modified xsi:type="dcterms:W3CDTF">2026-04-11T13:01:49Z</dcterms:modified>
</cp:coreProperties>
</file>