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4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2" r:id="rId2"/>
    <p:sldId id="717" r:id="rId3"/>
    <p:sldId id="692" r:id="rId4"/>
    <p:sldId id="292" r:id="rId5"/>
    <p:sldId id="694" r:id="rId6"/>
    <p:sldId id="693" r:id="rId7"/>
    <p:sldId id="334" r:id="rId8"/>
    <p:sldId id="376" r:id="rId9"/>
    <p:sldId id="695" r:id="rId10"/>
    <p:sldId id="336" r:id="rId11"/>
    <p:sldId id="697" r:id="rId12"/>
    <p:sldId id="696" r:id="rId13"/>
    <p:sldId id="378" r:id="rId14"/>
    <p:sldId id="698" r:id="rId15"/>
    <p:sldId id="699" r:id="rId16"/>
    <p:sldId id="690" r:id="rId17"/>
    <p:sldId id="715" r:id="rId18"/>
    <p:sldId id="714" r:id="rId19"/>
    <p:sldId id="701" r:id="rId20"/>
    <p:sldId id="702" r:id="rId21"/>
    <p:sldId id="704" r:id="rId22"/>
    <p:sldId id="705" r:id="rId23"/>
    <p:sldId id="707" r:id="rId24"/>
    <p:sldId id="703" r:id="rId25"/>
    <p:sldId id="706" r:id="rId26"/>
    <p:sldId id="708" r:id="rId27"/>
    <p:sldId id="709" r:id="rId28"/>
    <p:sldId id="712" r:id="rId29"/>
    <p:sldId id="713" r:id="rId30"/>
    <p:sldId id="315" r:id="rId31"/>
    <p:sldId id="716" r:id="rId32"/>
    <p:sldId id="419" r:id="rId33"/>
    <p:sldId id="420" r:id="rId34"/>
    <p:sldId id="396" r:id="rId35"/>
    <p:sldId id="34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E0F7F-8DF0-46CE-80C4-C25249B06499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74B2-AEDE-4E55-9057-B0763688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1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84FC-FD81-25EB-CE7B-09930BAD7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6E601-130C-4258-24C6-367BAB728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9A304-01F3-8B3E-D0E6-203E996C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9C9C-B12D-36F1-6881-FE8A9513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EE88-3E61-DD27-B62C-500A790C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5215-ABEA-44E6-5407-602BB60B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D1AE5-F46F-B670-08C1-F22C3334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C6B4-F09C-AF67-5C10-B4214356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F1AEE-6899-120F-921D-910CE3C9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CFBA-74C0-ABC2-6C56-FAF8EB4F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ED3A6-6632-0FC7-5E35-2A81CFC4C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FBBE1-6CD7-C1C3-174B-BA2875CC0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D3740-A4BD-2506-60BD-4BC8C2F0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3DCE-8DD1-5AE5-4740-13838595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98D4-EAFE-3ED9-8545-BAD769C4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7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1818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22A3-BDAC-4A0A-1BC4-258E22A5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F0FC-C93A-9215-A1A5-68445805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93F6-6391-8700-F743-8CDBDD5A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14F72-D0A2-1B70-AA0A-7FFFD2C5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8C19-4931-6F62-267C-77906061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1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A427-1345-B327-3837-39932B38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DAAE-BD0E-93D4-8EBC-58757D0A7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60804-3CC1-667E-7213-17F78CD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4AB7D-E04E-A6B7-CA06-2576EC15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1334-83DA-A3FE-4F4B-01C9A364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7FBB-22F9-01FD-8FD7-DB326643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DFEA-508C-1FF6-6778-805DB2D24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EC900-E2CB-B2E4-7607-177BC4A1D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D0BCE-1968-FDC6-BC46-FD55B1E2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03395-CC2D-3DE2-006D-18A64E64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98488-98E3-E829-2BE0-50A1C5FD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4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EC73-85E5-9A21-C363-4CFEEB8A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FEA8-D73B-E8D6-E4FA-7ABFEC44D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642E4-D5E6-B1D8-547E-A8A818E83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72DF2-4D2F-0EA9-8672-B8480D1D2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6D517-6C99-0105-B6C2-581F2F470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80C4A-6617-0A00-DEB2-9A2D15D1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B821F-7317-2F3B-5706-FA9FAB5C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595EF-9F86-B78B-173C-8932E81D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FF69-F1B2-87EA-D297-255B9598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83F97-32BF-16CE-7D01-F3230EA9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EF957-EB59-F5F5-EBB4-33B11161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7FC52-D419-A609-BA61-7D9345A0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65EA3-4515-D306-7ACA-58613980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060F1-D808-33D3-7C6D-A5CA8A18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44668-B85B-5670-88D5-82268988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6D23-02BC-46FB-5DC4-1D4F4A29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A213-C96F-29B5-B2CD-3CDDC55F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C4C22-CEBA-D173-B1DC-1EAEBA751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A7531-AF9F-376F-92C3-56C76552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C32C3-B987-C746-6EB5-9C45F83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97EB5-4AFF-7D8E-3D05-60B853C2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7315-DAF9-D1DE-55A4-C4CBFDDB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FDE31-9417-B17A-3398-013D37A54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E5497-AB4B-766A-AF33-49F1E6ED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93FFF-BA83-FED6-2BE2-EFBDFB70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95932-6203-8E3E-EEC1-1C174DCF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E1E9-FC13-1B46-3E65-6FB45752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28E31-03C3-4E87-860C-721DEC05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3D911-BCE9-B819-BD24-5EBB0DBE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E450-1931-44D9-BDAC-48900E20E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F5E4E-F2D5-4602-90C6-07E65BA05022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B677C-CB0A-D6EB-9F69-C2743F8E5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8012-B264-52ED-9EA3-3B2D4208C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C2D904-E61C-4EE5-9BAC-AD4AB084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2.xml"/><Relationship Id="rId7" Type="http://schemas.openxmlformats.org/officeDocument/2006/relationships/slide" Target="slide21.xml"/><Relationship Id="rId12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5.xml"/><Relationship Id="rId5" Type="http://schemas.openxmlformats.org/officeDocument/2006/relationships/slide" Target="slide26.xml"/><Relationship Id="rId10" Type="http://schemas.openxmlformats.org/officeDocument/2006/relationships/slide" Target="slide27.xml"/><Relationship Id="rId4" Type="http://schemas.openxmlformats.org/officeDocument/2006/relationships/image" Target="../media/image25.png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9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9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9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9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9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065D29-3827-4679-E87B-594CD8843C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Unit 9: Toys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Vocabulary &amp; Sentence Patterns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Page: </a:t>
            </a:r>
            <a:r>
              <a:rPr lang="en-US" sz="2800" noProof="0" dirty="0">
                <a:solidFill>
                  <a:srgbClr val="00B050"/>
                </a:solidFill>
                <a:latin typeface="Calibri"/>
              </a:rPr>
              <a:t>57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3" y="300838"/>
            <a:ext cx="5883150" cy="929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54" y="1872328"/>
            <a:ext cx="11762595" cy="354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14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3" y="300838"/>
            <a:ext cx="5883150" cy="92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3" y="1885032"/>
            <a:ext cx="11912353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8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856" y="-27380"/>
            <a:ext cx="5852667" cy="708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4" r="-1168"/>
          <a:stretch/>
        </p:blipFill>
        <p:spPr>
          <a:xfrm>
            <a:off x="0" y="835226"/>
            <a:ext cx="11535227" cy="5471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010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55.</a:t>
            </a:r>
          </a:p>
        </p:txBody>
      </p:sp>
      <p:sp>
        <p:nvSpPr>
          <p:cNvPr id="6" name="Oval 5"/>
          <p:cNvSpPr/>
          <p:nvPr/>
        </p:nvSpPr>
        <p:spPr>
          <a:xfrm>
            <a:off x="97655" y="3109404"/>
            <a:ext cx="443883" cy="461639"/>
          </a:xfrm>
          <a:prstGeom prst="ellipse">
            <a:avLst/>
          </a:prstGeom>
          <a:solidFill>
            <a:srgbClr val="F38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996432" y="3109401"/>
            <a:ext cx="443883" cy="461639"/>
          </a:xfrm>
          <a:prstGeom prst="ellipse">
            <a:avLst/>
          </a:prstGeom>
          <a:solidFill>
            <a:srgbClr val="F38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895209" y="3109402"/>
            <a:ext cx="443883" cy="461639"/>
          </a:xfrm>
          <a:prstGeom prst="ellipse">
            <a:avLst/>
          </a:prstGeom>
          <a:solidFill>
            <a:srgbClr val="F38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3</a:t>
            </a:r>
          </a:p>
        </p:txBody>
      </p:sp>
      <p:pic>
        <p:nvPicPr>
          <p:cNvPr id="9" name="WB 32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6797" y="-1742316"/>
            <a:ext cx="487363" cy="487363"/>
          </a:xfrm>
          <a:prstGeom prst="rect">
            <a:avLst/>
          </a:prstGeom>
        </p:spPr>
      </p:pic>
      <p:pic>
        <p:nvPicPr>
          <p:cNvPr id="10" name="WB 32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6797" y="-1712403"/>
            <a:ext cx="487363" cy="487363"/>
          </a:xfrm>
          <a:prstGeom prst="rect">
            <a:avLst/>
          </a:prstGeom>
        </p:spPr>
      </p:pic>
      <p:pic>
        <p:nvPicPr>
          <p:cNvPr id="11" name="WB 32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6797" y="-1742316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25832" y="358175"/>
            <a:ext cx="400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number to hear the sound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3151" y="1427035"/>
            <a:ext cx="683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800" dirty="0">
                <a:solidFill>
                  <a:srgbClr val="00B050"/>
                </a:solidFill>
              </a:rPr>
              <a:t>✔️</a:t>
            </a:r>
            <a:endParaRPr lang="en-US" sz="5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3538" y="1427035"/>
            <a:ext cx="683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800" dirty="0">
                <a:solidFill>
                  <a:srgbClr val="00B050"/>
                </a:solidFill>
              </a:rPr>
              <a:t>✔️</a:t>
            </a:r>
            <a:endParaRPr lang="en-US" sz="5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4160" y="1355750"/>
            <a:ext cx="683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800" dirty="0">
                <a:solidFill>
                  <a:srgbClr val="00B050"/>
                </a:solidFill>
              </a:rPr>
              <a:t>✔️</a:t>
            </a:r>
            <a:endParaRPr lang="en-US" sz="5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472" y="-119462"/>
            <a:ext cx="3703641" cy="855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06" y="932253"/>
            <a:ext cx="9388654" cy="539542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240404" y="2140299"/>
            <a:ext cx="2361363" cy="1708220"/>
          </a:xfrm>
          <a:custGeom>
            <a:avLst/>
            <a:gdLst>
              <a:gd name="connsiteX0" fmla="*/ 0 w 2450763"/>
              <a:gd name="connsiteY0" fmla="*/ 0 h 1687067"/>
              <a:gd name="connsiteX1" fmla="*/ 1446963 w 2450763"/>
              <a:gd name="connsiteY1" fmla="*/ 1075174 h 1687067"/>
              <a:gd name="connsiteX2" fmla="*/ 1105319 w 2450763"/>
              <a:gd name="connsiteY2" fmla="*/ 1507253 h 1687067"/>
              <a:gd name="connsiteX3" fmla="*/ 2341266 w 2450763"/>
              <a:gd name="connsiteY3" fmla="*/ 1678075 h 1687067"/>
              <a:gd name="connsiteX4" fmla="*/ 2311121 w 2450763"/>
              <a:gd name="connsiteY4" fmla="*/ 1647930 h 168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763" h="1687067">
                <a:moveTo>
                  <a:pt x="0" y="0"/>
                </a:moveTo>
                <a:cubicBezTo>
                  <a:pt x="631371" y="411982"/>
                  <a:pt x="1262743" y="823965"/>
                  <a:pt x="1446963" y="1075174"/>
                </a:cubicBezTo>
                <a:cubicBezTo>
                  <a:pt x="1631183" y="1326383"/>
                  <a:pt x="956269" y="1406770"/>
                  <a:pt x="1105319" y="1507253"/>
                </a:cubicBezTo>
                <a:cubicBezTo>
                  <a:pt x="1254369" y="1607736"/>
                  <a:pt x="2140299" y="1654629"/>
                  <a:pt x="2341266" y="1678075"/>
                </a:cubicBezTo>
                <a:cubicBezTo>
                  <a:pt x="2542233" y="1701521"/>
                  <a:pt x="2426677" y="1674725"/>
                  <a:pt x="2311121" y="164793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40403" y="3769807"/>
            <a:ext cx="2361363" cy="1708220"/>
          </a:xfrm>
          <a:custGeom>
            <a:avLst/>
            <a:gdLst>
              <a:gd name="connsiteX0" fmla="*/ 0 w 2450763"/>
              <a:gd name="connsiteY0" fmla="*/ 0 h 1687067"/>
              <a:gd name="connsiteX1" fmla="*/ 1446963 w 2450763"/>
              <a:gd name="connsiteY1" fmla="*/ 1075174 h 1687067"/>
              <a:gd name="connsiteX2" fmla="*/ 1105319 w 2450763"/>
              <a:gd name="connsiteY2" fmla="*/ 1507253 h 1687067"/>
              <a:gd name="connsiteX3" fmla="*/ 2341266 w 2450763"/>
              <a:gd name="connsiteY3" fmla="*/ 1678075 h 1687067"/>
              <a:gd name="connsiteX4" fmla="*/ 2311121 w 2450763"/>
              <a:gd name="connsiteY4" fmla="*/ 1647930 h 168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763" h="1687067">
                <a:moveTo>
                  <a:pt x="0" y="0"/>
                </a:moveTo>
                <a:cubicBezTo>
                  <a:pt x="631371" y="411982"/>
                  <a:pt x="1262743" y="823965"/>
                  <a:pt x="1446963" y="1075174"/>
                </a:cubicBezTo>
                <a:cubicBezTo>
                  <a:pt x="1631183" y="1326383"/>
                  <a:pt x="956269" y="1406770"/>
                  <a:pt x="1105319" y="1507253"/>
                </a:cubicBezTo>
                <a:cubicBezTo>
                  <a:pt x="1254369" y="1607736"/>
                  <a:pt x="2140299" y="1654629"/>
                  <a:pt x="2341266" y="1678075"/>
                </a:cubicBezTo>
                <a:cubicBezTo>
                  <a:pt x="2542233" y="1701521"/>
                  <a:pt x="2426677" y="1674725"/>
                  <a:pt x="2311121" y="164793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10259" y="2179728"/>
            <a:ext cx="2341266" cy="3356914"/>
          </a:xfrm>
          <a:custGeom>
            <a:avLst/>
            <a:gdLst>
              <a:gd name="connsiteX0" fmla="*/ 0 w 2341266"/>
              <a:gd name="connsiteY0" fmla="*/ 3356914 h 3356914"/>
              <a:gd name="connsiteX1" fmla="*/ 542611 w 2341266"/>
              <a:gd name="connsiteY1" fmla="*/ 1085986 h 3356914"/>
              <a:gd name="connsiteX2" fmla="*/ 1778559 w 2341266"/>
              <a:gd name="connsiteY2" fmla="*/ 744342 h 3356914"/>
              <a:gd name="connsiteX3" fmla="*/ 1688123 w 2341266"/>
              <a:gd name="connsiteY3" fmla="*/ 91199 h 3356914"/>
              <a:gd name="connsiteX4" fmla="*/ 2341266 w 2341266"/>
              <a:gd name="connsiteY4" fmla="*/ 20861 h 335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1266" h="3356914">
                <a:moveTo>
                  <a:pt x="0" y="3356914"/>
                </a:moveTo>
                <a:cubicBezTo>
                  <a:pt x="123092" y="2439164"/>
                  <a:pt x="246184" y="1521415"/>
                  <a:pt x="542611" y="1085986"/>
                </a:cubicBezTo>
                <a:cubicBezTo>
                  <a:pt x="839038" y="650557"/>
                  <a:pt x="1587640" y="910140"/>
                  <a:pt x="1778559" y="744342"/>
                </a:cubicBezTo>
                <a:cubicBezTo>
                  <a:pt x="1969478" y="578544"/>
                  <a:pt x="1594339" y="211779"/>
                  <a:pt x="1688123" y="91199"/>
                </a:cubicBezTo>
                <a:cubicBezTo>
                  <a:pt x="1781908" y="-29381"/>
                  <a:pt x="2061587" y="-4260"/>
                  <a:pt x="2341266" y="2086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-99747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55.</a:t>
            </a:r>
          </a:p>
        </p:txBody>
      </p:sp>
    </p:spTree>
    <p:extLst>
      <p:ext uri="{BB962C8B-B14F-4D97-AF65-F5344CB8AC3E}">
        <p14:creationId xmlns:p14="http://schemas.microsoft.com/office/powerpoint/2010/main" val="4480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876236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lastHeade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88"/>
            <a:ext cx="807720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300px-MP8Mari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1" y="3962400"/>
            <a:ext cx="2263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Ri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vi22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7076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mbom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1779" y="0"/>
            <a:ext cx="4987925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0560" y="2270760"/>
            <a:ext cx="61671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Divide students into 2 teams.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Each team takes turns answering the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If you answer 1 question correctly, you will get 1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 winning team is the team with the most points.</a:t>
            </a:r>
          </a:p>
        </p:txBody>
      </p:sp>
      <p:sp>
        <p:nvSpPr>
          <p:cNvPr id="7" name="Right Arrow 6">
            <a:hlinkClick r:id="rId6" action="ppaction://hlinksldjump"/>
          </p:cNvPr>
          <p:cNvSpPr/>
          <p:nvPr/>
        </p:nvSpPr>
        <p:spPr>
          <a:xfrm>
            <a:off x="7335520" y="5831840"/>
            <a:ext cx="1127760" cy="73152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610660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mariowiki.com/images/thumb/3/3f/SuperMushroom.png/120px-SuperMushroom.png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600" y="19304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5816600" y="19177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3" name="Picture 12" descr="http://www.mariowiki.com/images/thumb/3/3f/SuperMushroom.png/120px-SuperMushroom.png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600" y="35306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3" name="Text Box 113"/>
          <p:cNvSpPr txBox="1">
            <a:spLocks noChangeArrowheads="1"/>
          </p:cNvSpPr>
          <p:nvPr/>
        </p:nvSpPr>
        <p:spPr bwMode="auto">
          <a:xfrm>
            <a:off x="5797550" y="35179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6" name="Picture 12" descr="http://www.mariowiki.com/images/thumb/3/3f/SuperMushroom.png/120px-SuperMushroom.png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19304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7645400" y="19177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7" name="Picture 12" descr="http://www.mariowiki.com/images/thumb/3/3f/SuperMushroom.png/120px-SuperMushroom.png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35306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7645400" y="35179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8</a:t>
            </a:r>
          </a:p>
        </p:txBody>
      </p:sp>
      <p:pic>
        <p:nvPicPr>
          <p:cNvPr id="10" name="Picture 12" descr="http://www.mariowiki.com/images/thumb/3/3f/SuperMushroom.png/120px-SuperMushroom.png">
            <a:hlinkClick r:id="rId8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00" y="19558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6" name="Text Box 136"/>
          <p:cNvSpPr txBox="1">
            <a:spLocks noChangeArrowheads="1"/>
          </p:cNvSpPr>
          <p:nvPr/>
        </p:nvSpPr>
        <p:spPr bwMode="auto">
          <a:xfrm>
            <a:off x="9398000" y="19431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5</a:t>
            </a:r>
          </a:p>
        </p:txBody>
      </p:sp>
      <p:pic>
        <p:nvPicPr>
          <p:cNvPr id="14" name="Picture 12" descr="http://www.mariowiki.com/images/thumb/3/3f/SuperMushroom.png/120px-SuperMushroom.png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19050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9" name="Text Box 149"/>
          <p:cNvSpPr txBox="1">
            <a:spLocks noChangeArrowheads="1"/>
          </p:cNvSpPr>
          <p:nvPr/>
        </p:nvSpPr>
        <p:spPr bwMode="auto">
          <a:xfrm>
            <a:off x="2336800" y="18923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18" name="Picture 12" descr="http://www.mariowiki.com/images/thumb/3/3f/SuperMushroom.png/120px-SuperMushroom.png">
            <a:hlinkClick r:id="rId10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19304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1" name="Text Box 161"/>
          <p:cNvSpPr txBox="1">
            <a:spLocks noChangeArrowheads="1"/>
          </p:cNvSpPr>
          <p:nvPr/>
        </p:nvSpPr>
        <p:spPr bwMode="auto">
          <a:xfrm>
            <a:off x="4089400" y="19177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19" name="Picture 12" descr="http://www.mariowiki.com/images/thumb/3/3f/SuperMushroom.png/120px-SuperMushroom.png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35306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4" name="Text Box 164"/>
          <p:cNvSpPr txBox="1">
            <a:spLocks noChangeArrowheads="1"/>
          </p:cNvSpPr>
          <p:nvPr/>
        </p:nvSpPr>
        <p:spPr bwMode="auto">
          <a:xfrm>
            <a:off x="4114800" y="35179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itchFamily="34" charset="0"/>
              </a:rPr>
              <a:t>6</a:t>
            </a:r>
          </a:p>
        </p:txBody>
      </p:sp>
      <p:pic>
        <p:nvPicPr>
          <p:cNvPr id="42" name="Picture 12" descr="http://www.mariowiki.com/images/thumb/3/3f/SuperMushroom.png/120px-SuperMushroom.png">
            <a:hlinkClick r:id="rId12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403" y="5207000"/>
            <a:ext cx="1549400" cy="1155700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560468" y="5307796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84661904"/>
      </p:ext>
    </p:extLst>
  </p:cSld>
  <p:clrMapOvr>
    <a:masterClrMapping/>
  </p:clrMapOvr>
  <p:transition advClick="0">
    <p:dissolve/>
    <p:sndAc>
      <p:stSnd>
        <p:snd r:embed="rId2" name="smb3_stage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230" grpId="0"/>
      <p:bldP spid="5233" grpId="0"/>
      <p:bldP spid="5242" grpId="0"/>
      <p:bldP spid="5245" grpId="0"/>
      <p:bldP spid="5256" grpId="0"/>
      <p:bldP spid="5269" grpId="0"/>
      <p:bldP spid="5281" grpId="0"/>
      <p:bldP spid="52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60369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0687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Lesson Outline</a:t>
            </a:r>
            <a:endParaRPr lang="en-US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83775-5F4F-EA2E-C661-1332B651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469"/>
            <a:ext cx="4910983" cy="58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5500" b="0" dirty="0">
                <a:solidFill>
                  <a:srgbClr val="1F497D"/>
                </a:solidFill>
                <a:latin typeface="Kristen ITC" pitchFamily="66" charset="0"/>
              </a:rPr>
              <a:t>a bear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4400" b="0" dirty="0" err="1">
                <a:solidFill>
                  <a:srgbClr val="1F497D"/>
                </a:solidFill>
                <a:latin typeface="Kristen ITC" pitchFamily="66" charset="0"/>
              </a:rPr>
              <a:t>b_ar</a:t>
            </a:r>
            <a:endParaRPr kumimoji="0" lang="en-GB" altLang="ko-KR" sz="4400" b="0" dirty="0">
              <a:solidFill>
                <a:srgbClr val="1F497D"/>
              </a:solidFill>
              <a:latin typeface="Kristen ITC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38" y="1436495"/>
            <a:ext cx="5578323" cy="3908809"/>
          </a:xfrm>
          <a:prstGeom prst="rect">
            <a:avLst/>
          </a:prstGeom>
        </p:spPr>
      </p:pic>
      <p:pic>
        <p:nvPicPr>
          <p:cNvPr id="9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itchFamily="66" charset="0"/>
              </a:rPr>
              <a:t>a ball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4000">
              <a:solidFill>
                <a:prstClr val="blac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itchFamily="66" charset="0"/>
              </a:rPr>
              <a:t>What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942" y="1497204"/>
            <a:ext cx="4914804" cy="3627455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itchFamily="66" charset="0"/>
              </a:rPr>
              <a:t>I have a car.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742950" indent="-742950"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itchFamily="66" charset="0"/>
              </a:rPr>
              <a:t>a car/ I/ have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666" y="1693628"/>
            <a:ext cx="2637777" cy="3510466"/>
          </a:xfrm>
          <a:prstGeom prst="rect">
            <a:avLst/>
          </a:prstGeom>
        </p:spPr>
      </p:pic>
      <p:pic>
        <p:nvPicPr>
          <p:cNvPr id="47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itchFamily="66" charset="0"/>
              </a:rPr>
              <a:t>I have a ball.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itchFamily="66" charset="0"/>
              </a:rPr>
              <a:t>I ___a___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857" y="1957137"/>
            <a:ext cx="2432385" cy="2744157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5500" b="0" dirty="0">
                <a:solidFill>
                  <a:srgbClr val="1F497D"/>
                </a:solidFill>
                <a:latin typeface="Kristen ITC" pitchFamily="66" charset="0"/>
              </a:rPr>
              <a:t>a car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5500" b="0" dirty="0" err="1">
                <a:solidFill>
                  <a:srgbClr val="1F497D"/>
                </a:solidFill>
                <a:latin typeface="Kristen ITC" pitchFamily="66" charset="0"/>
              </a:rPr>
              <a:t>rca</a:t>
            </a:r>
            <a:endParaRPr kumimoji="0" lang="en-GB" altLang="ko-KR" sz="5500" b="0" dirty="0">
              <a:solidFill>
                <a:srgbClr val="1F497D"/>
              </a:solidFill>
              <a:latin typeface="Kristen ITC" pitchFamily="66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itchFamily="34" charset="0"/>
              <a:ea typeface="Gulim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772" y="1340939"/>
            <a:ext cx="7102455" cy="4065074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itchFamily="66" charset="0"/>
              </a:rPr>
              <a:t>I have a teddy bear.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itchFamily="66" charset="0"/>
              </a:rPr>
              <a:t>I have a 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547" y="1634344"/>
            <a:ext cx="2508706" cy="3360711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64" y="1649414"/>
            <a:ext cx="27892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826" y="1649414"/>
            <a:ext cx="27908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649414"/>
            <a:ext cx="278923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15179"/>
      </p:ext>
    </p:extLst>
  </p:cSld>
  <p:clrMapOvr>
    <a:masterClrMapping/>
  </p:clrMapOvr>
  <p:transition advClick="0">
    <p:sndAc>
      <p:stSnd loop="1">
        <p:snd r:embed="rId2" name="toadho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64" y="1649414"/>
            <a:ext cx="27892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826" y="1649414"/>
            <a:ext cx="27908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649414"/>
            <a:ext cx="278923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30538"/>
      </p:ext>
    </p:extLst>
  </p:cSld>
  <p:clrMapOvr>
    <a:masterClrMapping/>
  </p:clrMapOvr>
  <p:transition advClick="0">
    <p:sndAc>
      <p:stSnd loop="1">
        <p:snd r:embed="rId2" name="toadho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i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138" y="1981200"/>
            <a:ext cx="23034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lock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452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i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538" y="2038350"/>
            <a:ext cx="23034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i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1" y="0"/>
            <a:ext cx="2303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i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1" y="3810000"/>
            <a:ext cx="2303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i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1" y="1905000"/>
            <a:ext cx="2303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lock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384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say the names of toys, using …..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car, teddy bear, ball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have a (car). 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66173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95985" y="292599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1" y="1170432"/>
            <a:ext cx="10927080" cy="522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5005169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28172" y="2434358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c</a:t>
            </a:r>
            <a:r>
              <a:rPr lang="en-US" sz="3600" i="1" noProof="0" dirty="0" err="1">
                <a:solidFill>
                  <a:srgbClr val="0070C0"/>
                </a:solidFill>
                <a:latin typeface="Calibri"/>
              </a:rPr>
              <a:t>ar</a:t>
            </a:r>
            <a:r>
              <a:rPr lang="en-US" sz="3600" i="1" noProof="0" dirty="0">
                <a:solidFill>
                  <a:srgbClr val="0070C0"/>
                </a:solidFill>
                <a:latin typeface="Calibri"/>
              </a:rPr>
              <a:t>, teddy bear, ball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691824" y="2074312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a (car)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  <a:defRPr/>
            </a:pPr>
            <a:r>
              <a:rPr lang="en-US" sz="3600" i="1" dirty="0">
                <a:solidFill>
                  <a:srgbClr val="0070C0"/>
                </a:solidFill>
              </a:rPr>
              <a:t>Review the vocabularies &amp; structures and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FF0000"/>
                </a:solidFill>
                <a:latin typeface="Calibri"/>
              </a:rPr>
              <a:t>53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55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58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 THE LINE ⋆ Art of Happiness Institut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107" y="1624613"/>
            <a:ext cx="7621264" cy="34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3506" y="3338003"/>
            <a:ext cx="49775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EF5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Draw a line</a:t>
            </a:r>
            <a:endParaRPr lang="en-US" sz="8000" b="1" cap="none" spc="0" dirty="0">
              <a:ln w="0"/>
              <a:solidFill>
                <a:srgbClr val="EF52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1934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4" y="390925"/>
            <a:ext cx="3881890" cy="283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463" y="425083"/>
            <a:ext cx="3887420" cy="2768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9701" y="457418"/>
            <a:ext cx="3902348" cy="2703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450" y="4074850"/>
            <a:ext cx="2157274" cy="86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teddy bear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5536" y="4074850"/>
            <a:ext cx="2157274" cy="861134"/>
          </a:xfrm>
          <a:prstGeom prst="rect">
            <a:avLst/>
          </a:prstGeom>
          <a:solidFill>
            <a:srgbClr val="EC8CE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2238" y="4088166"/>
            <a:ext cx="2157274" cy="86113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car</a:t>
            </a:r>
          </a:p>
        </p:txBody>
      </p:sp>
      <p:sp>
        <p:nvSpPr>
          <p:cNvPr id="10" name="Freeform 9"/>
          <p:cNvSpPr/>
          <p:nvPr/>
        </p:nvSpPr>
        <p:spPr>
          <a:xfrm>
            <a:off x="1855434" y="3071674"/>
            <a:ext cx="8389398" cy="1003176"/>
          </a:xfrm>
          <a:custGeom>
            <a:avLst/>
            <a:gdLst>
              <a:gd name="connsiteX0" fmla="*/ 0 w 8436815"/>
              <a:gd name="connsiteY0" fmla="*/ 0 h 1059892"/>
              <a:gd name="connsiteX1" fmla="*/ 4172505 w 8436815"/>
              <a:gd name="connsiteY1" fmla="*/ 665825 h 1059892"/>
              <a:gd name="connsiteX2" fmla="*/ 6915705 w 8436815"/>
              <a:gd name="connsiteY2" fmla="*/ 514905 h 1059892"/>
              <a:gd name="connsiteX3" fmla="*/ 8300621 w 8436815"/>
              <a:gd name="connsiteY3" fmla="*/ 1012054 h 1059892"/>
              <a:gd name="connsiteX4" fmla="*/ 8309499 w 8436815"/>
              <a:gd name="connsiteY4" fmla="*/ 1012054 h 1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6815" h="1059892">
                <a:moveTo>
                  <a:pt x="0" y="0"/>
                </a:moveTo>
                <a:cubicBezTo>
                  <a:pt x="1509944" y="290004"/>
                  <a:pt x="3019888" y="580008"/>
                  <a:pt x="4172505" y="665825"/>
                </a:cubicBezTo>
                <a:cubicBezTo>
                  <a:pt x="5325122" y="751642"/>
                  <a:pt x="6227686" y="457200"/>
                  <a:pt x="6915705" y="514905"/>
                </a:cubicBezTo>
                <a:cubicBezTo>
                  <a:pt x="7603724" y="572610"/>
                  <a:pt x="8068322" y="929196"/>
                  <a:pt x="8300621" y="1012054"/>
                </a:cubicBezTo>
                <a:cubicBezTo>
                  <a:pt x="8532920" y="1094912"/>
                  <a:pt x="8421209" y="1053483"/>
                  <a:pt x="8309499" y="10120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855434" y="3071674"/>
            <a:ext cx="4234648" cy="969017"/>
          </a:xfrm>
          <a:custGeom>
            <a:avLst/>
            <a:gdLst>
              <a:gd name="connsiteX0" fmla="*/ 0 w 8436815"/>
              <a:gd name="connsiteY0" fmla="*/ 0 h 1059892"/>
              <a:gd name="connsiteX1" fmla="*/ 4172505 w 8436815"/>
              <a:gd name="connsiteY1" fmla="*/ 665825 h 1059892"/>
              <a:gd name="connsiteX2" fmla="*/ 6915705 w 8436815"/>
              <a:gd name="connsiteY2" fmla="*/ 514905 h 1059892"/>
              <a:gd name="connsiteX3" fmla="*/ 8300621 w 8436815"/>
              <a:gd name="connsiteY3" fmla="*/ 1012054 h 1059892"/>
              <a:gd name="connsiteX4" fmla="*/ 8309499 w 8436815"/>
              <a:gd name="connsiteY4" fmla="*/ 1012054 h 1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6815" h="1059892">
                <a:moveTo>
                  <a:pt x="0" y="0"/>
                </a:moveTo>
                <a:cubicBezTo>
                  <a:pt x="1509944" y="290004"/>
                  <a:pt x="3019888" y="580008"/>
                  <a:pt x="4172505" y="665825"/>
                </a:cubicBezTo>
                <a:cubicBezTo>
                  <a:pt x="5325122" y="751642"/>
                  <a:pt x="6227686" y="457200"/>
                  <a:pt x="6915705" y="514905"/>
                </a:cubicBezTo>
                <a:cubicBezTo>
                  <a:pt x="7603724" y="572610"/>
                  <a:pt x="8068322" y="929196"/>
                  <a:pt x="8300621" y="1012054"/>
                </a:cubicBezTo>
                <a:cubicBezTo>
                  <a:pt x="8532920" y="1094912"/>
                  <a:pt x="8421209" y="1053483"/>
                  <a:pt x="8309499" y="1012054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5919992" y="3122912"/>
            <a:ext cx="4364789" cy="969017"/>
          </a:xfrm>
          <a:custGeom>
            <a:avLst/>
            <a:gdLst>
              <a:gd name="connsiteX0" fmla="*/ 0 w 8436815"/>
              <a:gd name="connsiteY0" fmla="*/ 0 h 1059892"/>
              <a:gd name="connsiteX1" fmla="*/ 4172505 w 8436815"/>
              <a:gd name="connsiteY1" fmla="*/ 665825 h 1059892"/>
              <a:gd name="connsiteX2" fmla="*/ 6915705 w 8436815"/>
              <a:gd name="connsiteY2" fmla="*/ 514905 h 1059892"/>
              <a:gd name="connsiteX3" fmla="*/ 8300621 w 8436815"/>
              <a:gd name="connsiteY3" fmla="*/ 1012054 h 1059892"/>
              <a:gd name="connsiteX4" fmla="*/ 8309499 w 8436815"/>
              <a:gd name="connsiteY4" fmla="*/ 1012054 h 1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6815" h="1059892">
                <a:moveTo>
                  <a:pt x="0" y="0"/>
                </a:moveTo>
                <a:cubicBezTo>
                  <a:pt x="1509944" y="290004"/>
                  <a:pt x="3019888" y="580008"/>
                  <a:pt x="4172505" y="665825"/>
                </a:cubicBezTo>
                <a:cubicBezTo>
                  <a:pt x="5325122" y="751642"/>
                  <a:pt x="6227686" y="457200"/>
                  <a:pt x="6915705" y="514905"/>
                </a:cubicBezTo>
                <a:cubicBezTo>
                  <a:pt x="7603724" y="572610"/>
                  <a:pt x="8068322" y="929196"/>
                  <a:pt x="8300621" y="1012054"/>
                </a:cubicBezTo>
                <a:cubicBezTo>
                  <a:pt x="8532920" y="1094912"/>
                  <a:pt x="8421209" y="1053483"/>
                  <a:pt x="8309499" y="1012054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00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550" y="667860"/>
            <a:ext cx="7294449" cy="548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87" y="341421"/>
            <a:ext cx="4038600" cy="830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819" y="1798822"/>
            <a:ext cx="4666732" cy="4074851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819" y="2109745"/>
            <a:ext cx="4773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Divide the class into pairs.</a:t>
            </a:r>
          </a:p>
          <a:p>
            <a:pPr marL="342900" indent="-342900">
              <a:buAutoNum type="arabicPeriod"/>
            </a:pPr>
            <a:r>
              <a:rPr lang="en-US" sz="2600" dirty="0"/>
              <a:t>Have Student A point to the picture and Student B say, e.g. "I have a car.“</a:t>
            </a:r>
          </a:p>
          <a:p>
            <a:pPr marL="342900" indent="-342900">
              <a:buAutoNum type="arabicPeriod"/>
            </a:pPr>
            <a:r>
              <a:rPr lang="en-US" sz="2600" dirty="0"/>
              <a:t>Swap roles and repeat.</a:t>
            </a:r>
          </a:p>
          <a:p>
            <a:pPr marL="342900" indent="-342900">
              <a:buAutoNum type="arabicPeriod"/>
            </a:pPr>
            <a:r>
              <a:rPr lang="en-US" sz="2600" dirty="0"/>
              <a:t>Afterwards, have some pairs demonstrate the activity in front of the class.</a:t>
            </a:r>
          </a:p>
        </p:txBody>
      </p:sp>
    </p:spTree>
    <p:extLst>
      <p:ext uri="{BB962C8B-B14F-4D97-AF65-F5344CB8AC3E}">
        <p14:creationId xmlns:p14="http://schemas.microsoft.com/office/powerpoint/2010/main" val="356999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Widescreen</PresentationFormat>
  <Paragraphs>86</Paragraphs>
  <Slides>35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Aptos Display</vt:lpstr>
      <vt:lpstr>Arial</vt:lpstr>
      <vt:lpstr>Arial Black</vt:lpstr>
      <vt:lpstr>Calibri</vt:lpstr>
      <vt:lpstr>Kristen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2026-04-11T13:03:32Z</dcterms:created>
  <dcterms:modified xsi:type="dcterms:W3CDTF">2026-04-11T13:04:57Z</dcterms:modified>
</cp:coreProperties>
</file>