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82" r:id="rId2"/>
    <p:sldId id="689" r:id="rId3"/>
    <p:sldId id="688" r:id="rId4"/>
    <p:sldId id="292" r:id="rId5"/>
    <p:sldId id="690" r:id="rId6"/>
    <p:sldId id="691" r:id="rId7"/>
    <p:sldId id="692" r:id="rId8"/>
    <p:sldId id="693" r:id="rId9"/>
    <p:sldId id="694" r:id="rId10"/>
    <p:sldId id="695" r:id="rId11"/>
    <p:sldId id="334" r:id="rId12"/>
    <p:sldId id="417" r:id="rId13"/>
    <p:sldId id="703" r:id="rId14"/>
    <p:sldId id="674" r:id="rId15"/>
    <p:sldId id="696" r:id="rId16"/>
    <p:sldId id="697" r:id="rId17"/>
    <p:sldId id="698" r:id="rId18"/>
    <p:sldId id="699" r:id="rId19"/>
    <p:sldId id="336" r:id="rId20"/>
    <p:sldId id="700" r:id="rId21"/>
    <p:sldId id="701" r:id="rId22"/>
    <p:sldId id="378" r:id="rId23"/>
    <p:sldId id="294" r:id="rId24"/>
    <p:sldId id="315" r:id="rId25"/>
    <p:sldId id="702" r:id="rId26"/>
    <p:sldId id="419" r:id="rId27"/>
    <p:sldId id="420" r:id="rId28"/>
    <p:sldId id="396" r:id="rId29"/>
    <p:sldId id="34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1C816-F09B-4820-B34B-1CA28FBA4989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C1E9C-980E-4A08-97EC-5068E9CFF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8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2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E7D4-88B0-2B5A-DF6F-C66808A1C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D8F25-4764-C066-7347-36B3AB934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6518E-5D15-14B9-A12E-A3BFE6EC1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C289-5D03-4FE9-B676-01387106A316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3CF25-6D34-302F-ADC3-B572F7225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B1A70-3F2B-3B4A-877B-A1F1E9430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4F63-0E6D-4391-A583-BB3B46147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8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7FC84-B933-7204-A60F-874265F90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DCD2B-1B19-9469-F488-8B0C49793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1C724-56E3-31B4-458E-588360FC4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C289-5D03-4FE9-B676-01387106A316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81BB5-7EF2-84DC-9E33-67C10867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5D97A-5C69-7ABC-3157-493E0C9C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4F63-0E6D-4391-A583-BB3B46147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95BC47-CC93-B577-166D-4F28F648C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509F58-1F75-49C0-8D10-7EECE51C1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9DD07-7EAA-4060-C155-DF12BF150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C289-5D03-4FE9-B676-01387106A316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A9E7A-F26E-FCFB-C5AC-0CC7A4D04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A8839-8A0A-B505-4D90-2E2233D34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4F63-0E6D-4391-A583-BB3B46147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55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613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811840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2CB73-D03E-EA37-E0C6-6B085119E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91121-36DC-6C0D-DBF8-200D6D3DC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3198-D83B-AD78-C5A8-4750A5E0C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C289-5D03-4FE9-B676-01387106A316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968E7-0C9E-78C1-A743-17D7E5E7C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1D899-77FC-77EA-2360-588F29A1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4F63-0E6D-4391-A583-BB3B46147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5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21822-E79A-DD44-9F1A-A319E01E0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07818-FB5B-E673-A69D-46A0CF25C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E76EE-FFD2-6FB1-25B5-F33714133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C289-5D03-4FE9-B676-01387106A316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562D8-C9F1-2BE4-9D92-26CE842F7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3127E-797F-DF01-3C66-39DBCB5E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4F63-0E6D-4391-A583-BB3B46147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5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ED881-00FC-B751-B0D3-CCC6A25D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6DCBA-01A3-4232-1C92-97922AD99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1F5F20-18A8-AB7B-60EF-2E048247A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86BDF-4351-9089-C60A-EB32B1F1E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C289-5D03-4FE9-B676-01387106A316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A10DA-C090-DD75-EAC6-30FD3D4DF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AFE3F-E4FF-7E80-3E19-4CD28D8F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4F63-0E6D-4391-A583-BB3B46147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4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22153-B8DF-B349-EFB0-0BCF4B9B2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AC03C-7441-B5A4-56A7-D50082F2E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3FD73-8558-E621-728F-9C93BAACF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B59D9-A5AE-15C5-2D78-0B4C296BA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4C1993-8553-ECE1-C767-0073A4619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B38977-81C8-D835-6350-923DE8D89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C289-5D03-4FE9-B676-01387106A316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1FFA6-EB4A-B6DE-C0CF-B632CB43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D0C223-A353-2A94-84AE-87DAADEE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4F63-0E6D-4391-A583-BB3B46147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9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868C8-C59C-BD84-CF5C-08D5BCE3A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D0F9A-F901-411A-3E9B-BA9DB6B5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C289-5D03-4FE9-B676-01387106A316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45D54-1771-6CC9-1D1F-DEAB238A2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EA03D-CC3F-B22C-5B42-49EC4105A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4F63-0E6D-4391-A583-BB3B46147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070846-D27C-C1D3-FE94-C71F78C85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C289-5D03-4FE9-B676-01387106A316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20DDFA-DC35-6A3E-CAFB-0F4F235A1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A6D5E-B969-3A27-7C55-D19A42C8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4F63-0E6D-4391-A583-BB3B46147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6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E8496-FBB9-08B6-21EA-DABEAE7B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6AD5F-54E8-D7EF-6949-BC8CEB044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1A1F6-DF4D-8DB9-6B5F-77562B077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BE9954-A09C-B3F6-7C08-D64B2BD8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C289-5D03-4FE9-B676-01387106A316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3B6B1-3D4D-7CB2-2591-E9EFAAC6A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BDF82-D251-3180-3B00-327F620C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4F63-0E6D-4391-A583-BB3B46147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6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FB62-F589-2DAD-F51B-3570A7E1A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7694FF-DEC6-5EBE-30D8-111C4777A7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567E9-CC95-1721-AC13-55C34B429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1D589-14AF-E1C2-0EDD-B74664E76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C289-5D03-4FE9-B676-01387106A316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71DE6-B307-7DB5-16D7-DB658B036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B79FD-4D28-A38E-156F-1E40548B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4F63-0E6D-4391-A583-BB3B46147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9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FC3173-3265-B5FD-062E-212D0C115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AB59B-EC94-E6B4-B095-DFFB61789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12DC7-D101-DE96-4A83-4F4F37B57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64C289-5D03-4FE9-B676-01387106A316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783C-4CDD-D353-D387-5E4B06E9C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D8426-91A7-0955-31F6-F59A354D9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6C4F63-0E6D-4391-A583-BB3B46147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7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eduhome.com.vn/DHALesson?idGrade=1&amp;idSubject=1&amp;idSeries=1&amp;idTheme=298&amp;IdLevel=1&amp;idThemeServer=49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280A35-BCD3-B3A2-87FA-6777C8EECB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73" y="-93519"/>
            <a:ext cx="12198273" cy="6951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9008" y="2751994"/>
            <a:ext cx="65942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>
                <a:solidFill>
                  <a:srgbClr val="FF0000"/>
                </a:solidFill>
                <a:latin typeface="Calibri"/>
              </a:rPr>
              <a:t>Unit 9: Toys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 2.1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Vocabulary &amp; Phonics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Page: </a:t>
            </a:r>
            <a:r>
              <a:rPr lang="en-US" sz="2800" dirty="0">
                <a:solidFill>
                  <a:srgbClr val="00B050"/>
                </a:solidFill>
                <a:latin typeface="Calibri"/>
              </a:rPr>
              <a:t>58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5474104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02758" y="818865"/>
            <a:ext cx="6605517" cy="818866"/>
          </a:xfrm>
          <a:prstGeom prst="roundRect">
            <a:avLst/>
          </a:prstGeom>
          <a:solidFill>
            <a:srgbClr val="FF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white"/>
                </a:solidFill>
              </a:rPr>
              <a:t>Tôi</a:t>
            </a:r>
            <a:r>
              <a:rPr lang="en-US" sz="6000" dirty="0">
                <a:solidFill>
                  <a:prstClr val="white"/>
                </a:solidFill>
              </a:rPr>
              <a:t> có </a:t>
            </a:r>
            <a:r>
              <a:rPr lang="en-US" sz="6000" dirty="0" err="1">
                <a:solidFill>
                  <a:prstClr val="white"/>
                </a:solidFill>
              </a:rPr>
              <a:t>một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  <a:r>
              <a:rPr lang="en-US" sz="6000" dirty="0" err="1">
                <a:solidFill>
                  <a:prstClr val="white"/>
                </a:solidFill>
              </a:rPr>
              <a:t>quả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  <a:r>
              <a:rPr lang="en-US" sz="6000" dirty="0" err="1">
                <a:solidFill>
                  <a:prstClr val="white"/>
                </a:solidFill>
              </a:rPr>
              <a:t>bóng</a:t>
            </a:r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3" name="Hexagon 2"/>
          <p:cNvSpPr/>
          <p:nvPr/>
        </p:nvSpPr>
        <p:spPr>
          <a:xfrm>
            <a:off x="518615" y="2661313"/>
            <a:ext cx="4107976" cy="2688609"/>
          </a:xfrm>
          <a:prstGeom prst="hexago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prstClr val="white"/>
                </a:solidFill>
              </a:rPr>
              <a:t>I have a car.</a:t>
            </a:r>
          </a:p>
        </p:txBody>
      </p:sp>
      <p:sp>
        <p:nvSpPr>
          <p:cNvPr id="4" name="Hexagon 3"/>
          <p:cNvSpPr/>
          <p:nvPr/>
        </p:nvSpPr>
        <p:spPr>
          <a:xfrm>
            <a:off x="7290180" y="2661312"/>
            <a:ext cx="4107976" cy="2688609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prstClr val="white"/>
                </a:solidFill>
              </a:rPr>
              <a:t>I have a ball.</a:t>
            </a:r>
          </a:p>
        </p:txBody>
      </p:sp>
    </p:spTree>
    <p:extLst>
      <p:ext uri="{BB962C8B-B14F-4D97-AF65-F5344CB8AC3E}">
        <p14:creationId xmlns:p14="http://schemas.microsoft.com/office/powerpoint/2010/main" val="314902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0BBC0C-FAD5-831A-F4FC-EA6D0969CE1D}"/>
              </a:ext>
            </a:extLst>
          </p:cNvPr>
          <p:cNvGrpSpPr/>
          <p:nvPr/>
        </p:nvGrpSpPr>
        <p:grpSpPr>
          <a:xfrm>
            <a:off x="0" y="307004"/>
            <a:ext cx="10008639" cy="6141421"/>
            <a:chOff x="0" y="307004"/>
            <a:chExt cx="10008639" cy="61414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07004"/>
              <a:ext cx="10008639" cy="61414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771651" y="598654"/>
              <a:ext cx="6000749" cy="55581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7153EDE8-4537-760F-90F5-47033D1A3593}"/>
              </a:ext>
            </a:extLst>
          </p:cNvPr>
          <p:cNvSpPr/>
          <p:nvPr/>
        </p:nvSpPr>
        <p:spPr>
          <a:xfrm>
            <a:off x="542925" y="409575"/>
            <a:ext cx="8248650" cy="55581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Phonics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lang="en-US" sz="4200" i="1" dirty="0">
                <a:solidFill>
                  <a:prstClr val="white"/>
                </a:solidFill>
                <a:latin typeface="Calibri"/>
              </a:rPr>
              <a:t>m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58252488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727" y="2124363"/>
            <a:ext cx="10534470" cy="7887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09838" y="3216103"/>
            <a:ext cx="10871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500" dirty="0"/>
              <a:t>📢</a:t>
            </a:r>
            <a:endParaRPr lang="en-US" sz="7500" dirty="0"/>
          </a:p>
        </p:txBody>
      </p:sp>
      <p:pic>
        <p:nvPicPr>
          <p:cNvPr id="4" name="Alphabet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17125" y="-1285875"/>
            <a:ext cx="487363" cy="487363"/>
          </a:xfrm>
          <a:prstGeom prst="rect">
            <a:avLst/>
          </a:prstGeom>
        </p:spPr>
      </p:pic>
      <p:pic>
        <p:nvPicPr>
          <p:cNvPr id="6" name="Picture 3" descr="300px-MP8Mario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5877" y="3216103"/>
            <a:ext cx="22637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82354" y="3921369"/>
            <a:ext cx="2222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the speaker to hear the sound!</a:t>
            </a:r>
          </a:p>
        </p:txBody>
      </p:sp>
    </p:spTree>
    <p:extLst>
      <p:ext uri="{BB962C8B-B14F-4D97-AF65-F5344CB8AC3E}">
        <p14:creationId xmlns:p14="http://schemas.microsoft.com/office/powerpoint/2010/main" val="101207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23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0" y="1216656"/>
            <a:ext cx="7140559" cy="701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2284" y="2829111"/>
            <a:ext cx="5508571" cy="28224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0" y="2064901"/>
            <a:ext cx="6065471" cy="3912939"/>
          </a:xfrm>
          <a:prstGeom prst="rect">
            <a:avLst/>
          </a:prstGeom>
        </p:spPr>
      </p:pic>
      <p:pic>
        <p:nvPicPr>
          <p:cNvPr id="11" name="CD2-TRACK 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56154" y="-915241"/>
            <a:ext cx="487363" cy="4873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13129" y="1480119"/>
            <a:ext cx="33155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Click on the textbook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12682639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933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62" y="425303"/>
            <a:ext cx="5608806" cy="7107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628" y="1136036"/>
            <a:ext cx="6422005" cy="49915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26683" y="2679404"/>
            <a:ext cx="2424223" cy="1073888"/>
          </a:xfrm>
          <a:prstGeom prst="rect">
            <a:avLst/>
          </a:prstGeom>
          <a:solidFill>
            <a:srgbClr val="76A1B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242021"/>
              </a:solidFill>
              <a:latin typeface="ArialMT"/>
            </a:endParaRPr>
          </a:p>
          <a:p>
            <a:pPr algn="ctr"/>
            <a:r>
              <a:rPr lang="en-US" sz="2600" dirty="0">
                <a:solidFill>
                  <a:srgbClr val="242021"/>
                </a:solidFill>
                <a:latin typeface="ArialMT"/>
              </a:rPr>
              <a:t>/</a:t>
            </a:r>
            <a:r>
              <a:rPr lang="en-US" sz="2600" dirty="0" err="1">
                <a:solidFill>
                  <a:srgbClr val="242021"/>
                </a:solidFill>
                <a:latin typeface="LucidaSansUnicode"/>
              </a:rPr>
              <a:t>maʊs</a:t>
            </a:r>
            <a:r>
              <a:rPr lang="en-US" sz="2600" dirty="0">
                <a:solidFill>
                  <a:srgbClr val="242021"/>
                </a:solidFill>
                <a:latin typeface="ArialMT"/>
              </a:rPr>
              <a:t>/</a:t>
            </a:r>
          </a:p>
          <a:p>
            <a:pPr algn="ctr"/>
            <a:r>
              <a:rPr lang="en-US" sz="2600" dirty="0">
                <a:solidFill>
                  <a:srgbClr val="242021"/>
                </a:solidFill>
                <a:latin typeface="ArialMT"/>
              </a:rPr>
              <a:t>Con </a:t>
            </a:r>
            <a:r>
              <a:rPr lang="en-US" sz="2600" dirty="0" err="1">
                <a:solidFill>
                  <a:srgbClr val="242021"/>
                </a:solidFill>
                <a:latin typeface="ArialMT"/>
              </a:rPr>
              <a:t>chuột</a:t>
            </a:r>
            <a:r>
              <a:rPr lang="en-US" sz="2600" dirty="0"/>
              <a:t> </a:t>
            </a:r>
            <a:br>
              <a:rPr lang="en-US" sz="2600" dirty="0"/>
            </a:br>
            <a:endParaRPr lang="en-US" sz="2600" dirty="0"/>
          </a:p>
        </p:txBody>
      </p:sp>
      <p:pic>
        <p:nvPicPr>
          <p:cNvPr id="7" name="CD2 mou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07225" y="-866480"/>
            <a:ext cx="487363" cy="487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0092" y="1104137"/>
            <a:ext cx="417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on the picture to hear the sound</a:t>
            </a:r>
          </a:p>
        </p:txBody>
      </p:sp>
    </p:spTree>
    <p:extLst>
      <p:ext uri="{BB962C8B-B14F-4D97-AF65-F5344CB8AC3E}">
        <p14:creationId xmlns:p14="http://schemas.microsoft.com/office/powerpoint/2010/main" val="281324949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90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62" y="425303"/>
            <a:ext cx="5608806" cy="7107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55752" y="2679404"/>
            <a:ext cx="2424223" cy="1073888"/>
          </a:xfrm>
          <a:prstGeom prst="rect">
            <a:avLst/>
          </a:prstGeom>
          <a:solidFill>
            <a:srgbClr val="F9B48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242021"/>
              </a:solidFill>
              <a:latin typeface="ArialMT"/>
            </a:endParaRPr>
          </a:p>
          <a:p>
            <a:pPr algn="ctr"/>
            <a:r>
              <a:rPr lang="en-US" sz="2600" dirty="0">
                <a:solidFill>
                  <a:srgbClr val="242021"/>
                </a:solidFill>
                <a:latin typeface="ArialMT"/>
              </a:rPr>
              <a:t>/</a:t>
            </a:r>
            <a:r>
              <a:rPr lang="en-US" sz="2600" dirty="0" err="1">
                <a:solidFill>
                  <a:srgbClr val="242021"/>
                </a:solidFill>
                <a:latin typeface="ArialMT"/>
              </a:rPr>
              <a:t>maʊ</a:t>
            </a:r>
            <a:r>
              <a:rPr lang="el-GR" sz="2600" dirty="0">
                <a:solidFill>
                  <a:srgbClr val="242021"/>
                </a:solidFill>
                <a:latin typeface="ArialMT"/>
              </a:rPr>
              <a:t>θ</a:t>
            </a:r>
            <a:r>
              <a:rPr lang="en-US" sz="2600" dirty="0">
                <a:solidFill>
                  <a:srgbClr val="242021"/>
                </a:solidFill>
                <a:latin typeface="ArialMT"/>
              </a:rPr>
              <a:t>/</a:t>
            </a:r>
          </a:p>
          <a:p>
            <a:pPr algn="ctr"/>
            <a:r>
              <a:rPr lang="en-US" sz="2600" dirty="0" err="1">
                <a:solidFill>
                  <a:schemeClr val="tx1"/>
                </a:solidFill>
              </a:rPr>
              <a:t>miệng</a:t>
            </a:r>
            <a:br>
              <a:rPr lang="en-US" sz="2600" dirty="0">
                <a:solidFill>
                  <a:schemeClr val="tx1"/>
                </a:solidFill>
              </a:rPr>
            </a:b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0724" y="951370"/>
            <a:ext cx="417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on the picture to hear the sound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371" y="1227043"/>
            <a:ext cx="6500423" cy="5052498"/>
          </a:xfrm>
          <a:prstGeom prst="rect">
            <a:avLst/>
          </a:prstGeom>
        </p:spPr>
      </p:pic>
      <p:pic>
        <p:nvPicPr>
          <p:cNvPr id="9" name="CD2-mouth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99445" y="-109283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8163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2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61" y="381772"/>
            <a:ext cx="2658233" cy="809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81" y="1308708"/>
            <a:ext cx="11392887" cy="50448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9144" y="1044792"/>
            <a:ext cx="417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on the picture to hear the sound</a:t>
            </a:r>
          </a:p>
        </p:txBody>
      </p:sp>
      <p:pic>
        <p:nvPicPr>
          <p:cNvPr id="6" name="CD2-TRACK 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44058" y="-11334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1443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74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264" y="1217252"/>
            <a:ext cx="4381880" cy="6629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489" y="896562"/>
            <a:ext cx="1767993" cy="1661304"/>
          </a:xfrm>
          <a:prstGeom prst="rect">
            <a:avLst/>
          </a:prstGeom>
        </p:spPr>
      </p:pic>
      <p:pic>
        <p:nvPicPr>
          <p:cNvPr id="5" name="CD2-TRACK 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60808" y="-1036601"/>
            <a:ext cx="487363" cy="48736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753832" y="2200939"/>
            <a:ext cx="7155711" cy="34236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4000" dirty="0"/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Demonstrate the activity.</a:t>
            </a:r>
          </a:p>
          <a:p>
            <a:pPr marL="342900" indent="-342900">
              <a:buAutoNum type="arabicPeriod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students stand up.</a:t>
            </a:r>
          </a:p>
          <a:p>
            <a:pPr marL="342900" indent="-342900">
              <a:buAutoNum type="arabicPeriod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students jump when they hear the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/m/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20245" y="366885"/>
            <a:ext cx="417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on the </a:t>
            </a:r>
            <a:r>
              <a:rPr lang="en-US" dirty="0" err="1">
                <a:solidFill>
                  <a:srgbClr val="FF0000"/>
                </a:solidFill>
              </a:rPr>
              <a:t>ciclre</a:t>
            </a:r>
            <a:r>
              <a:rPr lang="en-US" dirty="0">
                <a:solidFill>
                  <a:srgbClr val="FF0000"/>
                </a:solidFill>
              </a:rPr>
              <a:t> to hear the sound</a:t>
            </a:r>
          </a:p>
        </p:txBody>
      </p:sp>
      <p:pic>
        <p:nvPicPr>
          <p:cNvPr id="10" name="Picture 9" descr="bombomb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8544">
            <a:off x="-681655" y="168779"/>
            <a:ext cx="3924585" cy="424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04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90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7" y="390525"/>
            <a:ext cx="9024938" cy="6016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1473" y="3718831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422141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78297" y="4377620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6783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78297" y="431926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1" name="Rounded Rectangle 10">
            <a:hlinkClick r:id="rId2" action="ppaction://hlinksldjump"/>
          </p:cNvPr>
          <p:cNvSpPr/>
          <p:nvPr/>
        </p:nvSpPr>
        <p:spPr>
          <a:xfrm>
            <a:off x="1296957" y="236297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Phonics</a:t>
            </a:r>
            <a:endParaRPr lang="en-US" b="1" dirty="0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B7BF400E-9AE8-3020-B60A-E22F01106C95}"/>
              </a:ext>
            </a:extLst>
          </p:cNvPr>
          <p:cNvSpPr/>
          <p:nvPr/>
        </p:nvSpPr>
        <p:spPr>
          <a:xfrm>
            <a:off x="1296957" y="3353193"/>
            <a:ext cx="3256378" cy="6966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7D540A-15C6-DAA7-DC39-E51A6ACC9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1832"/>
            <a:ext cx="4887032" cy="599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56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53" y="1283853"/>
            <a:ext cx="11065795" cy="4694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958" y="325556"/>
            <a:ext cx="166285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56.</a:t>
            </a:r>
          </a:p>
        </p:txBody>
      </p:sp>
    </p:spTree>
    <p:extLst>
      <p:ext uri="{BB962C8B-B14F-4D97-AF65-F5344CB8AC3E}">
        <p14:creationId xmlns:p14="http://schemas.microsoft.com/office/powerpoint/2010/main" val="2126162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974" y="336354"/>
            <a:ext cx="9236240" cy="5845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5022"/>
            <a:ext cx="3886537" cy="56348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210493" y="733647"/>
            <a:ext cx="1626781" cy="16055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92564" y="2339163"/>
            <a:ext cx="16109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10493" y="2339163"/>
            <a:ext cx="1626781" cy="15629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676707" y="733647"/>
            <a:ext cx="1626781" cy="31651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10492" y="3898796"/>
            <a:ext cx="1626781" cy="16055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87247" y="5504312"/>
            <a:ext cx="161624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210491" y="733648"/>
            <a:ext cx="1626782" cy="47706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31643" y="733647"/>
            <a:ext cx="1571845" cy="31651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42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  <p:extLst>
      <p:ext uri="{BB962C8B-B14F-4D97-AF65-F5344CB8AC3E}">
        <p14:creationId xmlns:p14="http://schemas.microsoft.com/office/powerpoint/2010/main" val="160721705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80E692-2AD0-4005-ACE1-73D3EBD69E54}"/>
              </a:ext>
            </a:extLst>
          </p:cNvPr>
          <p:cNvSpPr txBox="1"/>
          <p:nvPr/>
        </p:nvSpPr>
        <p:spPr>
          <a:xfrm>
            <a:off x="1564640" y="-142240"/>
            <a:ext cx="9367838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Funtime</a:t>
            </a:r>
            <a:endParaRPr lang="en-US" sz="8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ea typeface="AGOldFace-Outline" panose="02020500000000000000" pitchFamily="18" charset="0"/>
              <a:cs typeface="AGOldFace-Outline" panose="02020500000000000000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76A1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Let's draw a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76A1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 mouse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76A1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anose="020E0602020502020306" pitchFamily="34" charset="0"/>
              <a:ea typeface="AGOldFace-Outline" panose="02020500000000000000" pitchFamily="18" charset="0"/>
              <a:cs typeface="AGOldFace-Outline" panose="02020500000000000000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3515360"/>
            <a:ext cx="2468880" cy="244737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302000" y="3362960"/>
            <a:ext cx="6583680" cy="2946400"/>
          </a:xfrm>
          <a:prstGeom prst="roundRect">
            <a:avLst/>
          </a:prstGeom>
          <a:solidFill>
            <a:srgbClr val="76A1B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Let’s </a:t>
            </a:r>
            <a:r>
              <a:rPr lang="en-US" sz="3200" dirty="0">
                <a:solidFill>
                  <a:schemeClr val="tx1"/>
                </a:solidFill>
              </a:rPr>
              <a:t>draw a mouse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Each student shows his/her picture to everyone and </a:t>
            </a:r>
            <a:r>
              <a:rPr lang="en-US" sz="3200" dirty="0">
                <a:solidFill>
                  <a:schemeClr val="tx1"/>
                </a:solidFill>
              </a:rPr>
              <a:t>says: </a:t>
            </a:r>
          </a:p>
          <a:p>
            <a:r>
              <a:rPr lang="en-US" sz="3200" dirty="0">
                <a:solidFill>
                  <a:schemeClr val="tx1"/>
                </a:solidFill>
              </a:rPr>
              <a:t>“‘m’, ‘m’, mouse’’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Someone who doesn't do it right, he/she will be punished.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3"/>
            <a:ext cx="9229273" cy="6114798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>
            <a:hlinkClick r:id="rId2"/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095985" y="318135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PLAY!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1" y="1229361"/>
            <a:ext cx="10891520" cy="51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37735"/>
      </p:ext>
    </p:extLst>
  </p:cSld>
  <p:clrMapOvr>
    <a:masterClrMapping/>
  </p:clrMapOvr>
  <p:transition spd="slow"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7602042"/>
      </p:ext>
    </p:extLst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406168" y="2759849"/>
            <a:ext cx="5001078" cy="156019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/m/</a:t>
            </a:r>
          </a:p>
        </p:txBody>
      </p:sp>
      <p:sp>
        <p:nvSpPr>
          <p:cNvPr id="6" name="Plaque 5"/>
          <p:cNvSpPr/>
          <p:nvPr/>
        </p:nvSpPr>
        <p:spPr>
          <a:xfrm>
            <a:off x="5630911" y="2759849"/>
            <a:ext cx="5892278" cy="156019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dirty="0">
                <a:solidFill>
                  <a:srgbClr val="0070C0"/>
                </a:solidFill>
                <a:latin typeface="Calibri"/>
              </a:rPr>
              <a:t>m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ouse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mouth</a:t>
            </a:r>
          </a:p>
        </p:txBody>
      </p:sp>
    </p:spTree>
    <p:extLst>
      <p:ext uri="{BB962C8B-B14F-4D97-AF65-F5344CB8AC3E}">
        <p14:creationId xmlns:p14="http://schemas.microsoft.com/office/powerpoint/2010/main" val="1485522626"/>
      </p:ext>
    </p:extLst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 vocabularies and phonics. Make sentences using them.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 the vocabulary and phonics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Anh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Notebook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(page </a:t>
            </a:r>
            <a:r>
              <a:rPr lang="en-US" sz="3600" i="1">
                <a:solidFill>
                  <a:srgbClr val="FF0000"/>
                </a:solidFill>
                <a:latin typeface="Calibri"/>
              </a:rPr>
              <a:t>54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the exercises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Workbook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(page </a:t>
            </a:r>
            <a:r>
              <a:rPr lang="en-US" sz="3600" i="1" dirty="0">
                <a:solidFill>
                  <a:srgbClr val="0070C0"/>
                </a:solidFill>
                <a:latin typeface="Calibri"/>
              </a:rPr>
              <a:t>56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 the consolidation games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DHA App on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www.eduhome.com.vn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Prepare the next lesson (page </a:t>
            </a:r>
            <a:r>
              <a:rPr lang="en-US" sz="3600" i="1" dirty="0">
                <a:solidFill>
                  <a:srgbClr val="0070C0"/>
                </a:solidFill>
                <a:latin typeface="Calibri"/>
              </a:rPr>
              <a:t>59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63744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3927" y="298679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4527" y="1541437"/>
            <a:ext cx="119715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i="1" dirty="0">
                <a:solidFill>
                  <a:srgbClr val="0070C0"/>
                </a:solidFill>
              </a:rPr>
              <a:t>recognize the letter M/m; make the /m/ sound.</a:t>
            </a:r>
          </a:p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Phonics: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/m/</a:t>
            </a:r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mouse, mouth</a:t>
            </a:r>
          </a:p>
        </p:txBody>
      </p:sp>
    </p:spTree>
    <p:extLst>
      <p:ext uri="{BB962C8B-B14F-4D97-AF65-F5344CB8AC3E}">
        <p14:creationId xmlns:p14="http://schemas.microsoft.com/office/powerpoint/2010/main" val="3624511821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2228192" y="2007476"/>
            <a:ext cx="8156029" cy="2175641"/>
          </a:xfrm>
          <a:prstGeom prst="flowChartPredefined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22225">
                  <a:solidFill>
                    <a:srgbClr val="EEECE1">
                      <a:lumMod val="25000"/>
                    </a:srgbClr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SLAP GAME  </a:t>
            </a:r>
            <a:r>
              <a:rPr lang="ko-KR" altLang="en-US" sz="6600" b="1" dirty="0">
                <a:ln w="22225">
                  <a:solidFill>
                    <a:srgbClr val="EEECE1">
                      <a:lumMod val="25000"/>
                    </a:srgbClr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🙌🏽</a:t>
            </a:r>
            <a:endParaRPr lang="en-US" sz="6600" b="1" dirty="0">
              <a:ln w="22225">
                <a:solidFill>
                  <a:srgbClr val="EEECE1">
                    <a:lumMod val="25000"/>
                  </a:srgbClr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9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02758" y="818865"/>
            <a:ext cx="6605517" cy="818866"/>
          </a:xfrm>
          <a:prstGeom prst="roundRect">
            <a:avLst/>
          </a:prstGeom>
          <a:solidFill>
            <a:srgbClr val="FF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white"/>
                </a:solidFill>
              </a:rPr>
              <a:t>Xe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  <a:r>
              <a:rPr lang="en-US" sz="6000" dirty="0" err="1">
                <a:solidFill>
                  <a:prstClr val="white"/>
                </a:solidFill>
              </a:rPr>
              <a:t>hơi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Hexagon 2"/>
          <p:cNvSpPr/>
          <p:nvPr/>
        </p:nvSpPr>
        <p:spPr>
          <a:xfrm>
            <a:off x="518615" y="2661313"/>
            <a:ext cx="4107976" cy="2688609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prstClr val="white"/>
                </a:solidFill>
              </a:rPr>
              <a:t>a car</a:t>
            </a:r>
          </a:p>
        </p:txBody>
      </p:sp>
      <p:sp>
        <p:nvSpPr>
          <p:cNvPr id="4" name="Hexagon 3"/>
          <p:cNvSpPr/>
          <p:nvPr/>
        </p:nvSpPr>
        <p:spPr>
          <a:xfrm>
            <a:off x="7290180" y="2661312"/>
            <a:ext cx="4107976" cy="2688609"/>
          </a:xfrm>
          <a:prstGeom prst="hexag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prstClr val="white"/>
                </a:solidFill>
              </a:rPr>
              <a:t>a cat</a:t>
            </a:r>
          </a:p>
        </p:txBody>
      </p:sp>
    </p:spTree>
    <p:extLst>
      <p:ext uri="{BB962C8B-B14F-4D97-AF65-F5344CB8AC3E}">
        <p14:creationId xmlns:p14="http://schemas.microsoft.com/office/powerpoint/2010/main" val="220682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6662" y="750626"/>
            <a:ext cx="9034819" cy="1651380"/>
          </a:xfrm>
          <a:prstGeom prst="roundRect">
            <a:avLst/>
          </a:prstGeom>
          <a:solidFill>
            <a:srgbClr val="FF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white"/>
                </a:solidFill>
              </a:rPr>
              <a:t>Tôi</a:t>
            </a:r>
            <a:r>
              <a:rPr lang="en-US" sz="6000" dirty="0">
                <a:solidFill>
                  <a:prstClr val="white"/>
                </a:solidFill>
              </a:rPr>
              <a:t> có </a:t>
            </a:r>
            <a:r>
              <a:rPr lang="en-US" sz="6000" dirty="0" err="1">
                <a:solidFill>
                  <a:prstClr val="white"/>
                </a:solidFill>
              </a:rPr>
              <a:t>một</a:t>
            </a:r>
            <a:r>
              <a:rPr lang="en-US" sz="6000" dirty="0">
                <a:solidFill>
                  <a:prstClr val="white"/>
                </a:solidFill>
              </a:rPr>
              <a:t> con </a:t>
            </a:r>
            <a:r>
              <a:rPr lang="en-US" sz="6000" dirty="0" err="1">
                <a:solidFill>
                  <a:prstClr val="white"/>
                </a:solidFill>
              </a:rPr>
              <a:t>gấu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  <a:r>
              <a:rPr lang="en-US" sz="6000" dirty="0" err="1">
                <a:solidFill>
                  <a:prstClr val="white"/>
                </a:solidFill>
              </a:rPr>
              <a:t>bông</a:t>
            </a:r>
            <a:r>
              <a:rPr lang="en-US" sz="6000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3" name="Hexagon 2"/>
          <p:cNvSpPr/>
          <p:nvPr/>
        </p:nvSpPr>
        <p:spPr>
          <a:xfrm>
            <a:off x="518615" y="2661313"/>
            <a:ext cx="4107976" cy="2688609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00" dirty="0">
                <a:solidFill>
                  <a:prstClr val="white"/>
                </a:solidFill>
              </a:rPr>
              <a:t>I have a teddy bear.</a:t>
            </a:r>
          </a:p>
        </p:txBody>
      </p:sp>
      <p:sp>
        <p:nvSpPr>
          <p:cNvPr id="4" name="Hexagon 3"/>
          <p:cNvSpPr/>
          <p:nvPr/>
        </p:nvSpPr>
        <p:spPr>
          <a:xfrm>
            <a:off x="7290180" y="2661312"/>
            <a:ext cx="4107976" cy="2688609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prstClr val="white"/>
                </a:solidFill>
              </a:rPr>
              <a:t>I have a  car.</a:t>
            </a:r>
          </a:p>
        </p:txBody>
      </p:sp>
    </p:spTree>
    <p:extLst>
      <p:ext uri="{BB962C8B-B14F-4D97-AF65-F5344CB8AC3E}">
        <p14:creationId xmlns:p14="http://schemas.microsoft.com/office/powerpoint/2010/main" val="14905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02758" y="818865"/>
            <a:ext cx="6605517" cy="818866"/>
          </a:xfrm>
          <a:prstGeom prst="roundRect">
            <a:avLst/>
          </a:prstGeom>
          <a:solidFill>
            <a:srgbClr val="FF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white"/>
                </a:solidFill>
              </a:rPr>
              <a:t>quả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  <a:r>
              <a:rPr lang="en-US" sz="6000" dirty="0" err="1">
                <a:solidFill>
                  <a:prstClr val="white"/>
                </a:solidFill>
              </a:rPr>
              <a:t>bóng</a:t>
            </a:r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3" name="Hexagon 2"/>
          <p:cNvSpPr/>
          <p:nvPr/>
        </p:nvSpPr>
        <p:spPr>
          <a:xfrm>
            <a:off x="518615" y="2661313"/>
            <a:ext cx="4107976" cy="2688609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prstClr val="white"/>
                </a:solidFill>
              </a:rPr>
              <a:t>a car</a:t>
            </a:r>
          </a:p>
        </p:txBody>
      </p:sp>
      <p:sp>
        <p:nvSpPr>
          <p:cNvPr id="4" name="Hexagon 3"/>
          <p:cNvSpPr/>
          <p:nvPr/>
        </p:nvSpPr>
        <p:spPr>
          <a:xfrm>
            <a:off x="7290180" y="2661312"/>
            <a:ext cx="4107976" cy="2688609"/>
          </a:xfrm>
          <a:prstGeom prst="hexago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prstClr val="white"/>
                </a:solidFill>
              </a:rPr>
              <a:t>a ball</a:t>
            </a:r>
          </a:p>
        </p:txBody>
      </p:sp>
    </p:spTree>
    <p:extLst>
      <p:ext uri="{BB962C8B-B14F-4D97-AF65-F5344CB8AC3E}">
        <p14:creationId xmlns:p14="http://schemas.microsoft.com/office/powerpoint/2010/main" val="189017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02758" y="818865"/>
            <a:ext cx="6605517" cy="818866"/>
          </a:xfrm>
          <a:prstGeom prst="roundRect">
            <a:avLst/>
          </a:prstGeom>
          <a:solidFill>
            <a:srgbClr val="FF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white"/>
                </a:solidFill>
              </a:rPr>
              <a:t>gấu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  <a:r>
              <a:rPr lang="en-US" sz="6000" dirty="0" err="1">
                <a:solidFill>
                  <a:prstClr val="white"/>
                </a:solidFill>
              </a:rPr>
              <a:t>bông</a:t>
            </a:r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3" name="Hexagon 2"/>
          <p:cNvSpPr/>
          <p:nvPr/>
        </p:nvSpPr>
        <p:spPr>
          <a:xfrm>
            <a:off x="518614" y="2661313"/>
            <a:ext cx="4954137" cy="2688609"/>
          </a:xfrm>
          <a:prstGeom prst="hexagon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prstClr val="white"/>
                </a:solidFill>
              </a:rPr>
              <a:t>a teddy bear</a:t>
            </a:r>
          </a:p>
        </p:txBody>
      </p:sp>
      <p:sp>
        <p:nvSpPr>
          <p:cNvPr id="4" name="Hexagon 3"/>
          <p:cNvSpPr/>
          <p:nvPr/>
        </p:nvSpPr>
        <p:spPr>
          <a:xfrm>
            <a:off x="6701051" y="2661312"/>
            <a:ext cx="4697105" cy="2688609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prstClr val="white"/>
                </a:solidFill>
              </a:rPr>
              <a:t>a ball</a:t>
            </a:r>
          </a:p>
        </p:txBody>
      </p:sp>
    </p:spTree>
    <p:extLst>
      <p:ext uri="{BB962C8B-B14F-4D97-AF65-F5344CB8AC3E}">
        <p14:creationId xmlns:p14="http://schemas.microsoft.com/office/powerpoint/2010/main" val="209770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378</Words>
  <Application>Microsoft Office PowerPoint</Application>
  <PresentationFormat>Widescreen</PresentationFormat>
  <Paragraphs>82</Paragraphs>
  <Slides>29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Aptos</vt:lpstr>
      <vt:lpstr>Aptos Display</vt:lpstr>
      <vt:lpstr>Arial</vt:lpstr>
      <vt:lpstr>ArialMT</vt:lpstr>
      <vt:lpstr>Berlin Sans FB</vt:lpstr>
      <vt:lpstr>Calibri</vt:lpstr>
      <vt:lpstr>LucidaSansUnicode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2026-04-11T13:05:10Z</dcterms:created>
  <dcterms:modified xsi:type="dcterms:W3CDTF">2026-04-11T13:07:04Z</dcterms:modified>
</cp:coreProperties>
</file>