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slides/slide180.xml" ContentType="application/vnd.openxmlformats-officedocument.presentationml.slide+xml"/>
  <Override PartName="/ppt/slides/slide200.xml" ContentType="application/vnd.openxmlformats-officedocument.presentationml.slide+xml"/>
  <Override PartName="/ppt/slides/slide220.xml" ContentType="application/vnd.openxmlformats-officedocument.presentationml.slide+xml"/>
  <Override PartName="/ppt/slideLayouts/slideLayout29.xml" ContentType="application/vnd.openxmlformats-officedocument.presentationml.slideLayout+xml"/>
  <Override PartName="/ppt/slideMasters/slideMaster2.xml" ContentType="application/vnd.openxmlformats-officedocument.presentationml.slideMaster+xml"/>
  <Override PartName="/ppt/slideLayouts/slideLayout35.xml" ContentType="application/vnd.openxmlformats-officedocument.presentationml.slideLayout+xml"/>
  <Override PartName="/ppt/slideLayouts/slideLayout30.xml" ContentType="application/vnd.openxmlformats-officedocument.presentationml.slideLayout+xml"/>
  <Override PartName="/ppt/slideLayouts/slideLayout34.xml" ContentType="application/vnd.openxmlformats-officedocument.presentationml.slideLayout+xml"/>
  <Override PartName="/ppt/theme/theme20.xml" ContentType="application/vnd.openxmlformats-officedocument.theme+xml"/>
  <Override PartName="/ppt/slideLayouts/slideLayout28.xml" ContentType="application/vnd.openxmlformats-officedocument.presentationml.slideLayout+xml"/>
  <Override PartName="/ppt/slideLayouts/slideLayout33.xml" ContentType="application/vnd.openxmlformats-officedocument.presentationml.slideLayout+xml"/>
  <Override PartName="/ppt/slideLayouts/slideLayout38.xml" ContentType="application/vnd.openxmlformats-officedocument.presentationml.slideLayout+xml"/>
  <Override PartName="/ppt/slideLayouts/slideLayout32.xml" ContentType="application/vnd.openxmlformats-officedocument.presentationml.slideLayout+xml"/>
  <Override PartName="/ppt/slideLayouts/slideLayout37.xml" ContentType="application/vnd.openxmlformats-officedocument.presentationml.slideLayout+xml"/>
  <Override PartName="/ppt/slideLayouts/slideLayout31.xml" ContentType="application/vnd.openxmlformats-officedocument.presentationml.slideLayout+xml"/>
  <Override PartName="/ppt/slideLayouts/slideLayout3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67" r:id="rId2"/>
    <p:sldId id="375" r:id="rId3"/>
    <p:sldId id="455" r:id="rId4"/>
    <p:sldId id="456" r:id="rId5"/>
    <p:sldId id="349" r:id="rId6"/>
    <p:sldId id="452" r:id="rId7"/>
    <p:sldId id="454" r:id="rId8"/>
    <p:sldId id="396" r:id="rId9"/>
    <p:sldId id="457" r:id="rId10"/>
    <p:sldId id="378" r:id="rId11"/>
    <p:sldId id="458" r:id="rId12"/>
    <p:sldId id="517" r:id="rId13"/>
    <p:sldId id="518" r:id="rId14"/>
    <p:sldId id="322" r:id="rId15"/>
    <p:sldId id="323" r:id="rId16"/>
    <p:sldId id="519" r:id="rId17"/>
    <p:sldId id="330" r:id="rId18"/>
    <p:sldId id="331" r:id="rId19"/>
    <p:sldId id="332" r:id="rId20"/>
    <p:sldId id="333" r:id="rId21"/>
    <p:sldId id="334" r:id="rId22"/>
    <p:sldId id="335" r:id="rId23"/>
    <p:sldId id="377" r:id="rId24"/>
    <p:sldId id="388" r:id="rId25"/>
    <p:sldId id="393" r:id="rId26"/>
    <p:sldId id="389" r:id="rId27"/>
    <p:sldId id="381" r:id="rId28"/>
    <p:sldId id="520" r:id="rId29"/>
    <p:sldId id="450" r:id="rId30"/>
    <p:sldId id="351" r:id="rId31"/>
    <p:sldId id="343" r:id="rId32"/>
    <p:sldId id="344" r:id="rId33"/>
    <p:sldId id="521" r:id="rId34"/>
    <p:sldId id="522" r:id="rId3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 d="100"/>
          <a:sy n="10" d="100"/>
        </p:scale>
        <p:origin x="1272" y="12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CFD95E-EF6C-4CE1-9D09-389062A0E9F8}" type="datetimeFigureOut">
              <a:rPr lang="vi-VN" smtClean="0"/>
              <a:t>10/04/2026</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91CD7F-B208-4655-9399-BAE3CCDAEAF2}" type="slidenum">
              <a:rPr lang="vi-VN" smtClean="0"/>
              <a:t>‹#›</a:t>
            </a:fld>
            <a:endParaRPr lang="vi-VN"/>
          </a:p>
        </p:txBody>
      </p:sp>
    </p:spTree>
    <p:extLst>
      <p:ext uri="{BB962C8B-B14F-4D97-AF65-F5344CB8AC3E}">
        <p14:creationId xmlns:p14="http://schemas.microsoft.com/office/powerpoint/2010/main" val="2588697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nhiều</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góp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lớn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dựng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bảo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vệ</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trong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là</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đọc</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cấp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chúng</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bức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ngắn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gọn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nhưng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rõ</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nét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đã</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cống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hiến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xuất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sắc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quốc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phòng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nền</a:t>
            </a:r>
            <a:r>
              <a:rPr lang="en-US" sz="1800" kern="0" dirty="0">
                <a:effectLst/>
                <a:latin typeface="Times New Roman" panose="02020603050405020304" pitchFamily="18" charset="0"/>
                <a:ea typeface="Aptos" panose="020B0004020202020204" pitchFamily="34" charset="0"/>
              </a:rPr>
              <a:t> khoa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trẻ</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các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em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tiểm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thêm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lao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dồng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này</a:t>
            </a:r>
            <a:r>
              <a:rPr lang="en-US" sz="1800" kern="0" dirty="0">
                <a:effectLst/>
                <a:latin typeface="Times New Roman" panose="02020603050405020304" pitchFamily="18" charset="0"/>
                <a:ea typeface="Aptos" panose="020B0004020202020204" pitchFamily="34" charset="0"/>
              </a:rPr>
              <a:t> qua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hôm</a:t>
            </a:r>
            <a:r>
              <a:rPr lang="en-US" sz="1800" kern="0" dirty="0">
                <a:effectLst/>
                <a:latin typeface="Times New Roman" panose="02020603050405020304" pitchFamily="18" charset="0"/>
                <a:ea typeface="Aptos" panose="020B0004020202020204" pitchFamily="34" charset="0"/>
              </a:rPr>
              <a:t> nay.</a:t>
            </a:r>
            <a:endParaRPr lang="en-US"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3868425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8279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Bấm vào hình ảnh để phóng lớn hình minh họa giải thích ngôi nhà tuy nhỏ nh</a:t>
            </a:r>
            <a:r>
              <a:rPr lang="vi-VN" sz="1200" b="0" i="0" kern="1200">
                <a:solidFill>
                  <a:schemeClr val="tx1"/>
                </a:solidFill>
                <a:effectLst/>
                <a:latin typeface="+mn-lt"/>
                <a:ea typeface="+mn-ea"/>
                <a:cs typeface="+mn-cs"/>
              </a:rPr>
              <a:t>ư</a:t>
            </a:r>
            <a:r>
              <a:rPr lang="en-US" sz="1200" b="0" i="0" kern="1200">
                <a:solidFill>
                  <a:schemeClr val="tx1"/>
                </a:solidFill>
                <a:effectLst/>
                <a:latin typeface="+mn-lt"/>
                <a:ea typeface="+mn-ea"/>
                <a:cs typeface="+mn-cs"/>
              </a:rPr>
              <a:t>ng đầy đủ, "tiện nghi".</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727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7055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 súng ban-dô-ca.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530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4292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2822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26</a:t>
            </a:fld>
            <a:endParaRPr lang="ko-KR" altLang="en-US"/>
          </a:p>
        </p:txBody>
      </p:sp>
    </p:spTree>
    <p:extLst>
      <p:ext uri="{BB962C8B-B14F-4D97-AF65-F5344CB8AC3E}">
        <p14:creationId xmlns:p14="http://schemas.microsoft.com/office/powerpoint/2010/main" val="134391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21.png"/><Relationship Id="rId18" Type="http://schemas.openxmlformats.org/officeDocument/2006/relationships/image" Target="../media/image26.svg"/><Relationship Id="rId3" Type="http://schemas.openxmlformats.org/officeDocument/2006/relationships/image" Target="../media/image17.png"/><Relationship Id="rId21" Type="http://schemas.openxmlformats.org/officeDocument/2006/relationships/image" Target="../media/image15.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25.png"/><Relationship Id="rId2" Type="http://schemas.openxmlformats.org/officeDocument/2006/relationships/hyperlink" Target="http://pptmon.com/" TargetMode="External"/><Relationship Id="rId16" Type="http://schemas.openxmlformats.org/officeDocument/2006/relationships/image" Target="../media/image24.svg"/><Relationship Id="rId20" Type="http://schemas.openxmlformats.org/officeDocument/2006/relationships/image" Target="../media/image14.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9.png"/><Relationship Id="rId5" Type="http://schemas.openxmlformats.org/officeDocument/2006/relationships/hyperlink" Target="https://pptmon.com/" TargetMode="External"/><Relationship Id="rId15" Type="http://schemas.openxmlformats.org/officeDocument/2006/relationships/image" Target="../media/image23.png"/><Relationship Id="rId10" Type="http://schemas.openxmlformats.org/officeDocument/2006/relationships/image" Target="../media/image20.svg"/><Relationship Id="rId19" Type="http://schemas.openxmlformats.org/officeDocument/2006/relationships/image" Target="../media/image13.png"/><Relationship Id="rId4" Type="http://schemas.openxmlformats.org/officeDocument/2006/relationships/image" Target="../media/image18.svg"/><Relationship Id="rId9" Type="http://schemas.openxmlformats.org/officeDocument/2006/relationships/image" Target="../media/image19.png"/><Relationship Id="rId14" Type="http://schemas.openxmlformats.org/officeDocument/2006/relationships/image" Target="../media/image22.svg"/><Relationship Id="rId22" Type="http://schemas.openxmlformats.org/officeDocument/2006/relationships/image" Target="../media/image16.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1.png"/><Relationship Id="rId18" Type="http://schemas.openxmlformats.org/officeDocument/2006/relationships/image" Target="../media/image16.svg"/><Relationship Id="rId3" Type="http://schemas.openxmlformats.org/officeDocument/2006/relationships/image" Target="../media/image17.png"/><Relationship Id="rId7" Type="http://schemas.openxmlformats.org/officeDocument/2006/relationships/image" Target="../media/image28.png"/><Relationship Id="rId12" Type="http://schemas.openxmlformats.org/officeDocument/2006/relationships/image" Target="../media/image30.svg"/><Relationship Id="rId17" Type="http://schemas.openxmlformats.org/officeDocument/2006/relationships/image" Target="../media/image15.png"/><Relationship Id="rId2" Type="http://schemas.openxmlformats.org/officeDocument/2006/relationships/hyperlink" Target="http://pptmon.com/" TargetMode="External"/><Relationship Id="rId16" Type="http://schemas.openxmlformats.org/officeDocument/2006/relationships/image" Target="../media/image34.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9.png"/><Relationship Id="rId5" Type="http://schemas.openxmlformats.org/officeDocument/2006/relationships/hyperlink" Target="https://pptmon.com/" TargetMode="External"/><Relationship Id="rId15" Type="http://schemas.openxmlformats.org/officeDocument/2006/relationships/image" Target="../media/image33.png"/><Relationship Id="rId10" Type="http://schemas.openxmlformats.org/officeDocument/2006/relationships/image" Target="../media/image6.svg"/><Relationship Id="rId4" Type="http://schemas.openxmlformats.org/officeDocument/2006/relationships/image" Target="../media/image18.svg"/><Relationship Id="rId9" Type="http://schemas.openxmlformats.org/officeDocument/2006/relationships/image" Target="../media/image5.png"/><Relationship Id="rId14" Type="http://schemas.openxmlformats.org/officeDocument/2006/relationships/image" Target="../media/image32.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DCC1-F5A5-4CED-99B9-D3726BC41D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707DE7E-BC19-431F-9992-EDB8F3266F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0F40812-0DEE-440B-90B7-BCB421EF62BD}"/>
              </a:ext>
            </a:extLst>
          </p:cNvPr>
          <p:cNvSpPr>
            <a:spLocks noGrp="1"/>
          </p:cNvSpPr>
          <p:nvPr>
            <p:ph type="dt" sz="half" idx="10"/>
          </p:nvPr>
        </p:nvSpPr>
        <p:spPr/>
        <p:txBody>
          <a:bodyPr/>
          <a:lstStyle/>
          <a:p>
            <a:fld id="{2CE95859-0447-44D2-91D8-2E7545524D2E}" type="datetimeFigureOut">
              <a:rPr lang="vi-VN" smtClean="0"/>
              <a:t>10/04/2026</a:t>
            </a:fld>
            <a:endParaRPr lang="vi-VN"/>
          </a:p>
        </p:txBody>
      </p:sp>
      <p:sp>
        <p:nvSpPr>
          <p:cNvPr id="5" name="Footer Placeholder 4">
            <a:extLst>
              <a:ext uri="{FF2B5EF4-FFF2-40B4-BE49-F238E27FC236}">
                <a16:creationId xmlns:a16="http://schemas.microsoft.com/office/drawing/2014/main" id="{4AE9C34D-6FBC-4932-A83B-175044558B7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6F54BDC-7BC0-47DF-97A4-54AAE9E8E3E5}"/>
              </a:ext>
            </a:extLst>
          </p:cNvPr>
          <p:cNvSpPr>
            <a:spLocks noGrp="1"/>
          </p:cNvSpPr>
          <p:nvPr>
            <p:ph type="sldNum" sz="quarter" idx="12"/>
          </p:nvPr>
        </p:nvSpPr>
        <p:spPr/>
        <p:txBody>
          <a:bodyPr/>
          <a:lstStyle/>
          <a:p>
            <a:fld id="{8DFD3017-3EFD-4B4F-B566-D26CC14FA497}" type="slidenum">
              <a:rPr lang="vi-VN" smtClean="0"/>
              <a:t>‹#›</a:t>
            </a:fld>
            <a:endParaRPr lang="vi-VN"/>
          </a:p>
        </p:txBody>
      </p:sp>
    </p:spTree>
    <p:extLst>
      <p:ext uri="{BB962C8B-B14F-4D97-AF65-F5344CB8AC3E}">
        <p14:creationId xmlns:p14="http://schemas.microsoft.com/office/powerpoint/2010/main" val="4128266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12706-1B87-4382-A194-C8519E101E9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27CB32F-2FC0-4AD9-B797-C3C9727AF1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23AA68B-90C0-4657-9FD1-4C05BBD717E7}"/>
              </a:ext>
            </a:extLst>
          </p:cNvPr>
          <p:cNvSpPr>
            <a:spLocks noGrp="1"/>
          </p:cNvSpPr>
          <p:nvPr>
            <p:ph type="dt" sz="half" idx="10"/>
          </p:nvPr>
        </p:nvSpPr>
        <p:spPr/>
        <p:txBody>
          <a:bodyPr/>
          <a:lstStyle/>
          <a:p>
            <a:fld id="{2CE95859-0447-44D2-91D8-2E7545524D2E}" type="datetimeFigureOut">
              <a:rPr lang="vi-VN" smtClean="0"/>
              <a:t>10/04/2026</a:t>
            </a:fld>
            <a:endParaRPr lang="vi-VN"/>
          </a:p>
        </p:txBody>
      </p:sp>
      <p:sp>
        <p:nvSpPr>
          <p:cNvPr id="5" name="Footer Placeholder 4">
            <a:extLst>
              <a:ext uri="{FF2B5EF4-FFF2-40B4-BE49-F238E27FC236}">
                <a16:creationId xmlns:a16="http://schemas.microsoft.com/office/drawing/2014/main" id="{F7B50B3B-116B-4F2B-BE76-081C6E2126A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083CBE1-7372-44FA-937D-9AB1BFA53D67}"/>
              </a:ext>
            </a:extLst>
          </p:cNvPr>
          <p:cNvSpPr>
            <a:spLocks noGrp="1"/>
          </p:cNvSpPr>
          <p:nvPr>
            <p:ph type="sldNum" sz="quarter" idx="12"/>
          </p:nvPr>
        </p:nvSpPr>
        <p:spPr/>
        <p:txBody>
          <a:bodyPr/>
          <a:lstStyle/>
          <a:p>
            <a:fld id="{8DFD3017-3EFD-4B4F-B566-D26CC14FA497}" type="slidenum">
              <a:rPr lang="vi-VN" smtClean="0"/>
              <a:t>‹#›</a:t>
            </a:fld>
            <a:endParaRPr lang="vi-VN"/>
          </a:p>
        </p:txBody>
      </p:sp>
    </p:spTree>
    <p:extLst>
      <p:ext uri="{BB962C8B-B14F-4D97-AF65-F5344CB8AC3E}">
        <p14:creationId xmlns:p14="http://schemas.microsoft.com/office/powerpoint/2010/main" val="996907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648096-43B1-4B82-B671-3958F3BC098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4D7F177-D986-4D68-9B5B-EE3149AA88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FDD09D-F7E8-420B-8A37-D86A942DE1BD}"/>
              </a:ext>
            </a:extLst>
          </p:cNvPr>
          <p:cNvSpPr>
            <a:spLocks noGrp="1"/>
          </p:cNvSpPr>
          <p:nvPr>
            <p:ph type="dt" sz="half" idx="10"/>
          </p:nvPr>
        </p:nvSpPr>
        <p:spPr/>
        <p:txBody>
          <a:bodyPr/>
          <a:lstStyle/>
          <a:p>
            <a:fld id="{2CE95859-0447-44D2-91D8-2E7545524D2E}" type="datetimeFigureOut">
              <a:rPr lang="vi-VN" smtClean="0"/>
              <a:t>10/04/2026</a:t>
            </a:fld>
            <a:endParaRPr lang="vi-VN"/>
          </a:p>
        </p:txBody>
      </p:sp>
      <p:sp>
        <p:nvSpPr>
          <p:cNvPr id="5" name="Footer Placeholder 4">
            <a:extLst>
              <a:ext uri="{FF2B5EF4-FFF2-40B4-BE49-F238E27FC236}">
                <a16:creationId xmlns:a16="http://schemas.microsoft.com/office/drawing/2014/main" id="{AF1C4603-1CF1-4EEA-90C5-F6027C24FB1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99266D0-7356-4C41-A68F-75E8B3B1A4AF}"/>
              </a:ext>
            </a:extLst>
          </p:cNvPr>
          <p:cNvSpPr>
            <a:spLocks noGrp="1"/>
          </p:cNvSpPr>
          <p:nvPr>
            <p:ph type="sldNum" sz="quarter" idx="12"/>
          </p:nvPr>
        </p:nvSpPr>
        <p:spPr/>
        <p:txBody>
          <a:bodyPr/>
          <a:lstStyle/>
          <a:p>
            <a:fld id="{8DFD3017-3EFD-4B4F-B566-D26CC14FA497}" type="slidenum">
              <a:rPr lang="vi-VN" smtClean="0"/>
              <a:t>‹#›</a:t>
            </a:fld>
            <a:endParaRPr lang="vi-VN"/>
          </a:p>
        </p:txBody>
      </p:sp>
    </p:spTree>
    <p:extLst>
      <p:ext uri="{BB962C8B-B14F-4D97-AF65-F5344CB8AC3E}">
        <p14:creationId xmlns:p14="http://schemas.microsoft.com/office/powerpoint/2010/main" val="401317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5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9364" r="12846" b="44858"/>
          <a:stretch/>
        </p:blipFill>
        <p:spPr>
          <a:xfrm>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3831"/>
          <a:stretch/>
        </p:blipFill>
        <p:spPr>
          <a:xfrm>
            <a:off x="5121906"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12067"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l="779" r="6247" b="63039"/>
          <a:stretch/>
        </p:blipFill>
        <p:spPr>
          <a:xfrm flipH="1">
            <a:off x="0" y="5564213"/>
            <a:ext cx="12192000" cy="1293787"/>
          </a:xfrm>
          <a:prstGeom prst="rect">
            <a:avLst/>
          </a:prstGeom>
        </p:spPr>
      </p:pic>
    </p:spTree>
    <p:extLst>
      <p:ext uri="{BB962C8B-B14F-4D97-AF65-F5344CB8AC3E}">
        <p14:creationId xmlns:p14="http://schemas.microsoft.com/office/powerpoint/2010/main" val="3622812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9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t="-1" r="1988" b="41136"/>
          <a:stretch/>
        </p:blipFill>
        <p:spPr>
          <a:xfrm>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t="1" r="7821" b="41051"/>
          <a:stretch/>
        </p:blipFill>
        <p:spPr>
          <a:xfrm>
            <a:off x="2"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14444" t="71288" r="13538" b="-684"/>
          <a:stretch/>
        </p:blipFill>
        <p:spPr>
          <a:xfrm>
            <a:off x="1"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750207"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968168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7757025"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64088"/>
          <a:stretch/>
        </p:blipFill>
        <p:spPr>
          <a:xfrm flipH="1">
            <a:off x="0" y="5672320"/>
            <a:ext cx="12192000" cy="1185680"/>
          </a:xfrm>
          <a:prstGeom prst="rect">
            <a:avLst/>
          </a:prstGeom>
        </p:spPr>
      </p:pic>
      <p:sp>
        <p:nvSpPr>
          <p:cNvPr id="13" name="그림 개체 틀 4">
            <a:extLst>
              <a:ext uri="{FF2B5EF4-FFF2-40B4-BE49-F238E27FC236}">
                <a16:creationId xmlns:a16="http://schemas.microsoft.com/office/drawing/2014/main" id="{5338841A-08E0-4087-96EF-4E0E39623FA5}"/>
              </a:ext>
            </a:extLst>
          </p:cNvPr>
          <p:cNvSpPr>
            <a:spLocks noGrp="1"/>
          </p:cNvSpPr>
          <p:nvPr>
            <p:ph type="pic" sz="quarter" idx="10" hasCustomPrompt="1"/>
          </p:nvPr>
        </p:nvSpPr>
        <p:spPr>
          <a:xfrm>
            <a:off x="7302755" y="1187245"/>
            <a:ext cx="3616438" cy="4483510"/>
          </a:xfrm>
          <a:prstGeom prst="rect">
            <a:avLst/>
          </a:prstGeom>
          <a:pattFill prst="pct10">
            <a:fgClr>
              <a:schemeClr val="bg1">
                <a:lumMod val="75000"/>
              </a:schemeClr>
            </a:fgClr>
            <a:bgClr>
              <a:schemeClr val="bg1">
                <a:lumMod val="95000"/>
              </a:schemeClr>
            </a:bgClr>
          </a:pattFill>
        </p:spPr>
        <p:txBody>
          <a:bodyPr tIns="972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6092437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874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r="4926" b="26706"/>
          <a:stretch/>
        </p:blipFill>
        <p:spPr>
          <a:xfrm>
            <a:off x="0" y="4999361"/>
            <a:ext cx="12192000" cy="1858639"/>
          </a:xfrm>
          <a:prstGeom prst="rect">
            <a:avLst/>
          </a:prstGeom>
        </p:spPr>
      </p:pic>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7757023" y="5501548"/>
            <a:ext cx="4365163" cy="1228416"/>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120415" y="4059297"/>
            <a:ext cx="1324083"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78" r="648" b="55645"/>
          <a:stretch/>
        </p:blipFill>
        <p:spPr>
          <a:xfrm flipH="1">
            <a:off x="-1" y="5393599"/>
            <a:ext cx="12192000" cy="1464401"/>
          </a:xfrm>
          <a:prstGeom prst="rect">
            <a:avLst/>
          </a:prstGeom>
        </p:spPr>
      </p:pic>
      <p:sp>
        <p:nvSpPr>
          <p:cNvPr id="13" name="그림 개체 틀 2">
            <a:extLst>
              <a:ext uri="{FF2B5EF4-FFF2-40B4-BE49-F238E27FC236}">
                <a16:creationId xmlns:a16="http://schemas.microsoft.com/office/drawing/2014/main" id="{94DA6A7E-3806-43A2-905B-21099B87E25A}"/>
              </a:ext>
            </a:extLst>
          </p:cNvPr>
          <p:cNvSpPr>
            <a:spLocks noGrp="1"/>
          </p:cNvSpPr>
          <p:nvPr>
            <p:ph type="pic" sz="quarter" idx="15" hasCustomPrompt="1"/>
          </p:nvPr>
        </p:nvSpPr>
        <p:spPr>
          <a:xfrm>
            <a:off x="1713876"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4" name="그림 개체 틀 2">
            <a:extLst>
              <a:ext uri="{FF2B5EF4-FFF2-40B4-BE49-F238E27FC236}">
                <a16:creationId xmlns:a16="http://schemas.microsoft.com/office/drawing/2014/main" id="{653A9D6D-3796-4BFB-8BFE-AE735DA779A8}"/>
              </a:ext>
            </a:extLst>
          </p:cNvPr>
          <p:cNvSpPr>
            <a:spLocks noGrp="1"/>
          </p:cNvSpPr>
          <p:nvPr>
            <p:ph type="pic" sz="quarter" idx="16" hasCustomPrompt="1"/>
          </p:nvPr>
        </p:nvSpPr>
        <p:spPr>
          <a:xfrm>
            <a:off x="5046319"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6" name="그림 개체 틀 2">
            <a:extLst>
              <a:ext uri="{FF2B5EF4-FFF2-40B4-BE49-F238E27FC236}">
                <a16:creationId xmlns:a16="http://schemas.microsoft.com/office/drawing/2014/main" id="{C8E8D57D-48E5-4483-B313-372FC3B3BDA8}"/>
              </a:ext>
            </a:extLst>
          </p:cNvPr>
          <p:cNvSpPr>
            <a:spLocks noGrp="1"/>
          </p:cNvSpPr>
          <p:nvPr>
            <p:ph type="pic" sz="quarter" idx="17" hasCustomPrompt="1"/>
          </p:nvPr>
        </p:nvSpPr>
        <p:spPr>
          <a:xfrm>
            <a:off x="8378762"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5675526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927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110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410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915A1-900E-49B0-93F5-CB9F0B1B62F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3309DB6-B33D-4BF8-B836-8CC9BD4DE5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EFD510F-5354-4DB1-9F00-837A84F89465}"/>
              </a:ext>
            </a:extLst>
          </p:cNvPr>
          <p:cNvSpPr>
            <a:spLocks noGrp="1"/>
          </p:cNvSpPr>
          <p:nvPr>
            <p:ph type="dt" sz="half" idx="10"/>
          </p:nvPr>
        </p:nvSpPr>
        <p:spPr/>
        <p:txBody>
          <a:bodyPr/>
          <a:lstStyle/>
          <a:p>
            <a:fld id="{2CE95859-0447-44D2-91D8-2E7545524D2E}" type="datetimeFigureOut">
              <a:rPr lang="vi-VN" smtClean="0"/>
              <a:t>10/04/2026</a:t>
            </a:fld>
            <a:endParaRPr lang="vi-VN"/>
          </a:p>
        </p:txBody>
      </p:sp>
      <p:sp>
        <p:nvSpPr>
          <p:cNvPr id="5" name="Footer Placeholder 4">
            <a:extLst>
              <a:ext uri="{FF2B5EF4-FFF2-40B4-BE49-F238E27FC236}">
                <a16:creationId xmlns:a16="http://schemas.microsoft.com/office/drawing/2014/main" id="{C869E37A-616B-489B-893F-5F08BB3DDDF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46E3DC-9638-4758-BDBE-C52C8ABA54AA}"/>
              </a:ext>
            </a:extLst>
          </p:cNvPr>
          <p:cNvSpPr>
            <a:spLocks noGrp="1"/>
          </p:cNvSpPr>
          <p:nvPr>
            <p:ph type="sldNum" sz="quarter" idx="12"/>
          </p:nvPr>
        </p:nvSpPr>
        <p:spPr/>
        <p:txBody>
          <a:bodyPr/>
          <a:lstStyle/>
          <a:p>
            <a:fld id="{8DFD3017-3EFD-4B4F-B566-D26CC14FA497}" type="slidenum">
              <a:rPr lang="vi-VN" smtClean="0"/>
              <a:t>‹#›</a:t>
            </a:fld>
            <a:endParaRPr lang="vi-VN"/>
          </a:p>
        </p:txBody>
      </p:sp>
    </p:spTree>
    <p:extLst>
      <p:ext uri="{BB962C8B-B14F-4D97-AF65-F5344CB8AC3E}">
        <p14:creationId xmlns:p14="http://schemas.microsoft.com/office/powerpoint/2010/main" val="9899257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42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41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B5821-99A2-481B-AF3B-67CED23B68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A1279C2-634E-43B3-A58B-7051A3C43E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BE1FD4-C81D-4FAF-B97D-002772B6972A}"/>
              </a:ext>
            </a:extLst>
          </p:cNvPr>
          <p:cNvSpPr>
            <a:spLocks noGrp="1"/>
          </p:cNvSpPr>
          <p:nvPr>
            <p:ph type="dt" sz="half" idx="10"/>
          </p:nvPr>
        </p:nvSpPr>
        <p:spPr/>
        <p:txBody>
          <a:bodyPr/>
          <a:lstStyle/>
          <a:p>
            <a:fld id="{2CE95859-0447-44D2-91D8-2E7545524D2E}" type="datetimeFigureOut">
              <a:rPr lang="vi-VN" smtClean="0"/>
              <a:t>10/04/2026</a:t>
            </a:fld>
            <a:endParaRPr lang="vi-VN"/>
          </a:p>
        </p:txBody>
      </p:sp>
      <p:sp>
        <p:nvSpPr>
          <p:cNvPr id="5" name="Footer Placeholder 4">
            <a:extLst>
              <a:ext uri="{FF2B5EF4-FFF2-40B4-BE49-F238E27FC236}">
                <a16:creationId xmlns:a16="http://schemas.microsoft.com/office/drawing/2014/main" id="{72BFE26C-4170-4746-B7D2-3BDF0C0B329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9D99284-651D-4E9F-82F6-B2DF343A10D0}"/>
              </a:ext>
            </a:extLst>
          </p:cNvPr>
          <p:cNvSpPr>
            <a:spLocks noGrp="1"/>
          </p:cNvSpPr>
          <p:nvPr>
            <p:ph type="sldNum" sz="quarter" idx="12"/>
          </p:nvPr>
        </p:nvSpPr>
        <p:spPr/>
        <p:txBody>
          <a:bodyPr/>
          <a:lstStyle/>
          <a:p>
            <a:fld id="{8DFD3017-3EFD-4B4F-B566-D26CC14FA497}" type="slidenum">
              <a:rPr lang="vi-VN" smtClean="0"/>
              <a:t>‹#›</a:t>
            </a:fld>
            <a:endParaRPr lang="vi-VN"/>
          </a:p>
        </p:txBody>
      </p:sp>
    </p:spTree>
    <p:extLst>
      <p:ext uri="{BB962C8B-B14F-4D97-AF65-F5344CB8AC3E}">
        <p14:creationId xmlns:p14="http://schemas.microsoft.com/office/powerpoint/2010/main" val="3225984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436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942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27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7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521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2026/4/10</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217885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2026/4/10</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5845846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292633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990061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E630E-FD44-4AD7-8E8E-00F7FCBAC21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6D2F254-F64E-4576-AE3F-9961B72B97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8D55C60-8DED-4AB4-94AE-373ED6B514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9E77CFD-18C5-41CC-9CEC-F03054606954}"/>
              </a:ext>
            </a:extLst>
          </p:cNvPr>
          <p:cNvSpPr>
            <a:spLocks noGrp="1"/>
          </p:cNvSpPr>
          <p:nvPr>
            <p:ph type="dt" sz="half" idx="10"/>
          </p:nvPr>
        </p:nvSpPr>
        <p:spPr/>
        <p:txBody>
          <a:bodyPr/>
          <a:lstStyle/>
          <a:p>
            <a:fld id="{2CE95859-0447-44D2-91D8-2E7545524D2E}" type="datetimeFigureOut">
              <a:rPr lang="vi-VN" smtClean="0"/>
              <a:t>10/04/2026</a:t>
            </a:fld>
            <a:endParaRPr lang="vi-VN"/>
          </a:p>
        </p:txBody>
      </p:sp>
      <p:sp>
        <p:nvSpPr>
          <p:cNvPr id="6" name="Footer Placeholder 5">
            <a:extLst>
              <a:ext uri="{FF2B5EF4-FFF2-40B4-BE49-F238E27FC236}">
                <a16:creationId xmlns:a16="http://schemas.microsoft.com/office/drawing/2014/main" id="{8710F754-E5A1-4D04-BE1D-7625729FC49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FA69F9B-E2AD-4A5A-84CC-120EF19CD580}"/>
              </a:ext>
            </a:extLst>
          </p:cNvPr>
          <p:cNvSpPr>
            <a:spLocks noGrp="1"/>
          </p:cNvSpPr>
          <p:nvPr>
            <p:ph type="sldNum" sz="quarter" idx="12"/>
          </p:nvPr>
        </p:nvSpPr>
        <p:spPr/>
        <p:txBody>
          <a:bodyPr/>
          <a:lstStyle/>
          <a:p>
            <a:fld id="{8DFD3017-3EFD-4B4F-B566-D26CC14FA497}" type="slidenum">
              <a:rPr lang="vi-VN" smtClean="0"/>
              <a:t>‹#›</a:t>
            </a:fld>
            <a:endParaRPr lang="vi-VN"/>
          </a:p>
        </p:txBody>
      </p:sp>
    </p:spTree>
    <p:extLst>
      <p:ext uri="{BB962C8B-B14F-4D97-AF65-F5344CB8AC3E}">
        <p14:creationId xmlns:p14="http://schemas.microsoft.com/office/powerpoint/2010/main" val="2801380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8ECAA-0F70-44C4-8EA8-2C40F5F460A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0196C6E-4C09-45D4-B053-A7AA2D39AA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CE641B-4BDC-43A0-9170-12C15C126B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87178E57-023B-4C3C-B9E5-5FC1FD1B97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0ED6E0-9B1B-4CA9-9BFD-43C7A31C55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AAF290E-CFF8-4798-A12A-A1D53E146D51}"/>
              </a:ext>
            </a:extLst>
          </p:cNvPr>
          <p:cNvSpPr>
            <a:spLocks noGrp="1"/>
          </p:cNvSpPr>
          <p:nvPr>
            <p:ph type="dt" sz="half" idx="10"/>
          </p:nvPr>
        </p:nvSpPr>
        <p:spPr/>
        <p:txBody>
          <a:bodyPr/>
          <a:lstStyle/>
          <a:p>
            <a:fld id="{2CE95859-0447-44D2-91D8-2E7545524D2E}" type="datetimeFigureOut">
              <a:rPr lang="vi-VN" smtClean="0"/>
              <a:t>10/04/2026</a:t>
            </a:fld>
            <a:endParaRPr lang="vi-VN"/>
          </a:p>
        </p:txBody>
      </p:sp>
      <p:sp>
        <p:nvSpPr>
          <p:cNvPr id="8" name="Footer Placeholder 7">
            <a:extLst>
              <a:ext uri="{FF2B5EF4-FFF2-40B4-BE49-F238E27FC236}">
                <a16:creationId xmlns:a16="http://schemas.microsoft.com/office/drawing/2014/main" id="{130526D3-506F-4608-86C6-7B680B04E4E6}"/>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543E9B28-6406-4BB1-8B4E-542A3940F792}"/>
              </a:ext>
            </a:extLst>
          </p:cNvPr>
          <p:cNvSpPr>
            <a:spLocks noGrp="1"/>
          </p:cNvSpPr>
          <p:nvPr>
            <p:ph type="sldNum" sz="quarter" idx="12"/>
          </p:nvPr>
        </p:nvSpPr>
        <p:spPr/>
        <p:txBody>
          <a:bodyPr/>
          <a:lstStyle/>
          <a:p>
            <a:fld id="{8DFD3017-3EFD-4B4F-B566-D26CC14FA497}" type="slidenum">
              <a:rPr lang="vi-VN" smtClean="0"/>
              <a:t>‹#›</a:t>
            </a:fld>
            <a:endParaRPr lang="vi-VN"/>
          </a:p>
        </p:txBody>
      </p:sp>
    </p:spTree>
    <p:extLst>
      <p:ext uri="{BB962C8B-B14F-4D97-AF65-F5344CB8AC3E}">
        <p14:creationId xmlns:p14="http://schemas.microsoft.com/office/powerpoint/2010/main" val="176211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F6A83-E229-4EEB-9195-D3DCD1D27F9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C6CDF769-1F07-461E-9337-4A01276F8083}"/>
              </a:ext>
            </a:extLst>
          </p:cNvPr>
          <p:cNvSpPr>
            <a:spLocks noGrp="1"/>
          </p:cNvSpPr>
          <p:nvPr>
            <p:ph type="dt" sz="half" idx="10"/>
          </p:nvPr>
        </p:nvSpPr>
        <p:spPr/>
        <p:txBody>
          <a:bodyPr/>
          <a:lstStyle/>
          <a:p>
            <a:fld id="{2CE95859-0447-44D2-91D8-2E7545524D2E}" type="datetimeFigureOut">
              <a:rPr lang="vi-VN" smtClean="0"/>
              <a:t>10/04/2026</a:t>
            </a:fld>
            <a:endParaRPr lang="vi-VN"/>
          </a:p>
        </p:txBody>
      </p:sp>
      <p:sp>
        <p:nvSpPr>
          <p:cNvPr id="4" name="Footer Placeholder 3">
            <a:extLst>
              <a:ext uri="{FF2B5EF4-FFF2-40B4-BE49-F238E27FC236}">
                <a16:creationId xmlns:a16="http://schemas.microsoft.com/office/drawing/2014/main" id="{8F2952A2-3583-4A0A-87CC-91ACAC100F3F}"/>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F1F61B9-36C6-4913-AE57-56F8485051E4}"/>
              </a:ext>
            </a:extLst>
          </p:cNvPr>
          <p:cNvSpPr>
            <a:spLocks noGrp="1"/>
          </p:cNvSpPr>
          <p:nvPr>
            <p:ph type="sldNum" sz="quarter" idx="12"/>
          </p:nvPr>
        </p:nvSpPr>
        <p:spPr/>
        <p:txBody>
          <a:bodyPr/>
          <a:lstStyle/>
          <a:p>
            <a:fld id="{8DFD3017-3EFD-4B4F-B566-D26CC14FA497}" type="slidenum">
              <a:rPr lang="vi-VN" smtClean="0"/>
              <a:t>‹#›</a:t>
            </a:fld>
            <a:endParaRPr lang="vi-VN"/>
          </a:p>
        </p:txBody>
      </p:sp>
    </p:spTree>
    <p:extLst>
      <p:ext uri="{BB962C8B-B14F-4D97-AF65-F5344CB8AC3E}">
        <p14:creationId xmlns:p14="http://schemas.microsoft.com/office/powerpoint/2010/main" val="1906871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12F4FA-C7FC-4977-A5B0-39D0A11ECBE9}"/>
              </a:ext>
            </a:extLst>
          </p:cNvPr>
          <p:cNvSpPr>
            <a:spLocks noGrp="1"/>
          </p:cNvSpPr>
          <p:nvPr>
            <p:ph type="dt" sz="half" idx="10"/>
          </p:nvPr>
        </p:nvSpPr>
        <p:spPr/>
        <p:txBody>
          <a:bodyPr/>
          <a:lstStyle/>
          <a:p>
            <a:fld id="{2CE95859-0447-44D2-91D8-2E7545524D2E}" type="datetimeFigureOut">
              <a:rPr lang="vi-VN" smtClean="0"/>
              <a:t>10/04/2026</a:t>
            </a:fld>
            <a:endParaRPr lang="vi-VN"/>
          </a:p>
        </p:txBody>
      </p:sp>
      <p:sp>
        <p:nvSpPr>
          <p:cNvPr id="3" name="Footer Placeholder 2">
            <a:extLst>
              <a:ext uri="{FF2B5EF4-FFF2-40B4-BE49-F238E27FC236}">
                <a16:creationId xmlns:a16="http://schemas.microsoft.com/office/drawing/2014/main" id="{39CE30D2-E333-4102-8F18-41E67D74AB8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CE6A942-B4BA-489F-AB5F-5E607BA7E065}"/>
              </a:ext>
            </a:extLst>
          </p:cNvPr>
          <p:cNvSpPr>
            <a:spLocks noGrp="1"/>
          </p:cNvSpPr>
          <p:nvPr>
            <p:ph type="sldNum" sz="quarter" idx="12"/>
          </p:nvPr>
        </p:nvSpPr>
        <p:spPr/>
        <p:txBody>
          <a:bodyPr/>
          <a:lstStyle/>
          <a:p>
            <a:fld id="{8DFD3017-3EFD-4B4F-B566-D26CC14FA497}" type="slidenum">
              <a:rPr lang="vi-VN" smtClean="0"/>
              <a:t>‹#›</a:t>
            </a:fld>
            <a:endParaRPr lang="vi-VN"/>
          </a:p>
        </p:txBody>
      </p:sp>
    </p:spTree>
    <p:extLst>
      <p:ext uri="{BB962C8B-B14F-4D97-AF65-F5344CB8AC3E}">
        <p14:creationId xmlns:p14="http://schemas.microsoft.com/office/powerpoint/2010/main" val="99454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9E716-E890-4530-84FC-B8E14D9FCA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9D4E1A8-28B3-4510-929D-33B0120D99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36B09F9-76D0-4062-81AB-9C56BCD9D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F76B47-7618-4A81-95D2-34B7F923A25D}"/>
              </a:ext>
            </a:extLst>
          </p:cNvPr>
          <p:cNvSpPr>
            <a:spLocks noGrp="1"/>
          </p:cNvSpPr>
          <p:nvPr>
            <p:ph type="dt" sz="half" idx="10"/>
          </p:nvPr>
        </p:nvSpPr>
        <p:spPr/>
        <p:txBody>
          <a:bodyPr/>
          <a:lstStyle/>
          <a:p>
            <a:fld id="{2CE95859-0447-44D2-91D8-2E7545524D2E}" type="datetimeFigureOut">
              <a:rPr lang="vi-VN" smtClean="0"/>
              <a:t>10/04/2026</a:t>
            </a:fld>
            <a:endParaRPr lang="vi-VN"/>
          </a:p>
        </p:txBody>
      </p:sp>
      <p:sp>
        <p:nvSpPr>
          <p:cNvPr id="6" name="Footer Placeholder 5">
            <a:extLst>
              <a:ext uri="{FF2B5EF4-FFF2-40B4-BE49-F238E27FC236}">
                <a16:creationId xmlns:a16="http://schemas.microsoft.com/office/drawing/2014/main" id="{705BDD41-961E-4390-9D1E-DD1214069E7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1E1C8A1-C828-4340-A86C-53B47A1B07FE}"/>
              </a:ext>
            </a:extLst>
          </p:cNvPr>
          <p:cNvSpPr>
            <a:spLocks noGrp="1"/>
          </p:cNvSpPr>
          <p:nvPr>
            <p:ph type="sldNum" sz="quarter" idx="12"/>
          </p:nvPr>
        </p:nvSpPr>
        <p:spPr/>
        <p:txBody>
          <a:bodyPr/>
          <a:lstStyle/>
          <a:p>
            <a:fld id="{8DFD3017-3EFD-4B4F-B566-D26CC14FA497}" type="slidenum">
              <a:rPr lang="vi-VN" smtClean="0"/>
              <a:t>‹#›</a:t>
            </a:fld>
            <a:endParaRPr lang="vi-VN"/>
          </a:p>
        </p:txBody>
      </p:sp>
    </p:spTree>
    <p:extLst>
      <p:ext uri="{BB962C8B-B14F-4D97-AF65-F5344CB8AC3E}">
        <p14:creationId xmlns:p14="http://schemas.microsoft.com/office/powerpoint/2010/main" val="1292594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C138-142B-4D28-B8CE-34EB5BFF9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B5EDBDE-9649-406D-ACF4-2538B871C3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91AB4EF-4799-4939-822C-680DF63565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063CD-05EE-431B-9839-0FFC5D055B54}"/>
              </a:ext>
            </a:extLst>
          </p:cNvPr>
          <p:cNvSpPr>
            <a:spLocks noGrp="1"/>
          </p:cNvSpPr>
          <p:nvPr>
            <p:ph type="dt" sz="half" idx="10"/>
          </p:nvPr>
        </p:nvSpPr>
        <p:spPr/>
        <p:txBody>
          <a:bodyPr/>
          <a:lstStyle/>
          <a:p>
            <a:fld id="{2CE95859-0447-44D2-91D8-2E7545524D2E}" type="datetimeFigureOut">
              <a:rPr lang="vi-VN" smtClean="0"/>
              <a:t>10/04/2026</a:t>
            </a:fld>
            <a:endParaRPr lang="vi-VN"/>
          </a:p>
        </p:txBody>
      </p:sp>
      <p:sp>
        <p:nvSpPr>
          <p:cNvPr id="6" name="Footer Placeholder 5">
            <a:extLst>
              <a:ext uri="{FF2B5EF4-FFF2-40B4-BE49-F238E27FC236}">
                <a16:creationId xmlns:a16="http://schemas.microsoft.com/office/drawing/2014/main" id="{D30AD2A1-F680-424B-AB54-FACD45A70A8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814B351-2626-4BAE-B8F7-C0CE9217DAFB}"/>
              </a:ext>
            </a:extLst>
          </p:cNvPr>
          <p:cNvSpPr>
            <a:spLocks noGrp="1"/>
          </p:cNvSpPr>
          <p:nvPr>
            <p:ph type="sldNum" sz="quarter" idx="12"/>
          </p:nvPr>
        </p:nvSpPr>
        <p:spPr/>
        <p:txBody>
          <a:bodyPr/>
          <a:lstStyle/>
          <a:p>
            <a:fld id="{8DFD3017-3EFD-4B4F-B566-D26CC14FA497}" type="slidenum">
              <a:rPr lang="vi-VN" smtClean="0"/>
              <a:t>‹#›</a:t>
            </a:fld>
            <a:endParaRPr lang="vi-VN"/>
          </a:p>
        </p:txBody>
      </p:sp>
    </p:spTree>
    <p:extLst>
      <p:ext uri="{BB962C8B-B14F-4D97-AF65-F5344CB8AC3E}">
        <p14:creationId xmlns:p14="http://schemas.microsoft.com/office/powerpoint/2010/main" val="1269007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36.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22977E-98CF-4EE8-ACCC-DB3D0615DA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43E528D-0B94-42F7-AA26-FA4321515A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7B72393-2CF2-47C1-925F-9BFB531AFE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E95859-0447-44D2-91D8-2E7545524D2E}" type="datetimeFigureOut">
              <a:rPr lang="vi-VN" smtClean="0"/>
              <a:t>10/04/2026</a:t>
            </a:fld>
            <a:endParaRPr lang="vi-VN"/>
          </a:p>
        </p:txBody>
      </p:sp>
      <p:sp>
        <p:nvSpPr>
          <p:cNvPr id="5" name="Footer Placeholder 4">
            <a:extLst>
              <a:ext uri="{FF2B5EF4-FFF2-40B4-BE49-F238E27FC236}">
                <a16:creationId xmlns:a16="http://schemas.microsoft.com/office/drawing/2014/main" id="{85CEFFD5-0076-4298-8DC6-E553DDD1A8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7672B59D-5F69-4558-B43F-8B525FB962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FD3017-3EFD-4B4F-B566-D26CC14FA497}" type="slidenum">
              <a:rPr lang="vi-VN" smtClean="0"/>
              <a:t>‹#›</a:t>
            </a:fld>
            <a:endParaRPr lang="vi-VN"/>
          </a:p>
        </p:txBody>
      </p:sp>
    </p:spTree>
    <p:extLst>
      <p:ext uri="{BB962C8B-B14F-4D97-AF65-F5344CB8AC3E}">
        <p14:creationId xmlns:p14="http://schemas.microsoft.com/office/powerpoint/2010/main" val="1159775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circle with white text and a black background&#10;&#10;Description automatically generated">
            <a:extLst>
              <a:ext uri="{FF2B5EF4-FFF2-40B4-BE49-F238E27FC236}">
                <a16:creationId xmlns:a16="http://schemas.microsoft.com/office/drawing/2014/main" id="{B6F1B235-8F7A-75DC-A593-6FD5A27B57D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94691615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780.png"/><Relationship Id="rId5" Type="http://schemas.openxmlformats.org/officeDocument/2006/relationships/slide" Target="slide180.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4.xml"/></Relationships>
</file>

<file path=ppt/slides/_rels/slide18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800.png"/><Relationship Id="rId5" Type="http://schemas.openxmlformats.org/officeDocument/2006/relationships/slide" Target="slide200.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37.emf"/></Relationships>
</file>

<file path=ppt/slides/_rels/slide2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4.xml"/></Relationships>
</file>

<file path=ppt/slides/_rels/slide20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820.png"/><Relationship Id="rId5" Type="http://schemas.openxmlformats.org/officeDocument/2006/relationships/slide" Target="slide220.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4.xml"/></Relationships>
</file>

<file path=ppt/slides/_rels/slide22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16.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ext&#10;&#10;Description automatically generated">
            <a:extLst>
              <a:ext uri="{FF2B5EF4-FFF2-40B4-BE49-F238E27FC236}">
                <a16:creationId xmlns:a16="http://schemas.microsoft.com/office/drawing/2014/main" id="{22AC030C-465A-C356-607E-97208C1A1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101" y="1715875"/>
            <a:ext cx="9839797" cy="3426249"/>
          </a:xfrm>
          <a:prstGeom prst="rect">
            <a:avLst/>
          </a:prstGeom>
        </p:spPr>
      </p:pic>
    </p:spTree>
    <p:extLst>
      <p:ext uri="{BB962C8B-B14F-4D97-AF65-F5344CB8AC3E}">
        <p14:creationId xmlns:p14="http://schemas.microsoft.com/office/powerpoint/2010/main" val="117375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8735D93-119B-9848-B1D3-89E4CDDE0318}"/>
              </a:ext>
            </a:extLst>
          </p:cNvPr>
          <p:cNvSpPr txBox="1"/>
          <p:nvPr/>
        </p:nvSpPr>
        <p:spPr>
          <a:xfrm>
            <a:off x="1341998" y="1755517"/>
            <a:ext cx="10257693" cy="2123658"/>
          </a:xfrm>
          <a:prstGeom prst="rect">
            <a:avLst/>
          </a:prstGeom>
          <a:noFill/>
        </p:spPr>
        <p:txBody>
          <a:bodyPr wrap="square">
            <a:spAutoFit/>
          </a:bodyPr>
          <a:lstStyle/>
          <a:p>
            <a:r>
              <a:rPr lang="vi-VN" sz="4400" i="1" dirty="0">
                <a:solidFill>
                  <a:srgbClr val="38351E"/>
                </a:solidFill>
                <a:effectLst/>
                <a:latin typeface="Cambria" panose="02040503050406030204" pitchFamily="18" charset="0"/>
                <a:ea typeface="Cambria" panose="02040503050406030204" pitchFamily="18" charset="0"/>
              </a:rPr>
              <a:t>Sau khi học xong bậc trung học ở Sài Gòn,/ năm 1935,/ ông được cấp học bổng/ sang Pháp học đại học.</a:t>
            </a:r>
            <a:endParaRPr lang="x-none" sz="4400" dirty="0">
              <a:solidFill>
                <a:srgbClr val="38351E"/>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7BBB660-51F3-F44A-8A0D-0641B463394A}"/>
              </a:ext>
            </a:extLst>
          </p:cNvPr>
          <p:cNvSpPr txBox="1"/>
          <p:nvPr/>
        </p:nvSpPr>
        <p:spPr>
          <a:xfrm>
            <a:off x="3048000" y="328733"/>
            <a:ext cx="6096000" cy="1107996"/>
          </a:xfrm>
          <a:prstGeom prst="rect">
            <a:avLst/>
          </a:prstGeom>
          <a:noFill/>
        </p:spPr>
        <p:txBody>
          <a:bodyPr wrap="square">
            <a:spAutoFit/>
          </a:bodyPr>
          <a:lstStyle/>
          <a:p>
            <a:pPr algn="ctr"/>
            <a:r>
              <a:rPr lang="vi-VN" sz="6600" b="1" dirty="0">
                <a:effectLst/>
                <a:latin typeface="Cambria" panose="02040503050406030204" pitchFamily="18" charset="0"/>
                <a:ea typeface="Cambria" panose="02040503050406030204" pitchFamily="18" charset="0"/>
              </a:rPr>
              <a:t>Luyện đọc câu </a:t>
            </a:r>
          </a:p>
        </p:txBody>
      </p:sp>
    </p:spTree>
    <p:extLst>
      <p:ext uri="{BB962C8B-B14F-4D97-AF65-F5344CB8AC3E}">
        <p14:creationId xmlns:p14="http://schemas.microsoft.com/office/powerpoint/2010/main" val="235773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6C1F7784-3443-BC39-6560-583D5ECCD55B}"/>
              </a:ext>
            </a:extLst>
          </p:cNvPr>
          <p:cNvSpPr txBox="1"/>
          <p:nvPr/>
        </p:nvSpPr>
        <p:spPr>
          <a:xfrm>
            <a:off x="424434" y="522222"/>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Luyện</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đọc</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nối</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tiếp</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đoạn</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theo</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nhóm</a:t>
            </a:r>
            <a:endPar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endParaRPr>
          </a:p>
        </p:txBody>
      </p:sp>
      <p:grpSp>
        <p:nvGrpSpPr>
          <p:cNvPr id="4" name="Nhóm 8">
            <a:extLst>
              <a:ext uri="{FF2B5EF4-FFF2-40B4-BE49-F238E27FC236}">
                <a16:creationId xmlns:a16="http://schemas.microsoft.com/office/drawing/2014/main" id="{23759F28-31CD-9EE8-E96E-5FECE2CFD9F0}"/>
              </a:ext>
            </a:extLst>
          </p:cNvPr>
          <p:cNvGrpSpPr/>
          <p:nvPr/>
        </p:nvGrpSpPr>
        <p:grpSpPr>
          <a:xfrm>
            <a:off x="979859" y="1532326"/>
            <a:ext cx="5716252" cy="2757525"/>
            <a:chOff x="6576218" y="1456125"/>
            <a:chExt cx="4803948" cy="1781176"/>
          </a:xfrm>
        </p:grpSpPr>
        <p:sp>
          <p:nvSpPr>
            <p:cNvPr id="5" name="Hộp Văn bản 9">
              <a:extLst>
                <a:ext uri="{FF2B5EF4-FFF2-40B4-BE49-F238E27FC236}">
                  <a16:creationId xmlns:a16="http://schemas.microsoft.com/office/drawing/2014/main" id="{389D0D7A-B922-E7D4-9417-771DB642CD7E}"/>
                </a:ext>
              </a:extLst>
            </p:cNvPr>
            <p:cNvSpPr txBox="1"/>
            <p:nvPr/>
          </p:nvSpPr>
          <p:spPr>
            <a:xfrm>
              <a:off x="7277195" y="1456125"/>
              <a:ext cx="1773916" cy="3777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Yêu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cầu</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Hình ảnh 10" descr="Ảnh có chứa văn bản, Phông chữ&#10;&#10;Mô tả được tạo tự động">
              <a:extLst>
                <a:ext uri="{FF2B5EF4-FFF2-40B4-BE49-F238E27FC236}">
                  <a16:creationId xmlns:a16="http://schemas.microsoft.com/office/drawing/2014/main" id="{D8D9A3D0-C71E-07B6-F193-4EAD3471730F}"/>
                </a:ext>
              </a:extLst>
            </p:cNvPr>
            <p:cNvPicPr>
              <a:picLocks noChangeAspect="1"/>
            </p:cNvPicPr>
            <p:nvPr/>
          </p:nvPicPr>
          <p:blipFill rotWithShape="1">
            <a:blip r:embed="rId2"/>
            <a:srcRect t="24985"/>
            <a:stretch/>
          </p:blipFill>
          <p:spPr>
            <a:xfrm>
              <a:off x="6576218" y="1779290"/>
              <a:ext cx="4803948" cy="1458011"/>
            </a:xfrm>
            <a:prstGeom prst="rect">
              <a:avLst/>
            </a:prstGeom>
          </p:spPr>
        </p:pic>
      </p:grpSp>
      <p:pic>
        <p:nvPicPr>
          <p:cNvPr id="7" name="Hình ảnh 12" descr="Ảnh có chứa văn bản, Phông chữ, ảnh chụp màn hình, thiết kế&#10;&#10;Mô tả được tạo tự động">
            <a:extLst>
              <a:ext uri="{FF2B5EF4-FFF2-40B4-BE49-F238E27FC236}">
                <a16:creationId xmlns:a16="http://schemas.microsoft.com/office/drawing/2014/main" id="{7986FA49-9D53-4E02-33DA-734B310026B4}"/>
              </a:ext>
            </a:extLst>
          </p:cNvPr>
          <p:cNvPicPr>
            <a:picLocks noChangeAspect="1"/>
          </p:cNvPicPr>
          <p:nvPr/>
        </p:nvPicPr>
        <p:blipFill>
          <a:blip r:embed="rId3"/>
          <a:stretch>
            <a:fillRect/>
          </a:stretch>
        </p:blipFill>
        <p:spPr>
          <a:xfrm>
            <a:off x="6503460" y="1626867"/>
            <a:ext cx="4707846" cy="3068749"/>
          </a:xfrm>
          <a:prstGeom prst="rect">
            <a:avLst/>
          </a:prstGeom>
        </p:spPr>
      </p:pic>
      <p:pic>
        <p:nvPicPr>
          <p:cNvPr id="8" name="Picture 7">
            <a:extLst>
              <a:ext uri="{FF2B5EF4-FFF2-40B4-BE49-F238E27FC236}">
                <a16:creationId xmlns:a16="http://schemas.microsoft.com/office/drawing/2014/main" id="{3D6A2582-3881-1B27-C7FC-5E884CD84207}"/>
              </a:ext>
            </a:extLst>
          </p:cNvPr>
          <p:cNvPicPr>
            <a:picLocks noChangeAspect="1"/>
          </p:cNvPicPr>
          <p:nvPr/>
        </p:nvPicPr>
        <p:blipFill rotWithShape="1">
          <a:blip r:embed="rId4">
            <a:clrChange>
              <a:clrFrom>
                <a:srgbClr val="FFFFFF"/>
              </a:clrFrom>
              <a:clrTo>
                <a:srgbClr val="FFFFFF">
                  <a:alpha val="0"/>
                </a:srgbClr>
              </a:clrTo>
            </a:clrChange>
          </a:blip>
          <a:srcRect l="11156" t="-436" r="10632" b="25254"/>
          <a:stretch/>
        </p:blipFill>
        <p:spPr>
          <a:xfrm>
            <a:off x="4234872" y="2947565"/>
            <a:ext cx="3410777" cy="2785783"/>
          </a:xfrm>
          <a:prstGeom prst="rect">
            <a:avLst/>
          </a:prstGeom>
        </p:spPr>
      </p:pic>
    </p:spTree>
    <p:extLst>
      <p:ext uri="{BB962C8B-B14F-4D97-AF65-F5344CB8AC3E}">
        <p14:creationId xmlns:p14="http://schemas.microsoft.com/office/powerpoint/2010/main" val="419633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606D0B65-C4E0-6008-BC13-8DECBABBC531}"/>
              </a:ext>
            </a:extLst>
          </p:cNvPr>
          <p:cNvSpPr txBox="1"/>
          <p:nvPr/>
        </p:nvSpPr>
        <p:spPr>
          <a:xfrm>
            <a:off x="1949050" y="563757"/>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Thi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đua</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đọc</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trước</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lớp</a:t>
            </a:r>
            <a:endPar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id="{06319074-278C-D934-9B3F-BFDF2FD0389C}"/>
              </a:ext>
            </a:extLst>
          </p:cNvPr>
          <p:cNvPicPr>
            <a:picLocks noChangeAspect="1"/>
          </p:cNvPicPr>
          <p:nvPr/>
        </p:nvPicPr>
        <p:blipFill>
          <a:blip r:embed="rId2"/>
          <a:stretch>
            <a:fillRect/>
          </a:stretch>
        </p:blipFill>
        <p:spPr>
          <a:xfrm>
            <a:off x="6022747" y="1541136"/>
            <a:ext cx="5209309" cy="3831364"/>
          </a:xfrm>
          <a:prstGeom prst="rect">
            <a:avLst/>
          </a:prstGeom>
          <a:ln>
            <a:noFill/>
          </a:ln>
          <a:effectLst>
            <a:softEdge rad="112500"/>
          </a:effectLst>
        </p:spPr>
      </p:pic>
      <p:pic>
        <p:nvPicPr>
          <p:cNvPr id="5" name="Picture 4">
            <a:extLst>
              <a:ext uri="{FF2B5EF4-FFF2-40B4-BE49-F238E27FC236}">
                <a16:creationId xmlns:a16="http://schemas.microsoft.com/office/drawing/2014/main" id="{714EB229-5E9F-E542-60D2-701C5D3C0E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1510" y="926869"/>
            <a:ext cx="5754485" cy="4445631"/>
          </a:xfrm>
          <a:prstGeom prst="rect">
            <a:avLst/>
          </a:prstGeom>
        </p:spPr>
      </p:pic>
    </p:spTree>
    <p:extLst>
      <p:ext uri="{BB962C8B-B14F-4D97-AF65-F5344CB8AC3E}">
        <p14:creationId xmlns:p14="http://schemas.microsoft.com/office/powerpoint/2010/main" val="86651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0DE3B-B61D-B2C8-81E5-05312E244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45" y="1816598"/>
            <a:ext cx="5041402" cy="5041402"/>
          </a:xfrm>
          <a:prstGeom prst="rect">
            <a:avLst/>
          </a:prstGeom>
        </p:spPr>
      </p:pic>
      <p:pic>
        <p:nvPicPr>
          <p:cNvPr id="5" name="Picture 4">
            <a:extLst>
              <a:ext uri="{FF2B5EF4-FFF2-40B4-BE49-F238E27FC236}">
                <a16:creationId xmlns:a16="http://schemas.microsoft.com/office/drawing/2014/main" id="{B294D1C6-EB4E-FD38-7C09-96A2FB19DDB7}"/>
              </a:ext>
            </a:extLst>
          </p:cNvPr>
          <p:cNvPicPr>
            <a:picLocks noChangeAspect="1"/>
          </p:cNvPicPr>
          <p:nvPr/>
        </p:nvPicPr>
        <p:blipFill>
          <a:blip r:embed="rId3"/>
          <a:stretch>
            <a:fillRect/>
          </a:stretch>
        </p:blipFill>
        <p:spPr>
          <a:xfrm>
            <a:off x="3340246" y="1859927"/>
            <a:ext cx="8346147" cy="2658086"/>
          </a:xfrm>
          <a:prstGeom prst="rect">
            <a:avLst/>
          </a:prstGeom>
        </p:spPr>
      </p:pic>
    </p:spTree>
    <p:extLst>
      <p:ext uri="{BB962C8B-B14F-4D97-AF65-F5344CB8AC3E}">
        <p14:creationId xmlns:p14="http://schemas.microsoft.com/office/powerpoint/2010/main" val="34789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4278575" y="537798"/>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2800767"/>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Anh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hùng</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lao</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4400" b="1" i="0" u="none" strike="noStrike" kern="1200" cap="none" spc="0" normalizeH="0" baseline="0" noProof="0" dirty="0">
                <a:ln w="0"/>
                <a:solidFill>
                  <a:srgbClr val="54336F"/>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danh hiệu Nhà nước phong tặng đơn vị hoặc người có thành tích đặc biệt trong lao động.</a:t>
            </a:r>
            <a:r>
              <a:rPr kumimoji="0" lang="en-US"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pic>
        <p:nvPicPr>
          <p:cNvPr id="10" name="Picture 9">
            <a:extLst>
              <a:ext uri="{FF2B5EF4-FFF2-40B4-BE49-F238E27FC236}">
                <a16:creationId xmlns:a16="http://schemas.microsoft.com/office/drawing/2014/main" id="{A8068D7A-A673-4E6A-BB23-CC2996AC1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4455"/>
            <a:ext cx="4261698" cy="4970206"/>
          </a:xfrm>
          <a:prstGeom prst="rect">
            <a:avLst/>
          </a:prstGeom>
        </p:spPr>
      </p:pic>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55102010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2985502" y="351186"/>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2137558" y="1959916"/>
            <a:ext cx="8260757" cy="1446550"/>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Sự nghiệp: công việc lớn, có ích lợi chung cho xã hội.</a:t>
            </a:r>
            <a:endParaRPr kumimoji="0" lang="en-US" sz="4400" b="1" i="0" u="none" strike="noStrike" kern="1200" cap="none" spc="0" normalizeH="0" baseline="0" noProof="0" dirty="0">
              <a:ln w="0"/>
              <a:solidFill>
                <a:srgbClr val="D9534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36E4CB0-A8DB-4B45-8748-C1D7635B8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012019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4278575" y="537798"/>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4154984"/>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Huân chương: </a:t>
            </a:r>
            <a:r>
              <a:rPr lang="vi-VN"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vật làm bằng kim loại có cuống để đeo trước ngực, dùng làm dấu hiệu đặc biệt do nhà nước đặt ra để tặng thưởng những người có công lao</a:t>
            </a:r>
            <a:r>
              <a:rPr lang="en-US"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pic>
        <p:nvPicPr>
          <p:cNvPr id="3074" name="Picture 2" descr="Huân chương Hồ Chí Minh – Wikipedia tiếng Việt">
            <a:extLst>
              <a:ext uri="{FF2B5EF4-FFF2-40B4-BE49-F238E27FC236}">
                <a16:creationId xmlns:a16="http://schemas.microsoft.com/office/drawing/2014/main" id="{A3E4E1D6-3CF4-1AF3-5304-F9FD0FBA1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4" y="700644"/>
            <a:ext cx="2641198" cy="587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60229"/>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221944" y="351186"/>
            <a:ext cx="5748113"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 nghĩa từ</a:t>
            </a:r>
          </a:p>
        </p:txBody>
      </p:sp>
      <p:sp>
        <p:nvSpPr>
          <p:cNvPr id="3" name="Rectangle 2">
            <a:extLst>
              <a:ext uri="{FF2B5EF4-FFF2-40B4-BE49-F238E27FC236}">
                <a16:creationId xmlns:a16="http://schemas.microsoft.com/office/drawing/2014/main" id="{3D5F1F22-740E-45FD-B960-12FA742C0CF9}"/>
              </a:ext>
            </a:extLst>
          </p:cNvPr>
          <p:cNvSpPr/>
          <p:nvPr/>
        </p:nvSpPr>
        <p:spPr>
          <a:xfrm>
            <a:off x="1019069" y="2468796"/>
            <a:ext cx="10357492"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Ba-</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dô</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-ca (Bazooka)</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chống tăng không giật rất nổi tiếng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tìm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tự</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lò</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rèn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bị</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bộ</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Nam.</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E1B837F8-2795-47F0-BFD4-2473BEDDB600}"/>
                  </a:ext>
                </a:extLst>
              </p:cNvPr>
              <p:cNvGraphicFramePr>
                <a:graphicFrameLocks noChangeAspect="1"/>
              </p:cNvGraphicFramePr>
              <p:nvPr/>
            </p:nvGraphicFramePr>
            <p:xfrm>
              <a:off x="1491590" y="1229309"/>
              <a:ext cx="1654628" cy="930728"/>
            </p:xfrm>
            <a:graphic>
              <a:graphicData uri="http://schemas.microsoft.com/office/powerpoint/2016/slidezoom">
                <pslz:sldZm>
                  <pslz:sldZmObj sldId="331" cId="1855813254">
                    <pslz:zmPr id="{1E7951BD-D134-45DD-A54C-461A241D5707}" returnToParent="0" transitionDur="1000">
                      <p166:blipFill xmlns:p166="http://schemas.microsoft.com/office/powerpoint/2016/6/main">
                        <a:blip r:embed="rId4"/>
                        <a:stretch>
                          <a:fillRect/>
                        </a:stretch>
                      </p166:blipFill>
                      <p166:spPr xmlns:p166="http://schemas.microsoft.com/office/powerpoint/2016/6/main">
                        <a:xfrm>
                          <a:off x="0" y="0"/>
                          <a:ext cx="1654628" cy="930728"/>
                        </a:xfrm>
                        <a:prstGeom prst="rect">
                          <a:avLst/>
                        </a:prstGeom>
                        <a:ln w="3175">
                          <a:solidFill>
                            <a:prstClr val="ltGray"/>
                          </a:solidFill>
                        </a:ln>
                      </p166:spPr>
                    </pslz:zmPr>
                  </pslz:sldZmObj>
                </pslz:sldZm>
              </a:graphicData>
            </a:graphic>
          </p:graphicFrame>
        </mc:Choice>
        <mc:Fallback xmlns="">
          <p:pic>
            <p:nvPicPr>
              <p:cNvPr id="9" name="Slide Zoom 8">
                <a:hlinkClick r:id="rId5" action="ppaction://hlinksldjump"/>
                <a:extLst>
                  <a:ext uri="{FF2B5EF4-FFF2-40B4-BE49-F238E27FC236}">
                    <a16:creationId xmlns:a16="http://schemas.microsoft.com/office/drawing/2014/main" id="{E1B837F8-2795-47F0-BFD4-2473BEDDB600}"/>
                  </a:ext>
                </a:extLst>
              </p:cNvPr>
              <p:cNvPicPr>
                <a:picLocks noGrp="1" noRot="1" noChangeAspect="1" noMove="1" noResize="1" noEditPoints="1" noAdjustHandles="1" noChangeArrowheads="1" noChangeShapeType="1"/>
              </p:cNvPicPr>
              <p:nvPr/>
            </p:nvPicPr>
            <p:blipFill>
              <a:blip r:embed="rId6"/>
              <a:stretch>
                <a:fillRect/>
              </a:stretch>
            </p:blipFill>
            <p:spPr>
              <a:xfrm>
                <a:off x="1491590" y="1229309"/>
                <a:ext cx="1654628" cy="930728"/>
              </a:xfrm>
              <a:prstGeom prst="rect">
                <a:avLst/>
              </a:prstGeom>
              <a:ln w="3175">
                <a:solidFill>
                  <a:prstClr val="ltGray"/>
                </a:solidFill>
              </a:ln>
            </p:spPr>
          </p:pic>
        </mc:Fallback>
      </mc:AlternateContent>
    </p:spTree>
    <p:extLst>
      <p:ext uri="{BB962C8B-B14F-4D97-AF65-F5344CB8AC3E}">
        <p14:creationId xmlns:p14="http://schemas.microsoft.com/office/powerpoint/2010/main" val="395200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5813254"/>
      </p:ext>
    </p:extLst>
  </p:cSld>
  <p:clrMapOvr>
    <a:masterClrMapping/>
  </p:clrMapOvr>
  <p:transition>
    <p:fad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581325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06871" y="659944"/>
            <a:ext cx="5615768"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2160037"/>
            <a:ext cx="10153863"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Súng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giật</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(SKZ)</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hạng nặng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 để bắn vào những pháo đài kiên cố của địch, đầu đạn xuyên thủng bê tông d</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à</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do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đồng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nghiệp</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nghiên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cứu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3C2EF5C9-3EA1-4003-A88F-229904E0EC80}"/>
                  </a:ext>
                </a:extLst>
              </p:cNvPr>
              <p:cNvGraphicFramePr>
                <a:graphicFrameLocks noChangeAspect="1"/>
              </p:cNvGraphicFramePr>
              <p:nvPr/>
            </p:nvGraphicFramePr>
            <p:xfrm>
              <a:off x="947776" y="593892"/>
              <a:ext cx="2352780" cy="1323439"/>
            </p:xfrm>
            <a:graphic>
              <a:graphicData uri="http://schemas.microsoft.com/office/powerpoint/2016/slidezoom">
                <pslz:sldZm>
                  <pslz:sldZmObj sldId="333" cId="507183345">
                    <pslz:zmPr id="{11565929-51F2-45AB-B296-6C8640255BA5}" returnToParent="0" transitionDur="1000">
                      <p166:blipFill xmlns:p166="http://schemas.microsoft.com/office/powerpoint/2016/6/main">
                        <a:blip r:embed="rId4"/>
                        <a:stretch>
                          <a:fillRect/>
                        </a:stretch>
                      </p166:blipFill>
                      <p166:spPr xmlns:p166="http://schemas.microsoft.com/office/powerpoint/2016/6/main">
                        <a:xfrm>
                          <a:off x="0" y="0"/>
                          <a:ext cx="2352780" cy="1323439"/>
                        </a:xfrm>
                        <a:prstGeom prst="rect">
                          <a:avLst/>
                        </a:prstGeom>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3C2EF5C9-3EA1-4003-A88F-229904E0EC80}"/>
                  </a:ext>
                </a:extLst>
              </p:cNvPr>
              <p:cNvPicPr>
                <a:picLocks noGrp="1" noRot="1" noChangeAspect="1" noMove="1" noResize="1" noEditPoints="1" noAdjustHandles="1" noChangeArrowheads="1" noChangeShapeType="1"/>
              </p:cNvPicPr>
              <p:nvPr/>
            </p:nvPicPr>
            <p:blipFill>
              <a:blip r:embed="rId6"/>
              <a:stretch>
                <a:fillRect/>
              </a:stretch>
            </p:blipFill>
            <p:spPr>
              <a:xfrm>
                <a:off x="947776" y="593892"/>
                <a:ext cx="2352780" cy="1323439"/>
              </a:xfrm>
              <a:prstGeom prst="rect">
                <a:avLst/>
              </a:prstGeom>
            </p:spPr>
          </p:pic>
        </mc:Fallback>
      </mc:AlternateContent>
    </p:spTree>
    <p:extLst>
      <p:ext uri="{BB962C8B-B14F-4D97-AF65-F5344CB8AC3E}">
        <p14:creationId xmlns:p14="http://schemas.microsoft.com/office/powerpoint/2010/main" val="4193128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8">
            <a:extLst>
              <a:ext uri="{FF2B5EF4-FFF2-40B4-BE49-F238E27FC236}">
                <a16:creationId xmlns:a16="http://schemas.microsoft.com/office/drawing/2014/main" id="{7DAAC7D6-F07A-3EB5-DCD3-3725405386D6}"/>
              </a:ext>
            </a:extLst>
          </p:cNvPr>
          <p:cNvSpPr/>
          <p:nvPr/>
        </p:nvSpPr>
        <p:spPr>
          <a:xfrm>
            <a:off x="1257300" y="474973"/>
            <a:ext cx="9589770"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libri" panose="020F0502020204030204" pitchFamily="34" charset="0"/>
                <a:cs typeface="Calibri" panose="020F0502020204030204" pitchFamily="34" charset="0"/>
              </a:rPr>
              <a:t>Kể tên một số người có đóng góp lớn lao </a:t>
            </a:r>
            <a:endParaRPr lang="en-US" sz="4000" b="1" dirty="0">
              <a:solidFill>
                <a:schemeClr val="tx1"/>
              </a:solidFill>
              <a:latin typeface="Calibri" panose="020F0502020204030204" pitchFamily="34" charset="0"/>
              <a:cs typeface="Calibri" panose="020F0502020204030204" pitchFamily="34" charset="0"/>
            </a:endParaRPr>
          </a:p>
          <a:p>
            <a:pPr algn="ctr"/>
            <a:r>
              <a:rPr lang="vi-VN" sz="4000" b="1" dirty="0">
                <a:solidFill>
                  <a:schemeClr val="tx1"/>
                </a:solidFill>
                <a:latin typeface="Calibri" panose="020F0502020204030204" pitchFamily="34" charset="0"/>
                <a:cs typeface="Calibri" panose="020F0502020204030204" pitchFamily="34" charset="0"/>
              </a:rPr>
              <a:t>trong lao động và chiến đấu bảo vệ tổ quốc</a:t>
            </a:r>
          </a:p>
        </p:txBody>
      </p:sp>
      <p:grpSp>
        <p:nvGrpSpPr>
          <p:cNvPr id="5" name="Group 32">
            <a:extLst>
              <a:ext uri="{FF2B5EF4-FFF2-40B4-BE49-F238E27FC236}">
                <a16:creationId xmlns:a16="http://schemas.microsoft.com/office/drawing/2014/main" id="{F62AE79A-4D21-C861-A122-03C80BF592BF}"/>
              </a:ext>
            </a:extLst>
          </p:cNvPr>
          <p:cNvGrpSpPr/>
          <p:nvPr/>
        </p:nvGrpSpPr>
        <p:grpSpPr>
          <a:xfrm>
            <a:off x="2640330" y="2263140"/>
            <a:ext cx="7269480" cy="3349641"/>
            <a:chOff x="3195961" y="4237337"/>
            <a:chExt cx="5118899" cy="2439799"/>
          </a:xfrm>
        </p:grpSpPr>
        <p:pic>
          <p:nvPicPr>
            <p:cNvPr id="10" name="Picture 28">
              <a:extLst>
                <a:ext uri="{FF2B5EF4-FFF2-40B4-BE49-F238E27FC236}">
                  <a16:creationId xmlns:a16="http://schemas.microsoft.com/office/drawing/2014/main" id="{84AF6009-8E27-3F6A-0225-2E3C07D1541A}"/>
                </a:ext>
              </a:extLst>
            </p:cNvPr>
            <p:cNvPicPr>
              <a:picLocks noChangeAspect="1"/>
            </p:cNvPicPr>
            <p:nvPr/>
          </p:nvPicPr>
          <p:blipFill>
            <a:blip r:embed="rId3"/>
            <a:stretch>
              <a:fillRect/>
            </a:stretch>
          </p:blipFill>
          <p:spPr>
            <a:xfrm>
              <a:off x="3195961" y="4316981"/>
              <a:ext cx="1334825" cy="2280937"/>
            </a:xfrm>
            <a:prstGeom prst="rect">
              <a:avLst/>
            </a:prstGeom>
          </p:spPr>
        </p:pic>
        <p:pic>
          <p:nvPicPr>
            <p:cNvPr id="11" name="Picture 30">
              <a:extLst>
                <a:ext uri="{FF2B5EF4-FFF2-40B4-BE49-F238E27FC236}">
                  <a16:creationId xmlns:a16="http://schemas.microsoft.com/office/drawing/2014/main" id="{47FF79F4-B078-F3A9-5898-1985C42421D8}"/>
                </a:ext>
              </a:extLst>
            </p:cNvPr>
            <p:cNvPicPr>
              <a:picLocks noChangeAspect="1"/>
            </p:cNvPicPr>
            <p:nvPr/>
          </p:nvPicPr>
          <p:blipFill>
            <a:blip r:embed="rId4"/>
            <a:stretch>
              <a:fillRect/>
            </a:stretch>
          </p:blipFill>
          <p:spPr>
            <a:xfrm>
              <a:off x="6745341" y="4418201"/>
              <a:ext cx="1569519" cy="2258935"/>
            </a:xfrm>
            <a:prstGeom prst="rect">
              <a:avLst/>
            </a:prstGeom>
          </p:spPr>
        </p:pic>
        <p:sp>
          <p:nvSpPr>
            <p:cNvPr id="12" name="Rectangle: Rounded Corners 31">
              <a:extLst>
                <a:ext uri="{FF2B5EF4-FFF2-40B4-BE49-F238E27FC236}">
                  <a16:creationId xmlns:a16="http://schemas.microsoft.com/office/drawing/2014/main" id="{4CD5611F-E5CE-8DD9-4121-6DF83F2D738D}"/>
                </a:ext>
              </a:extLst>
            </p:cNvPr>
            <p:cNvSpPr/>
            <p:nvPr/>
          </p:nvSpPr>
          <p:spPr>
            <a:xfrm>
              <a:off x="4426262" y="4237337"/>
              <a:ext cx="2414726" cy="1189608"/>
            </a:xfrm>
            <a:prstGeom prst="roundRect">
              <a:avLst/>
            </a:prstGeom>
            <a:solidFill>
              <a:srgbClr val="FFEBFF"/>
            </a:solid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FF0066"/>
                  </a:solidFill>
                  <a:latin typeface="#9Slide07 SVNBeachwood Sans" pitchFamily="2" charset="0"/>
                </a:rPr>
                <a:t>Thảo</a:t>
              </a:r>
              <a:r>
                <a:rPr lang="en-US" sz="4400" dirty="0">
                  <a:solidFill>
                    <a:srgbClr val="FF0066"/>
                  </a:solidFill>
                  <a:latin typeface="#9Slide07 SVNBeachwood Sans" pitchFamily="2" charset="0"/>
                </a:rPr>
                <a:t> </a:t>
              </a:r>
              <a:r>
                <a:rPr lang="en-US" sz="4400" dirty="0" err="1">
                  <a:solidFill>
                    <a:srgbClr val="FF0066"/>
                  </a:solidFill>
                  <a:latin typeface="#9Slide07 SVNBeachwood Sans" pitchFamily="2" charset="0"/>
                </a:rPr>
                <a:t>luận</a:t>
              </a:r>
              <a:r>
                <a:rPr lang="en-US" sz="4400" dirty="0">
                  <a:solidFill>
                    <a:srgbClr val="FF0066"/>
                  </a:solidFill>
                  <a:latin typeface="#9Slide07 SVNBeachwood Sans" pitchFamily="2" charset="0"/>
                </a:rPr>
                <a:t> </a:t>
              </a:r>
            </a:p>
            <a:p>
              <a:pPr algn="ctr"/>
              <a:r>
                <a:rPr lang="en-US" sz="4400" dirty="0" err="1">
                  <a:solidFill>
                    <a:srgbClr val="FF0066"/>
                  </a:solidFill>
                  <a:latin typeface="#9Slide07 SVNBeachwood Sans" pitchFamily="2" charset="0"/>
                </a:rPr>
                <a:t>nhóm</a:t>
              </a:r>
              <a:r>
                <a:rPr lang="en-US" sz="4400" dirty="0">
                  <a:solidFill>
                    <a:srgbClr val="FF0066"/>
                  </a:solidFill>
                  <a:latin typeface="#9Slide07 SVNBeachwood Sans" pitchFamily="2" charset="0"/>
                </a:rPr>
                <a:t> </a:t>
              </a:r>
              <a:r>
                <a:rPr lang="en-US" sz="4400" dirty="0" err="1">
                  <a:solidFill>
                    <a:srgbClr val="FF0066"/>
                  </a:solidFill>
                  <a:latin typeface="#9Slide07 SVNBeachwood Sans" pitchFamily="2" charset="0"/>
                </a:rPr>
                <a:t>đôi</a:t>
              </a:r>
              <a:endParaRPr lang="vi-VN" sz="4400" dirty="0">
                <a:solidFill>
                  <a:srgbClr val="FF0066"/>
                </a:solidFill>
              </a:endParaRPr>
            </a:p>
          </p:txBody>
        </p:sp>
      </p:grpSp>
    </p:spTree>
    <p:extLst>
      <p:ext uri="{BB962C8B-B14F-4D97-AF65-F5344CB8AC3E}">
        <p14:creationId xmlns:p14="http://schemas.microsoft.com/office/powerpoint/2010/main" val="22332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175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 calcmode="lin" valueType="num">
                                      <p:cBhvr>
                                        <p:cTn id="9" dur="125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878"/>
            <a:ext cx="12192000" cy="6852061"/>
          </a:xfrm>
          <a:prstGeom prst="rect">
            <a:avLst/>
          </a:prstGeom>
        </p:spPr>
      </p:pic>
      <p:sp>
        <p:nvSpPr>
          <p:cNvPr id="3" name="Rectangle 2">
            <a:extLst>
              <a:ext uri="{FF2B5EF4-FFF2-40B4-BE49-F238E27FC236}">
                <a16:creationId xmlns:a16="http://schemas.microsoft.com/office/drawing/2014/main" id="{3F0F5449-4A2B-4D84-AC87-EC5F59A0E18F}"/>
              </a:ext>
            </a:extLst>
          </p:cNvPr>
          <p:cNvSpPr/>
          <p:nvPr/>
        </p:nvSpPr>
        <p:spPr>
          <a:xfrm>
            <a:off x="4185638" y="5843069"/>
            <a:ext cx="530786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UVN Banh Mi" pitchFamily="2" charset="0"/>
                <a:cs typeface="+mn-cs"/>
              </a:rPr>
              <a:t>Đạn SKZ và bom phóng</a:t>
            </a:r>
          </a:p>
        </p:txBody>
      </p:sp>
    </p:spTree>
    <p:extLst>
      <p:ext uri="{BB962C8B-B14F-4D97-AF65-F5344CB8AC3E}">
        <p14:creationId xmlns:p14="http://schemas.microsoft.com/office/powerpoint/2010/main" val="507183345"/>
      </p:ext>
    </p:extLst>
  </p:cSld>
  <p:clrMapOvr>
    <a:masterClrMapping/>
  </p:clrMapOvr>
  <p:transition>
    <p:fad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878"/>
            <a:ext cx="12192000" cy="6852061"/>
          </a:xfrm>
          <a:prstGeom prst="rect">
            <a:avLst/>
          </a:prstGeom>
        </p:spPr>
      </p:pic>
      <p:sp>
        <p:nvSpPr>
          <p:cNvPr id="3" name="Rectangle 2">
            <a:extLst>
              <a:ext uri="{FF2B5EF4-FFF2-40B4-BE49-F238E27FC236}">
                <a16:creationId xmlns:a16="http://schemas.microsoft.com/office/drawing/2014/main" id="{3F0F5449-4A2B-4D84-AC87-EC5F59A0E18F}"/>
              </a:ext>
            </a:extLst>
          </p:cNvPr>
          <p:cNvSpPr/>
          <p:nvPr/>
        </p:nvSpPr>
        <p:spPr>
          <a:xfrm>
            <a:off x="4185638" y="5843069"/>
            <a:ext cx="530786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UVN Banh Mi" pitchFamily="2" charset="0"/>
                <a:cs typeface="+mn-cs"/>
              </a:rPr>
              <a:t>Đạn SKZ và bom phóng</a:t>
            </a:r>
          </a:p>
        </p:txBody>
      </p:sp>
    </p:spTree>
    <p:extLst>
      <p:ext uri="{BB962C8B-B14F-4D97-AF65-F5344CB8AC3E}">
        <p14:creationId xmlns:p14="http://schemas.microsoft.com/office/powerpoint/2010/main" val="50718334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510605" y="944953"/>
            <a:ext cx="5622053"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3025600"/>
            <a:ext cx="10153863" cy="1938992"/>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Bom bay</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 một loại bom gắn động cơ, bom phóng có điều khiển để có thể bay đến mục tiêu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tiền thân của tên lửa ngày nay.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6BF37643-1ADF-453B-99FA-C802212345A0}"/>
                  </a:ext>
                </a:extLst>
              </p:cNvPr>
              <p:cNvGraphicFramePr>
                <a:graphicFrameLocks noChangeAspect="1"/>
              </p:cNvGraphicFramePr>
              <p:nvPr/>
            </p:nvGraphicFramePr>
            <p:xfrm>
              <a:off x="460426" y="571500"/>
              <a:ext cx="3048000" cy="1714500"/>
            </p:xfrm>
            <a:graphic>
              <a:graphicData uri="http://schemas.microsoft.com/office/powerpoint/2016/slidezoom">
                <pslz:sldZm>
                  <pslz:sldZmObj sldId="335" cId="1207572682">
                    <pslz:zmPr id="{8532ABD6-E98B-48B6-B44D-827394241126}"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6BF37643-1ADF-453B-99FA-C802212345A0}"/>
                  </a:ext>
                </a:extLst>
              </p:cNvPr>
              <p:cNvPicPr>
                <a:picLocks noGrp="1" noRot="1" noChangeAspect="1" noMove="1" noResize="1" noEditPoints="1" noAdjustHandles="1" noChangeArrowheads="1" noChangeShapeType="1"/>
              </p:cNvPicPr>
              <p:nvPr/>
            </p:nvPicPr>
            <p:blipFill>
              <a:blip r:embed="rId6"/>
              <a:stretch>
                <a:fillRect/>
              </a:stretch>
            </p:blipFill>
            <p:spPr>
              <a:xfrm>
                <a:off x="460426" y="571500"/>
                <a:ext cx="3048000" cy="1714500"/>
              </a:xfrm>
              <a:prstGeom prst="rect">
                <a:avLst/>
              </a:prstGeom>
            </p:spPr>
          </p:pic>
        </mc:Fallback>
      </mc:AlternateContent>
    </p:spTree>
    <p:extLst>
      <p:ext uri="{BB962C8B-B14F-4D97-AF65-F5344CB8AC3E}">
        <p14:creationId xmlns:p14="http://schemas.microsoft.com/office/powerpoint/2010/main" val="254052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7572682"/>
      </p:ext>
    </p:extLst>
  </p:cSld>
  <p:clrMapOvr>
    <a:masterClrMapping/>
  </p:clrMapOvr>
  <p:transition>
    <p:fade/>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757268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F617210-BAA0-D24C-B91D-40CB379F81BF}"/>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609600" y="-1664629"/>
            <a:ext cx="10515600" cy="5914328"/>
          </a:xfrm>
          <a:prstGeom prst="rect">
            <a:avLst/>
          </a:prstGeom>
        </p:spPr>
      </p:pic>
      <p:sp>
        <p:nvSpPr>
          <p:cNvPr id="26" name="Rectangle 25">
            <a:extLst>
              <a:ext uri="{FF2B5EF4-FFF2-40B4-BE49-F238E27FC236}">
                <a16:creationId xmlns:a16="http://schemas.microsoft.com/office/drawing/2014/main" id="{9CF4CE4F-5226-9042-ACFB-0922F39320FA}"/>
              </a:ext>
            </a:extLst>
          </p:cNvPr>
          <p:cNvSpPr/>
          <p:nvPr/>
        </p:nvSpPr>
        <p:spPr>
          <a:xfrm>
            <a:off x="2114551" y="455631"/>
            <a:ext cx="8179376" cy="954107"/>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1.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Dựa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mở</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đầu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hãy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giới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thiệu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Anh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hùng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Lao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Trần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432EF846-78AD-71DF-85D6-871180753B64}"/>
              </a:ext>
            </a:extLst>
          </p:cNvPr>
          <p:cNvPicPr>
            <a:picLocks noChangeAspect="1"/>
          </p:cNvPicPr>
          <p:nvPr/>
        </p:nvPicPr>
        <p:blipFill>
          <a:blip r:embed="rId3"/>
          <a:stretch>
            <a:fillRect/>
          </a:stretch>
        </p:blipFill>
        <p:spPr>
          <a:xfrm>
            <a:off x="375285" y="2220277"/>
            <a:ext cx="11432242" cy="945833"/>
          </a:xfrm>
          <a:prstGeom prst="rect">
            <a:avLst/>
          </a:prstGeom>
        </p:spPr>
      </p:pic>
    </p:spTree>
    <p:extLst>
      <p:ext uri="{BB962C8B-B14F-4D97-AF65-F5344CB8AC3E}">
        <p14:creationId xmlns:p14="http://schemas.microsoft.com/office/powerpoint/2010/main" val="266847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h hùng lao động Trần Đại Nghĩa lớp 4 | Giải Tiếng Việt lớp 4 Tập 2">
            <a:extLst>
              <a:ext uri="{FF2B5EF4-FFF2-40B4-BE49-F238E27FC236}">
                <a16:creationId xmlns:a16="http://schemas.microsoft.com/office/drawing/2014/main" id="{0E8F55ED-0777-A96C-ED59-57CD3230A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58" y="746759"/>
            <a:ext cx="2862262" cy="44076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965A2D-3FF9-E77B-B1BC-952E9E1B8EF3}"/>
              </a:ext>
            </a:extLst>
          </p:cNvPr>
          <p:cNvSpPr txBox="1"/>
          <p:nvPr/>
        </p:nvSpPr>
        <p:spPr>
          <a:xfrm>
            <a:off x="3360420" y="1337310"/>
            <a:ext cx="8675370"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Anh hùng Lao động Trần Đại Nghĩa: </a:t>
            </a:r>
            <a:r>
              <a:rPr lang="nl-NL" sz="3600" dirty="0">
                <a:effectLst/>
                <a:latin typeface="Cambria" panose="02040503050406030204" pitchFamily="18" charset="0"/>
                <a:ea typeface="Cambria" panose="02040503050406030204" pitchFamily="18" charset="0"/>
              </a:rPr>
              <a:t>tên khai sinh là Phạm Quang Lễ.</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Quê quán: </a:t>
            </a:r>
            <a:r>
              <a:rPr lang="nl-NL" sz="3600" dirty="0">
                <a:effectLst/>
                <a:latin typeface="Cambria" panose="02040503050406030204" pitchFamily="18" charset="0"/>
                <a:ea typeface="Cambria" panose="02040503050406030204" pitchFamily="18" charset="0"/>
              </a:rPr>
              <a:t>Vĩnh Long.</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Các ngành học: </a:t>
            </a:r>
            <a:r>
              <a:rPr lang="nl-NL" sz="3600" dirty="0">
                <a:effectLst/>
                <a:latin typeface="Cambria" panose="02040503050406030204" pitchFamily="18" charset="0"/>
                <a:ea typeface="Cambria" panose="02040503050406030204" pitchFamily="18" charset="0"/>
              </a:rPr>
              <a:t>kĩ sư cầu cống, kĩ sư điện, kĩ sư hàng không.</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5267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D13441-C1E9-7B45-8102-A4522D02674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63880" y="-1788472"/>
            <a:ext cx="10515600" cy="5914328"/>
          </a:xfrm>
          <a:prstGeom prst="rect">
            <a:avLst/>
          </a:prstGeom>
        </p:spPr>
      </p:pic>
      <p:sp>
        <p:nvSpPr>
          <p:cNvPr id="17" name="Rectangle 16">
            <a:extLst>
              <a:ext uri="{FF2B5EF4-FFF2-40B4-BE49-F238E27FC236}">
                <a16:creationId xmlns:a16="http://schemas.microsoft.com/office/drawing/2014/main" id="{6D0A0E95-1215-CA47-938E-E06CF1B8EF73}"/>
              </a:ext>
            </a:extLst>
          </p:cNvPr>
          <p:cNvSpPr/>
          <p:nvPr/>
        </p:nvSpPr>
        <p:spPr>
          <a:xfrm>
            <a:off x="2357827" y="441854"/>
            <a:ext cx="8236743"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Việc ông Phạm Quang Lễ quyết định về nước vào năm1946 nói lên điều gì?</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55C82F3-FD51-913B-A580-F73E2BA22C7D}"/>
              </a:ext>
            </a:extLst>
          </p:cNvPr>
          <p:cNvSpPr/>
          <p:nvPr/>
        </p:nvSpPr>
        <p:spPr>
          <a:xfrm>
            <a:off x="1051560" y="2002661"/>
            <a:ext cx="10812780" cy="2862322"/>
          </a:xfrm>
          <a:prstGeom prst="rect">
            <a:avLst/>
          </a:prstGeom>
        </p:spPr>
        <p:txBody>
          <a:bodyPr wrap="square">
            <a:spAutoFit/>
          </a:bodyPr>
          <a:lstStyle/>
          <a:p>
            <a:pPr lvl="0" algn="just" latinLnBrk="0"/>
            <a:r>
              <a:rPr lang="vi-VN" sz="3600" dirty="0">
                <a:solidFill>
                  <a:srgbClr val="FF0000"/>
                </a:solidFill>
                <a:latin typeface="Cambria" panose="02040503050406030204" pitchFamily="18" charset="0"/>
                <a:ea typeface="Cambria" panose="02040503050406030204" pitchFamily="18" charset="0"/>
              </a:rPr>
              <a:t>Năm 1946, ông Phạm Quang Lễ đã rời bỏ cuộc sống đầy đủ tiện nghi ở nước ngoài để theo Bác Hồ về nước. Việc làm này của ông đã nói lên lòng yêu nước và mong muốn được cống hiến công sức cho sự nghiệp giải phóng và xây dựng đất nước của ông.</a:t>
            </a:r>
          </a:p>
        </p:txBody>
      </p:sp>
    </p:spTree>
    <p:extLst>
      <p:ext uri="{BB962C8B-B14F-4D97-AF65-F5344CB8AC3E}">
        <p14:creationId xmlns:p14="http://schemas.microsoft.com/office/powerpoint/2010/main" val="304182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E848D2A9-5289-834F-9884-FA50BE14DD6F}"/>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838200" y="-1537956"/>
            <a:ext cx="10515600" cy="5914328"/>
          </a:xfrm>
          <a:prstGeom prst="rect">
            <a:avLst/>
          </a:prstGeom>
        </p:spPr>
      </p:pic>
      <p:sp>
        <p:nvSpPr>
          <p:cNvPr id="29" name="Rectangle 28">
            <a:extLst>
              <a:ext uri="{FF2B5EF4-FFF2-40B4-BE49-F238E27FC236}">
                <a16:creationId xmlns:a16="http://schemas.microsoft.com/office/drawing/2014/main" id="{D3151256-2177-7F45-AB64-FF9287212B40}"/>
              </a:ext>
            </a:extLst>
          </p:cNvPr>
          <p:cNvSpPr/>
          <p:nvPr/>
        </p:nvSpPr>
        <p:spPr>
          <a:xfrm>
            <a:off x="2403548" y="819044"/>
            <a:ext cx="8180632"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Giáo sư Trần Đại Nghĩa đã có những đóng góp gì cho đất nước?</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CD5F4D3-9E97-9B46-DB01-3ADA5E3E3928}"/>
              </a:ext>
            </a:extLst>
          </p:cNvPr>
          <p:cNvSpPr/>
          <p:nvPr/>
        </p:nvSpPr>
        <p:spPr>
          <a:xfrm>
            <a:off x="857250" y="2254121"/>
            <a:ext cx="10892790" cy="3416320"/>
          </a:xfrm>
          <a:prstGeom prst="rect">
            <a:avLst/>
          </a:prstGeom>
        </p:spPr>
        <p:txBody>
          <a:bodyPr wrap="square">
            <a:spAutoFit/>
          </a:bodyPr>
          <a:lstStyle/>
          <a:p>
            <a:pPr marL="571500" lvl="0" indent="-571500" algn="just" latinLnBrk="0">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Ông đã cùng đồng nghiệp nghiên cứu và chế tạo thành công những loại vũ khí có sức công phá lớn như súng ba-dô-ca, súng không giật và bom bay để tiêu diệt xe tăng và lô cốt của giặc. </a:t>
            </a:r>
            <a:endParaRPr lang="en-US" sz="3600" dirty="0">
              <a:solidFill>
                <a:srgbClr val="FF0000"/>
              </a:solidFill>
              <a:latin typeface="Cambria" panose="02040503050406030204" pitchFamily="18" charset="0"/>
              <a:ea typeface="Cambria" panose="02040503050406030204" pitchFamily="18" charset="0"/>
            </a:endParaRPr>
          </a:p>
          <a:p>
            <a:pPr marL="571500" lvl="0" indent="-571500" algn="just" latinLnBrk="0">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Ngoài ra, ông còn có công lớn trong việc xây dựng nền khoa học trẻ tuổi của nước nhà.</a:t>
            </a:r>
          </a:p>
        </p:txBody>
      </p:sp>
    </p:spTree>
    <p:extLst>
      <p:ext uri="{BB962C8B-B14F-4D97-AF65-F5344CB8AC3E}">
        <p14:creationId xmlns:p14="http://schemas.microsoft.com/office/powerpoint/2010/main" val="276721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0010" y="-1742323"/>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4.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Nhà nước đã đánh giá công lao của Giáo sư Trần Đại Nghĩa như thế nào?</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361950" y="1956941"/>
            <a:ext cx="11125200" cy="2862322"/>
          </a:xfrm>
          <a:prstGeom prst="rect">
            <a:avLst/>
          </a:prstGeom>
        </p:spPr>
        <p:txBody>
          <a:bodyPr wrap="square">
            <a:spAutoFit/>
          </a:bodyPr>
          <a:lstStyle/>
          <a:p>
            <a:pPr lvl="0" algn="just" latinLnBrk="0"/>
            <a:r>
              <a:rPr lang="vi-VN" sz="3600" dirty="0">
                <a:solidFill>
                  <a:srgbClr val="FF0000"/>
                </a:solidFill>
                <a:latin typeface="Cambria" panose="02040503050406030204" pitchFamily="18" charset="0"/>
                <a:ea typeface="Cambria" panose="02040503050406030204" pitchFamily="18" charset="0"/>
              </a:rPr>
              <a:t>Nhà nước đã đánh giá cao những cống hiến của Giáo sư Trần Đại Nghĩa. Năm 1948, ông được phong quân hàm Thiếu tướng. Năm 1952, ông được tuyên dương Anh hùng Lao động. Ngoài ra, ông còn được Nhà nước tặng Giải thưởng Hồ Chí Minh và nhiều huân chương cao quý.</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87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0010" y="-1742323"/>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769441"/>
          </a:xfrm>
          <a:prstGeom prst="rect">
            <a:avLst/>
          </a:prstGeom>
        </p:spPr>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5.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Nêu</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chủ</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361950" y="1956941"/>
            <a:ext cx="11125200" cy="2800767"/>
          </a:xfrm>
          <a:prstGeom prst="rect">
            <a:avLst/>
          </a:prstGeom>
        </p:spPr>
        <p:txBody>
          <a:bodyPr wrap="square">
            <a:spAutoFit/>
          </a:bodyPr>
          <a:lstStyle/>
          <a:p>
            <a:pPr lvl="0" algn="just" latinLnBrk="0"/>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Bài đọc ca ngợi những cống hiến xuất sắc cho sự nghiệp quốc phòng và xây dựng nền khoa học trẻ tuổi của đất nước của Anh hùng Lao động Trần Đại Nghĩa.</a:t>
            </a:r>
            <a:endPar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751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85753-DD4F-AB41-07FC-78442BDAD99D}"/>
              </a:ext>
            </a:extLst>
          </p:cNvPr>
          <p:cNvPicPr>
            <a:picLocks noChangeAspect="1"/>
          </p:cNvPicPr>
          <p:nvPr/>
        </p:nvPicPr>
        <p:blipFill>
          <a:blip r:embed="rId2"/>
          <a:stretch>
            <a:fillRect/>
          </a:stretch>
        </p:blipFill>
        <p:spPr>
          <a:xfrm>
            <a:off x="3363209" y="105076"/>
            <a:ext cx="5968501" cy="1847248"/>
          </a:xfrm>
          <a:prstGeom prst="rect">
            <a:avLst/>
          </a:prstGeom>
        </p:spPr>
      </p:pic>
      <p:sp>
        <p:nvSpPr>
          <p:cNvPr id="3" name="Rectangle 2">
            <a:extLst>
              <a:ext uri="{FF2B5EF4-FFF2-40B4-BE49-F238E27FC236}">
                <a16:creationId xmlns:a16="http://schemas.microsoft.com/office/drawing/2014/main" id="{3DE3ED58-4251-414E-5CA0-04DC48F34111}"/>
              </a:ext>
            </a:extLst>
          </p:cNvPr>
          <p:cNvSpPr/>
          <p:nvPr/>
        </p:nvSpPr>
        <p:spPr>
          <a:xfrm>
            <a:off x="361950" y="1956941"/>
            <a:ext cx="11342370" cy="2862322"/>
          </a:xfrm>
          <a:prstGeom prst="rect">
            <a:avLst/>
          </a:prstGeom>
        </p:spPr>
        <p:txBody>
          <a:bodyPr wrap="square">
            <a:spAutoFit/>
          </a:bodyPr>
          <a:lstStyle/>
          <a:p>
            <a:pPr lvl="0" algn="just" latinLnBrk="0"/>
            <a:r>
              <a:rPr lang="en-US" sz="3600" dirty="0" err="1">
                <a:solidFill>
                  <a:srgbClr val="FF0000"/>
                </a:solidFill>
                <a:latin typeface="Cambria" panose="02040503050406030204" pitchFamily="18" charset="0"/>
                <a:ea typeface="Cambria" panose="02040503050406030204" pitchFamily="18" charset="0"/>
              </a:rPr>
              <a:t>Bài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đọc</a:t>
            </a:r>
            <a:r>
              <a:rPr lang="en-US" sz="3600" dirty="0">
                <a:solidFill>
                  <a:srgbClr val="FF0000"/>
                </a:solidFill>
                <a:latin typeface="Cambria" panose="02040503050406030204" pitchFamily="18" charset="0"/>
                <a:ea typeface="Cambria" panose="02040503050406030204" pitchFamily="18" charset="0"/>
              </a:rPr>
              <a:t> c</a:t>
            </a:r>
            <a:r>
              <a:rPr lang="vi-VN" sz="3600" dirty="0">
                <a:solidFill>
                  <a:srgbClr val="FF0000"/>
                </a:solidFill>
                <a:latin typeface="Cambria" panose="02040503050406030204" pitchFamily="18" charset="0"/>
                <a:ea typeface="Cambria" panose="02040503050406030204" pitchFamily="18" charset="0"/>
              </a:rPr>
              <a:t>a ngợi Anh hùng Lao động Trần Đại Nghĩa là một tấm gương lớn về lòng yêu nước và tinh thần lao động vì đất nước. Các thế hệ sau này cần ghi nhớ công lao của những người đi trước và phấn đấu phát huy truyền thống lòng tốt đẹp của ông cha.</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3947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ôn Thất Tùng: Người thầy thuốc làm rạng danh y học Việt Nam">
            <a:extLst>
              <a:ext uri="{FF2B5EF4-FFF2-40B4-BE49-F238E27FC236}">
                <a16:creationId xmlns:a16="http://schemas.microsoft.com/office/drawing/2014/main" id="{E048BA3D-A3CA-0515-8247-CC8DDEA55D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000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267A1-4EEB-4332-8C7E-78AA856FC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94400" cy="6858000"/>
          </a:xfrm>
          <a:prstGeom prst="rect">
            <a:avLst/>
          </a:prstGeom>
        </p:spPr>
      </p:pic>
      <p:pic>
        <p:nvPicPr>
          <p:cNvPr id="3" name="Picture 2">
            <a:extLst>
              <a:ext uri="{FF2B5EF4-FFF2-40B4-BE49-F238E27FC236}">
                <a16:creationId xmlns:a16="http://schemas.microsoft.com/office/drawing/2014/main" id="{ACFF2222-2B52-4A91-994A-ED7C2D41D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688" y="0"/>
            <a:ext cx="6213312" cy="4566786"/>
          </a:xfrm>
          <a:prstGeom prst="rect">
            <a:avLst/>
          </a:prstGeom>
        </p:spPr>
      </p:pic>
      <p:pic>
        <p:nvPicPr>
          <p:cNvPr id="8" name="Picture 7">
            <a:extLst>
              <a:ext uri="{FF2B5EF4-FFF2-40B4-BE49-F238E27FC236}">
                <a16:creationId xmlns:a16="http://schemas.microsoft.com/office/drawing/2014/main" id="{682B6EE3-58AC-47FC-A194-963935621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0865" y="4484968"/>
            <a:ext cx="6261135" cy="2597121"/>
          </a:xfrm>
          <a:prstGeom prst="rect">
            <a:avLst/>
          </a:prstGeom>
        </p:spPr>
      </p:pic>
    </p:spTree>
    <p:extLst>
      <p:ext uri="{BB962C8B-B14F-4D97-AF65-F5344CB8AC3E}">
        <p14:creationId xmlns:p14="http://schemas.microsoft.com/office/powerpoint/2010/main" val="151209211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4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713" y="-455905"/>
            <a:ext cx="13814616" cy="7769809"/>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1" name="Rectangle 10">
            <a:extLst>
              <a:ext uri="{FF2B5EF4-FFF2-40B4-BE49-F238E27FC236}">
                <a16:creationId xmlns:a16="http://schemas.microsoft.com/office/drawing/2014/main" id="{92465DCF-0E7A-4072-9416-45FE7A81640F}"/>
              </a:ext>
            </a:extLst>
          </p:cNvPr>
          <p:cNvSpPr/>
          <p:nvPr/>
        </p:nvSpPr>
        <p:spPr>
          <a:xfrm>
            <a:off x="4414041" y="607518"/>
            <a:ext cx="3392274" cy="230832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Đọc</a:t>
            </a:r>
            <a: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 </a:t>
            </a:r>
            <a:b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b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diễn</a:t>
            </a:r>
            <a: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 </a:t>
            </a: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cảm</a:t>
            </a:r>
            <a:endPar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endParaRPr>
          </a:p>
        </p:txBody>
      </p:sp>
    </p:spTree>
    <p:extLst>
      <p:ext uri="{BB962C8B-B14F-4D97-AF65-F5344CB8AC3E}">
        <p14:creationId xmlns:p14="http://schemas.microsoft.com/office/powerpoint/2010/main" val="3711753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grpId="0" nodeType="afterEffect">
                                  <p:stCondLst>
                                    <p:cond delay="0"/>
                                  </p:stCondLst>
                                  <p:iterate type="wd">
                                    <p:tmPct val="13000"/>
                                  </p:iterate>
                                  <p:childTnLst>
                                    <p:set>
                                      <p:cBhvr>
                                        <p:cTn id="17" dur="1" fill="hold">
                                          <p:stCondLst>
                                            <p:cond delay="0"/>
                                          </p:stCondLst>
                                        </p:cTn>
                                        <p:tgtEl>
                                          <p:spTgt spid="11"/>
                                        </p:tgtEl>
                                        <p:attrNameLst>
                                          <p:attrName>style.visibility</p:attrName>
                                        </p:attrNameLst>
                                      </p:cBhvr>
                                      <p:to>
                                        <p:strVal val="visible"/>
                                      </p:to>
                                    </p:set>
                                    <p:animEffect transition="in" filter="wipe(down)">
                                      <p:cBhvr>
                                        <p:cTn id="18" dur="145">
                                          <p:stCondLst>
                                            <p:cond delay="0"/>
                                          </p:stCondLst>
                                        </p:cTn>
                                        <p:tgtEl>
                                          <p:spTgt spid="11"/>
                                        </p:tgtEl>
                                      </p:cBhvr>
                                    </p:animEffect>
                                    <p:anim calcmode="lin" valueType="num">
                                      <p:cBhvr>
                                        <p:cTn id="19"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4" dur="7">
                                          <p:stCondLst>
                                            <p:cond delay="162"/>
                                          </p:stCondLst>
                                        </p:cTn>
                                        <p:tgtEl>
                                          <p:spTgt spid="11"/>
                                        </p:tgtEl>
                                      </p:cBhvr>
                                      <p:to x="100000" y="60000"/>
                                    </p:animScale>
                                    <p:animScale>
                                      <p:cBhvr>
                                        <p:cTn id="25" dur="41" decel="50000">
                                          <p:stCondLst>
                                            <p:cond delay="169"/>
                                          </p:stCondLst>
                                        </p:cTn>
                                        <p:tgtEl>
                                          <p:spTgt spid="11"/>
                                        </p:tgtEl>
                                      </p:cBhvr>
                                      <p:to x="100000" y="100000"/>
                                    </p:animScale>
                                    <p:animScale>
                                      <p:cBhvr>
                                        <p:cTn id="26" dur="7">
                                          <p:stCondLst>
                                            <p:cond delay="328"/>
                                          </p:stCondLst>
                                        </p:cTn>
                                        <p:tgtEl>
                                          <p:spTgt spid="11"/>
                                        </p:tgtEl>
                                      </p:cBhvr>
                                      <p:to x="100000" y="80000"/>
                                    </p:animScale>
                                    <p:animScale>
                                      <p:cBhvr>
                                        <p:cTn id="27" dur="41" decel="50000">
                                          <p:stCondLst>
                                            <p:cond delay="335"/>
                                          </p:stCondLst>
                                        </p:cTn>
                                        <p:tgtEl>
                                          <p:spTgt spid="11"/>
                                        </p:tgtEl>
                                      </p:cBhvr>
                                      <p:to x="100000" y="100000"/>
                                    </p:animScale>
                                    <p:animScale>
                                      <p:cBhvr>
                                        <p:cTn id="28" dur="7">
                                          <p:stCondLst>
                                            <p:cond delay="410"/>
                                          </p:stCondLst>
                                        </p:cTn>
                                        <p:tgtEl>
                                          <p:spTgt spid="11"/>
                                        </p:tgtEl>
                                      </p:cBhvr>
                                      <p:to x="100000" y="90000"/>
                                    </p:animScale>
                                    <p:animScale>
                                      <p:cBhvr>
                                        <p:cTn id="29" dur="41" decel="50000">
                                          <p:stCondLst>
                                            <p:cond delay="417"/>
                                          </p:stCondLst>
                                        </p:cTn>
                                        <p:tgtEl>
                                          <p:spTgt spid="11"/>
                                        </p:tgtEl>
                                      </p:cBhvr>
                                      <p:to x="100000" y="100000"/>
                                    </p:animScale>
                                    <p:animScale>
                                      <p:cBhvr>
                                        <p:cTn id="30" dur="7">
                                          <p:stCondLst>
                                            <p:cond delay="452"/>
                                          </p:stCondLst>
                                        </p:cTn>
                                        <p:tgtEl>
                                          <p:spTgt spid="11"/>
                                        </p:tgtEl>
                                      </p:cBhvr>
                                      <p:to x="100000" y="95000"/>
                                    </p:animScale>
                                    <p:animScale>
                                      <p:cBhvr>
                                        <p:cTn id="31" dur="41" decel="50000">
                                          <p:stCondLst>
                                            <p:cond delay="459"/>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59D471-F9F0-4C00-98BD-1CB744174A83}"/>
              </a:ext>
            </a:extLst>
          </p:cNvPr>
          <p:cNvSpPr/>
          <p:nvPr/>
        </p:nvSpPr>
        <p:spPr>
          <a:xfrm>
            <a:off x="842963" y="598408"/>
            <a:ext cx="10506075" cy="5016758"/>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Năm 1946, nghe theo tiếng gọi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thiêng liêng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của Tổ quốc, Phạm Quang Lễ đã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rời bỏ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công phá lớn</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như súng ba-dô-ca, súng không giật, bom bay để tiêu diệt xe tăng và lô cốt của giặc. Bên cạnh những cống hiến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xuất sắc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cho sự nghiệp quốc phòng, Trần Đại Nghĩa còn có công lớn trong việc xây dựng nền khoa học trẻ tuổi của nước nhà.</a:t>
            </a:r>
          </a:p>
        </p:txBody>
      </p:sp>
    </p:spTree>
    <p:extLst>
      <p:ext uri="{BB962C8B-B14F-4D97-AF65-F5344CB8AC3E}">
        <p14:creationId xmlns:p14="http://schemas.microsoft.com/office/powerpoint/2010/main" val="41614344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lack background&#10;&#10;Description automatically generated">
            <a:extLst>
              <a:ext uri="{FF2B5EF4-FFF2-40B4-BE49-F238E27FC236}">
                <a16:creationId xmlns:a16="http://schemas.microsoft.com/office/drawing/2014/main" id="{ADA1E77A-6685-428C-DDCB-ABB2962C6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964" y="1417320"/>
            <a:ext cx="15052704" cy="3630566"/>
          </a:xfrm>
          <a:prstGeom prst="rect">
            <a:avLst/>
          </a:prstGeom>
        </p:spPr>
      </p:pic>
    </p:spTree>
    <p:extLst>
      <p:ext uri="{BB962C8B-B14F-4D97-AF65-F5344CB8AC3E}">
        <p14:creationId xmlns:p14="http://schemas.microsoft.com/office/powerpoint/2010/main" val="264488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0DE3B-B61D-B2C8-81E5-05312E244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45" y="1816598"/>
            <a:ext cx="5041402" cy="5041402"/>
          </a:xfrm>
          <a:prstGeom prst="rect">
            <a:avLst/>
          </a:prstGeom>
        </p:spPr>
      </p:pic>
      <p:sp>
        <p:nvSpPr>
          <p:cNvPr id="2" name="Rectangle: Rounded Corners 1">
            <a:extLst>
              <a:ext uri="{FF2B5EF4-FFF2-40B4-BE49-F238E27FC236}">
                <a16:creationId xmlns:a16="http://schemas.microsoft.com/office/drawing/2014/main" id="{4D03ABFB-D5FD-F40E-F44A-39A425F7023B}"/>
              </a:ext>
            </a:extLst>
          </p:cNvPr>
          <p:cNvSpPr/>
          <p:nvPr/>
        </p:nvSpPr>
        <p:spPr>
          <a:xfrm>
            <a:off x="4160520" y="1485900"/>
            <a:ext cx="7829550" cy="1977390"/>
          </a:xfrm>
          <a:prstGeom prst="roundRect">
            <a:avLst/>
          </a:prstGeom>
          <a:solidFill>
            <a:srgbClr val="D72857"/>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0ECE6"/>
                </a:solidFill>
                <a:latin typeface="Cambria" panose="02040503050406030204" pitchFamily="18" charset="0"/>
                <a:ea typeface="Cambria" panose="02040503050406030204" pitchFamily="18" charset="0"/>
              </a:rPr>
              <a:t>Nêu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cảm</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xúc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của</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mình</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sau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khi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học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xong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bài</a:t>
            </a:r>
            <a:r>
              <a:rPr lang="en-US" sz="4000" dirty="0">
                <a:solidFill>
                  <a:srgbClr val="F0ECE6"/>
                </a:solidFill>
                <a:latin typeface="Cambria" panose="02040503050406030204" pitchFamily="18" charset="0"/>
                <a:ea typeface="Cambria" panose="02040503050406030204" pitchFamily="18" charset="0"/>
              </a:rPr>
              <a:t> “Anh </a:t>
            </a:r>
            <a:r>
              <a:rPr lang="en-US" sz="4000" dirty="0" err="1">
                <a:solidFill>
                  <a:srgbClr val="F0ECE6"/>
                </a:solidFill>
                <a:latin typeface="Cambria" panose="02040503050406030204" pitchFamily="18" charset="0"/>
                <a:ea typeface="Cambria" panose="02040503050406030204" pitchFamily="18" charset="0"/>
              </a:rPr>
              <a:t>hùng</a:t>
            </a:r>
            <a:r>
              <a:rPr lang="en-US" sz="4000" dirty="0">
                <a:solidFill>
                  <a:srgbClr val="F0ECE6"/>
                </a:solidFill>
                <a:latin typeface="Cambria" panose="02040503050406030204" pitchFamily="18" charset="0"/>
                <a:ea typeface="Cambria" panose="02040503050406030204" pitchFamily="18" charset="0"/>
              </a:rPr>
              <a:t> Lao </a:t>
            </a:r>
            <a:r>
              <a:rPr lang="en-US" sz="4000" dirty="0" err="1">
                <a:solidFill>
                  <a:srgbClr val="F0ECE6"/>
                </a:solidFill>
                <a:latin typeface="Cambria" panose="02040503050406030204" pitchFamily="18" charset="0"/>
                <a:ea typeface="Cambria" panose="02040503050406030204" pitchFamily="18" charset="0"/>
              </a:rPr>
              <a:t>động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Trần</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Đại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Nghĩa</a:t>
            </a:r>
            <a:r>
              <a:rPr lang="en-US" sz="4000" dirty="0">
                <a:solidFill>
                  <a:srgbClr val="F0ECE6"/>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3894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88647-4674-E1F6-8AE2-97ADC441566A}"/>
              </a:ext>
            </a:extLst>
          </p:cNvPr>
          <p:cNvPicPr>
            <a:picLocks noChangeAspect="1"/>
          </p:cNvPicPr>
          <p:nvPr/>
        </p:nvPicPr>
        <p:blipFill>
          <a:blip r:embed="rId2"/>
          <a:stretch>
            <a:fillRect/>
          </a:stretch>
        </p:blipFill>
        <p:spPr>
          <a:xfrm>
            <a:off x="2926080" y="0"/>
            <a:ext cx="6183630" cy="6858000"/>
          </a:xfrm>
          <a:prstGeom prst="rect">
            <a:avLst/>
          </a:prstGeom>
        </p:spPr>
      </p:pic>
    </p:spTree>
    <p:extLst>
      <p:ext uri="{BB962C8B-B14F-4D97-AF65-F5344CB8AC3E}">
        <p14:creationId xmlns:p14="http://schemas.microsoft.com/office/powerpoint/2010/main" val="2904246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039945-BE5E-48FD-908B-042DC29CF2AB}"/>
              </a:ext>
            </a:extLst>
          </p:cNvPr>
          <p:cNvPicPr>
            <a:picLocks noChangeAspect="1"/>
          </p:cNvPicPr>
          <p:nvPr/>
        </p:nvPicPr>
        <p:blipFill>
          <a:blip r:embed="rId3"/>
          <a:stretch>
            <a:fillRect/>
          </a:stretch>
        </p:blipFill>
        <p:spPr>
          <a:xfrm>
            <a:off x="0" y="0"/>
            <a:ext cx="12192000" cy="6893607"/>
          </a:xfrm>
          <a:prstGeom prst="rect">
            <a:avLst/>
          </a:prstGeom>
        </p:spPr>
      </p:pic>
    </p:spTree>
    <p:extLst>
      <p:ext uri="{BB962C8B-B14F-4D97-AF65-F5344CB8AC3E}">
        <p14:creationId xmlns:p14="http://schemas.microsoft.com/office/powerpoint/2010/main" val="3488609287"/>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F46353-F8A8-E6C5-5670-B411F02C6814}"/>
              </a:ext>
            </a:extLst>
          </p:cNvPr>
          <p:cNvPicPr>
            <a:picLocks noChangeAspect="1"/>
          </p:cNvPicPr>
          <p:nvPr/>
        </p:nvPicPr>
        <p:blipFill>
          <a:blip r:embed="rId2"/>
          <a:stretch>
            <a:fillRect/>
          </a:stretch>
        </p:blipFill>
        <p:spPr>
          <a:xfrm>
            <a:off x="867468" y="1432395"/>
            <a:ext cx="10388484" cy="3810330"/>
          </a:xfrm>
          <a:prstGeom prst="rect">
            <a:avLst/>
          </a:prstGeom>
        </p:spPr>
      </p:pic>
    </p:spTree>
    <p:extLst>
      <p:ext uri="{BB962C8B-B14F-4D97-AF65-F5344CB8AC3E}">
        <p14:creationId xmlns:p14="http://schemas.microsoft.com/office/powerpoint/2010/main" val="26684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6303C8B-8875-7D47-8866-FEBE558B3364}"/>
              </a:ext>
            </a:extLst>
          </p:cNvPr>
          <p:cNvSpPr/>
          <p:nvPr/>
        </p:nvSpPr>
        <p:spPr>
          <a:xfrm>
            <a:off x="281354" y="82062"/>
            <a:ext cx="11769969" cy="6682153"/>
          </a:xfrm>
          <a:prstGeom prst="roundRect">
            <a:avLst/>
          </a:prstGeom>
          <a:solidFill>
            <a:schemeClr val="lt1">
              <a:alpha val="8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srgbClr val="F0ECE6"/>
              </a:solidFill>
              <a:effectLst/>
              <a:uLnTx/>
              <a:uFillTx/>
              <a:latin typeface="Alfa Slab One"/>
              <a:ea typeface="Arial Unicode MS"/>
              <a:cs typeface="+mn-cs"/>
            </a:endParaRPr>
          </a:p>
        </p:txBody>
      </p:sp>
      <p:sp>
        <p:nvSpPr>
          <p:cNvPr id="4" name="Rectangle 3">
            <a:extLst>
              <a:ext uri="{FF2B5EF4-FFF2-40B4-BE49-F238E27FC236}">
                <a16:creationId xmlns:a16="http://schemas.microsoft.com/office/drawing/2014/main" id="{CF436CE8-BD9F-5CA6-DE9C-AE0CA29B876C}"/>
              </a:ext>
            </a:extLst>
          </p:cNvPr>
          <p:cNvSpPr/>
          <p:nvPr/>
        </p:nvSpPr>
        <p:spPr>
          <a:xfrm>
            <a:off x="567690" y="1168271"/>
            <a:ext cx="11125200" cy="517064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Anh hùng Lao động Trần Đại Nghĩa tên khai sinh là Phạm Quang Lễ, quê ở tỉnh Vĩnh Long. Sau khi học xong bậc trung học ở Sài Gòn, năm 1935, ông được cấp học bổng sang Pháp học đại học. Ông đã theo học các ngành kĩ sư cầu cống, kĩ sư điện và kĩ sư hàng không. Ngoài ra, ông còn miệt mài nghiên cứu kĩ thuật chế tạo vũ khí.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Năm 1946, nghe theo tiếng gọi thiêng liêng của Tổ quốc, Phạm Quang Lễ đã rời bỏ 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công phá lớn như súng ba-dô-ca, súng không giật, bom bay để tiêu diệt xe tăng và lô cốt của giặc. Bên cạnh những cống hiến xuất sắc cho sự nghiệp quốc phòng, Trần Đại Nghĩa còn có công lớn trong việc xây dựng nền khoa học trẻ tuổi của nước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cống hiến của Giáo sư Trần Đại Nghĩa được đánh giá cao. Năm 1948, ông được phong quân hàm Thiếu tướng. Năm 1952, ông được tuyên dương Anh hùng Lao động. Ông còn được Nhà nước tặng Giải thưởng Hồ Chí Minh và nhiều huân chương cao quý.</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a:t>
            </a: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điển nhân vật lịch sử Việt Nam</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6" name="Picture 5">
            <a:extLst>
              <a:ext uri="{FF2B5EF4-FFF2-40B4-BE49-F238E27FC236}">
                <a16:creationId xmlns:a16="http://schemas.microsoft.com/office/drawing/2014/main" id="{7A1B8990-BAFC-FD15-F1CE-B10CB26F1441}"/>
              </a:ext>
            </a:extLst>
          </p:cNvPr>
          <p:cNvPicPr>
            <a:picLocks noChangeAspect="1"/>
          </p:cNvPicPr>
          <p:nvPr/>
        </p:nvPicPr>
        <p:blipFill>
          <a:blip r:embed="rId2"/>
          <a:stretch>
            <a:fillRect/>
          </a:stretch>
        </p:blipFill>
        <p:spPr>
          <a:xfrm>
            <a:off x="1542684" y="106622"/>
            <a:ext cx="8443692" cy="1341236"/>
          </a:xfrm>
          <a:prstGeom prst="rect">
            <a:avLst/>
          </a:prstGeom>
        </p:spPr>
      </p:pic>
    </p:spTree>
    <p:extLst>
      <p:ext uri="{BB962C8B-B14F-4D97-AF65-F5344CB8AC3E}">
        <p14:creationId xmlns:p14="http://schemas.microsoft.com/office/powerpoint/2010/main" val="15865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4F68E9-AB1B-AD46-A7F5-1A1CCE5AD16B}"/>
              </a:ext>
            </a:extLst>
          </p:cNvPr>
          <p:cNvSpPr/>
          <p:nvPr/>
        </p:nvSpPr>
        <p:spPr>
          <a:xfrm>
            <a:off x="2718280" y="876714"/>
            <a:ext cx="6755440" cy="1446550"/>
          </a:xfrm>
          <a:prstGeom prst="rect">
            <a:avLst/>
          </a:prstGeom>
          <a:noFill/>
        </p:spPr>
        <p:txBody>
          <a:bodyPr wrap="none" lIns="91440" tIns="45720" rIns="91440" bIns="45720">
            <a:prstTxWarp prst="textArchUp">
              <a:avLst/>
            </a:prstTxWarp>
            <a:spAutoFit/>
          </a:bodyPr>
          <a:lstStyle/>
          <a:p>
            <a:pPr algn="ctr"/>
            <a:r>
              <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Chia </a:t>
            </a:r>
            <a:r>
              <a:rPr lang="en-US" sz="8800" b="1" cap="none" spc="0" dirty="0" err="1">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đoạn</a:t>
            </a:r>
            <a:endPar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58EAC07-92DC-1841-AA81-34A37AB80B24}"/>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80612" y="1433194"/>
            <a:ext cx="7121249" cy="4138408"/>
          </a:xfrm>
          <a:prstGeom prst="rect">
            <a:avLst/>
          </a:prstGeom>
        </p:spPr>
      </p:pic>
      <p:sp>
        <p:nvSpPr>
          <p:cNvPr id="5" name="Rectangle 4">
            <a:extLst>
              <a:ext uri="{FF2B5EF4-FFF2-40B4-BE49-F238E27FC236}">
                <a16:creationId xmlns:a16="http://schemas.microsoft.com/office/drawing/2014/main" id="{F944CB8E-7672-1149-BA6C-1F72FB56551E}"/>
              </a:ext>
            </a:extLst>
          </p:cNvPr>
          <p:cNvSpPr/>
          <p:nvPr/>
        </p:nvSpPr>
        <p:spPr>
          <a:xfrm>
            <a:off x="980530" y="2717956"/>
            <a:ext cx="4325223"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1</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đầu</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đến</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chế</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tạo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vũ</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khí</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9F47417-C1DF-E947-9DA2-A07321ADCC72}"/>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360521" y="1124571"/>
            <a:ext cx="7121249" cy="4138408"/>
          </a:xfrm>
          <a:prstGeom prst="rect">
            <a:avLst/>
          </a:prstGeom>
        </p:spPr>
      </p:pic>
      <p:pic>
        <p:nvPicPr>
          <p:cNvPr id="7" name="Picture 6">
            <a:extLst>
              <a:ext uri="{FF2B5EF4-FFF2-40B4-BE49-F238E27FC236}">
                <a16:creationId xmlns:a16="http://schemas.microsoft.com/office/drawing/2014/main" id="{11CA7FB1-1185-2444-979F-1C9597414490}"/>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17484" y="3588467"/>
            <a:ext cx="7121249" cy="4138408"/>
          </a:xfrm>
          <a:prstGeom prst="rect">
            <a:avLst/>
          </a:prstGeom>
        </p:spPr>
      </p:pic>
      <p:sp>
        <p:nvSpPr>
          <p:cNvPr id="8" name="Rectangle 7">
            <a:extLst>
              <a:ext uri="{FF2B5EF4-FFF2-40B4-BE49-F238E27FC236}">
                <a16:creationId xmlns:a16="http://schemas.microsoft.com/office/drawing/2014/main" id="{E6AAD4B8-23D3-7246-A388-94FBDCD5EE2D}"/>
              </a:ext>
            </a:extLst>
          </p:cNvPr>
          <p:cNvSpPr/>
          <p:nvPr/>
        </p:nvSpPr>
        <p:spPr>
          <a:xfrm>
            <a:off x="1362500" y="4910671"/>
            <a:ext cx="4238981"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2</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Tiếp</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theo.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nước</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nhà</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C16BA6B-82F6-4D4A-BE41-C0221F258E02}"/>
              </a:ext>
            </a:extLst>
          </p:cNvPr>
          <p:cNvSpPr/>
          <p:nvPr/>
        </p:nvSpPr>
        <p:spPr>
          <a:xfrm>
            <a:off x="6869616" y="2392116"/>
            <a:ext cx="4514634" cy="646331"/>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3</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còn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lại</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890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6" presetClass="entr" presetSubtype="4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Horizontal)">
                                      <p:cBhvr>
                                        <p:cTn id="23" dur="500"/>
                                        <p:tgtEl>
                                          <p:spTgt spid="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7553E9-2CDB-F12B-C7CE-11FCFFC13583}"/>
              </a:ext>
            </a:extLst>
          </p:cNvPr>
          <p:cNvSpPr/>
          <p:nvPr/>
        </p:nvSpPr>
        <p:spPr>
          <a:xfrm>
            <a:off x="2779934" y="186459"/>
            <a:ext cx="6632137" cy="1107996"/>
          </a:xfrm>
          <a:prstGeom prst="rect">
            <a:avLst/>
          </a:prstGeom>
          <a:noFill/>
        </p:spPr>
        <p:txBody>
          <a:bodyPr wrap="none" lIns="91440" tIns="45720" rIns="91440" bIns="45720">
            <a:spAutoFit/>
          </a:bodyPr>
          <a:lstStyle/>
          <a:p>
            <a:pPr algn="ct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Luyện</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đọc</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từ</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khó</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
        <p:nvSpPr>
          <p:cNvPr id="3" name="Rectangle 2">
            <a:extLst>
              <a:ext uri="{FF2B5EF4-FFF2-40B4-BE49-F238E27FC236}">
                <a16:creationId xmlns:a16="http://schemas.microsoft.com/office/drawing/2014/main" id="{94354D66-6ACA-80F2-DF20-8AFDB2C31D9E}"/>
              </a:ext>
            </a:extLst>
          </p:cNvPr>
          <p:cNvSpPr/>
          <p:nvPr/>
        </p:nvSpPr>
        <p:spPr>
          <a:xfrm>
            <a:off x="1303930" y="1738035"/>
            <a:ext cx="4363694"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thiêng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liêng</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1DD4466-FC5D-DA95-BF4B-76728C436655}"/>
              </a:ext>
            </a:extLst>
          </p:cNvPr>
          <p:cNvSpPr/>
          <p:nvPr/>
        </p:nvSpPr>
        <p:spPr>
          <a:xfrm>
            <a:off x="7042767" y="1660594"/>
            <a:ext cx="3241593"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ba</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dô</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-ca</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ED4A37C-DFEF-396F-ADCA-0BF3DD0CF5FC}"/>
              </a:ext>
            </a:extLst>
          </p:cNvPr>
          <p:cNvSpPr/>
          <p:nvPr/>
        </p:nvSpPr>
        <p:spPr>
          <a:xfrm>
            <a:off x="3888502" y="3054996"/>
            <a:ext cx="5755102"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súng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không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giật</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608B0B8-AAFB-BB82-B17E-E7592FAFD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1505"/>
            <a:ext cx="3260829" cy="3260829"/>
          </a:xfrm>
          <a:prstGeom prst="rect">
            <a:avLst/>
          </a:prstGeom>
        </p:spPr>
      </p:pic>
    </p:spTree>
    <p:extLst>
      <p:ext uri="{BB962C8B-B14F-4D97-AF65-F5344CB8AC3E}">
        <p14:creationId xmlns:p14="http://schemas.microsoft.com/office/powerpoint/2010/main" val="124304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2"/>
                                          </p:stCondLst>
                                        </p:cTn>
                                        <p:tgtEl>
                                          <p:spTgt spid="2"/>
                                        </p:tgtEl>
                                      </p:cBhvr>
                                      <p:to x="100000" y="60000"/>
                                    </p:animScale>
                                    <p:animScale>
                                      <p:cBhvr>
                                        <p:cTn id="14" dur="41"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1" decel="50000">
                                          <p:stCondLst>
                                            <p:cond delay="335"/>
                                          </p:stCondLst>
                                        </p:cTn>
                                        <p:tgtEl>
                                          <p:spTgt spid="2"/>
                                        </p:tgtEl>
                                      </p:cBhvr>
                                      <p:to x="100000" y="100000"/>
                                    </p:animScale>
                                    <p:animScale>
                                      <p:cBhvr>
                                        <p:cTn id="17" dur="7">
                                          <p:stCondLst>
                                            <p:cond delay="410"/>
                                          </p:stCondLst>
                                        </p:cTn>
                                        <p:tgtEl>
                                          <p:spTgt spid="2"/>
                                        </p:tgtEl>
                                      </p:cBhvr>
                                      <p:to x="100000" y="90000"/>
                                    </p:animScale>
                                    <p:animScale>
                                      <p:cBhvr>
                                        <p:cTn id="18" dur="41"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1" decel="50000">
                                          <p:stCondLst>
                                            <p:cond delay="459"/>
                                          </p:stCondLst>
                                        </p:cTn>
                                        <p:tgtEl>
                                          <p:spTgt spid="2"/>
                                        </p:tgtEl>
                                      </p:cBhvr>
                                      <p:to x="100000" y="100000"/>
                                    </p:animScale>
                                  </p:childTnLst>
                                </p:cTn>
                              </p:par>
                            </p:childTnLst>
                          </p:cTn>
                        </p:par>
                        <p:par>
                          <p:cTn id="21" fill="hold">
                            <p:stCondLst>
                              <p:cond delay="760"/>
                            </p:stCondLst>
                            <p:childTnLst>
                              <p:par>
                                <p:cTn id="22" presetID="42"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1368</Words>
  <Application>Microsoft Office PowerPoint</Application>
  <PresentationFormat>Widescreen</PresentationFormat>
  <Paragraphs>64</Paragraphs>
  <Slides>34</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等线</vt:lpstr>
      <vt:lpstr>#9Slide07 SVNBeachwood Sans</vt:lpstr>
      <vt:lpstr>Alfa Slab One</vt:lpstr>
      <vt:lpstr>Arial</vt:lpstr>
      <vt:lpstr>Calibri</vt:lpstr>
      <vt:lpstr>Calibri Light</vt:lpstr>
      <vt:lpstr>Cambria</vt:lpstr>
      <vt:lpstr>Times New Roman</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Kiên Nguyễn</dc:creator>
  <cp:lastModifiedBy>Kiên Nguyễn</cp:lastModifiedBy>
  <cp:revision>2</cp:revision>
  <dcterms:created xsi:type="dcterms:W3CDTF">2026-04-10T15:56:54Z</dcterms:created>
  <dcterms:modified xsi:type="dcterms:W3CDTF">2026-04-10T16:09:47Z</dcterms:modified>
</cp:coreProperties>
</file>