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34" r:id="rId3"/>
    <p:sldId id="2635" r:id="rId4"/>
    <p:sldId id="2636" r:id="rId5"/>
    <p:sldId id="297" r:id="rId6"/>
    <p:sldId id="260" r:id="rId7"/>
    <p:sldId id="299" r:id="rId8"/>
    <p:sldId id="2637" r:id="rId9"/>
    <p:sldId id="300" r:id="rId10"/>
    <p:sldId id="264" r:id="rId11"/>
    <p:sldId id="2638" r:id="rId12"/>
    <p:sldId id="265" r:id="rId13"/>
    <p:sldId id="312" r:id="rId14"/>
    <p:sldId id="306" r:id="rId15"/>
    <p:sldId id="276" r:id="rId16"/>
    <p:sldId id="2639" r:id="rId17"/>
    <p:sldId id="271" r:id="rId18"/>
    <p:sldId id="25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8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C4D33-6393-4DEA-B45C-E4C1686AA400}" type="datetimeFigureOut">
              <a:rPr lang="en-US" smtClean="0"/>
              <a:t>12/4/2026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0E664-F4F0-487F-A41D-923091CE4F68}" type="slidenum">
              <a:rPr lang="en-US" smtClean="0"/>
              <a:t>‹#›</a:t>
            </a:fld>
            <a:endParaRPr lang="en-US"/>
          </a:p>
        </p:txBody>
      </p:sp>
    </p:spTree>
    <p:extLst>
      <p:ext uri="{BB962C8B-B14F-4D97-AF65-F5344CB8AC3E}">
        <p14:creationId xmlns:p14="http://schemas.microsoft.com/office/powerpoint/2010/main" val="117907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GB" altLang="en-US"/>
              <a:t>Thầy giáo Cú Mèo đặt câu hỏi cho 2 bạn Vẹt Xanh và Vẹt Đỏ</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83C9C-0EEB-4E7F-B2BC-1318F7338FEA}" type="slidenum">
              <a:rPr lang="en-US" smtClean="0"/>
              <a:t>13</a:t>
            </a:fld>
            <a:endParaRPr lang="en-US"/>
          </a:p>
        </p:txBody>
      </p:sp>
    </p:spTree>
    <p:extLst>
      <p:ext uri="{BB962C8B-B14F-4D97-AF65-F5344CB8AC3E}">
        <p14:creationId xmlns:p14="http://schemas.microsoft.com/office/powerpoint/2010/main" val="123448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83E20-3AC2-011E-2AA3-B87099FC34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7CF3E2-BF37-8A30-D64B-FC2443F07C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D04421-7B83-82CA-B6A3-FBC5D0E28638}"/>
              </a:ext>
            </a:extLst>
          </p:cNvPr>
          <p:cNvSpPr>
            <a:spLocks noGrp="1"/>
          </p:cNvSpPr>
          <p:nvPr>
            <p:ph type="dt" sz="half" idx="10"/>
          </p:nvPr>
        </p:nvSpPr>
        <p:spPr/>
        <p:txBody>
          <a:bodyPr/>
          <a:lstStyle/>
          <a:p>
            <a:fld id="{9514FA96-1F5B-4240-A839-C58E06289C44}" type="datetimeFigureOut">
              <a:rPr lang="en-US" smtClean="0"/>
              <a:t>12/4/2026</a:t>
            </a:fld>
            <a:endParaRPr lang="en-US"/>
          </a:p>
        </p:txBody>
      </p:sp>
      <p:sp>
        <p:nvSpPr>
          <p:cNvPr id="5" name="Footer Placeholder 4">
            <a:extLst>
              <a:ext uri="{FF2B5EF4-FFF2-40B4-BE49-F238E27FC236}">
                <a16:creationId xmlns:a16="http://schemas.microsoft.com/office/drawing/2014/main" id="{29F8D7B4-7EF8-1005-1DEB-F467271600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AFF2A-7719-152B-4903-F75382D121CB}"/>
              </a:ext>
            </a:extLst>
          </p:cNvPr>
          <p:cNvSpPr>
            <a:spLocks noGrp="1"/>
          </p:cNvSpPr>
          <p:nvPr>
            <p:ph type="sldNum" sz="quarter" idx="12"/>
          </p:nvPr>
        </p:nvSpPr>
        <p:spPr/>
        <p:txBody>
          <a:bodyPr/>
          <a:lstStyle/>
          <a:p>
            <a:fld id="{9F83C2E8-B98E-40EB-B3EA-C5CE1EF4B8F0}" type="slidenum">
              <a:rPr lang="en-US" smtClean="0"/>
              <a:t>‹#›</a:t>
            </a:fld>
            <a:endParaRPr lang="en-US"/>
          </a:p>
        </p:txBody>
      </p:sp>
    </p:spTree>
    <p:extLst>
      <p:ext uri="{BB962C8B-B14F-4D97-AF65-F5344CB8AC3E}">
        <p14:creationId xmlns:p14="http://schemas.microsoft.com/office/powerpoint/2010/main" val="3732108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D17F-898E-A844-B3C9-5F1D1AB4E8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88AFC4-8108-97DF-CB20-2D9BBF1933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B79D6-5A9E-629B-703C-00D75D09AA19}"/>
              </a:ext>
            </a:extLst>
          </p:cNvPr>
          <p:cNvSpPr>
            <a:spLocks noGrp="1"/>
          </p:cNvSpPr>
          <p:nvPr>
            <p:ph type="dt" sz="half" idx="10"/>
          </p:nvPr>
        </p:nvSpPr>
        <p:spPr/>
        <p:txBody>
          <a:bodyPr/>
          <a:lstStyle/>
          <a:p>
            <a:fld id="{9514FA96-1F5B-4240-A839-C58E06289C44}" type="datetimeFigureOut">
              <a:rPr lang="en-US" smtClean="0"/>
              <a:t>12/4/2026</a:t>
            </a:fld>
            <a:endParaRPr lang="en-US"/>
          </a:p>
        </p:txBody>
      </p:sp>
      <p:sp>
        <p:nvSpPr>
          <p:cNvPr id="5" name="Footer Placeholder 4">
            <a:extLst>
              <a:ext uri="{FF2B5EF4-FFF2-40B4-BE49-F238E27FC236}">
                <a16:creationId xmlns:a16="http://schemas.microsoft.com/office/drawing/2014/main" id="{7007C201-A2D7-6B30-8B45-CECC117F4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75385-BCC0-E5F9-955F-87CE28354B32}"/>
              </a:ext>
            </a:extLst>
          </p:cNvPr>
          <p:cNvSpPr>
            <a:spLocks noGrp="1"/>
          </p:cNvSpPr>
          <p:nvPr>
            <p:ph type="sldNum" sz="quarter" idx="12"/>
          </p:nvPr>
        </p:nvSpPr>
        <p:spPr/>
        <p:txBody>
          <a:bodyPr/>
          <a:lstStyle/>
          <a:p>
            <a:fld id="{9F83C2E8-B98E-40EB-B3EA-C5CE1EF4B8F0}" type="slidenum">
              <a:rPr lang="en-US" smtClean="0"/>
              <a:t>‹#›</a:t>
            </a:fld>
            <a:endParaRPr lang="en-US"/>
          </a:p>
        </p:txBody>
      </p:sp>
    </p:spTree>
    <p:extLst>
      <p:ext uri="{BB962C8B-B14F-4D97-AF65-F5344CB8AC3E}">
        <p14:creationId xmlns:p14="http://schemas.microsoft.com/office/powerpoint/2010/main" val="418734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C82821-D5FD-5AAF-EF42-BFFFF3148F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83CB5F-CA71-8C70-B7D5-44F619CAB4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D7F92-5CA5-EDDC-95A0-3503D8211075}"/>
              </a:ext>
            </a:extLst>
          </p:cNvPr>
          <p:cNvSpPr>
            <a:spLocks noGrp="1"/>
          </p:cNvSpPr>
          <p:nvPr>
            <p:ph type="dt" sz="half" idx="10"/>
          </p:nvPr>
        </p:nvSpPr>
        <p:spPr/>
        <p:txBody>
          <a:bodyPr/>
          <a:lstStyle/>
          <a:p>
            <a:fld id="{9514FA96-1F5B-4240-A839-C58E06289C44}" type="datetimeFigureOut">
              <a:rPr lang="en-US" smtClean="0"/>
              <a:t>12/4/2026</a:t>
            </a:fld>
            <a:endParaRPr lang="en-US"/>
          </a:p>
        </p:txBody>
      </p:sp>
      <p:sp>
        <p:nvSpPr>
          <p:cNvPr id="5" name="Footer Placeholder 4">
            <a:extLst>
              <a:ext uri="{FF2B5EF4-FFF2-40B4-BE49-F238E27FC236}">
                <a16:creationId xmlns:a16="http://schemas.microsoft.com/office/drawing/2014/main" id="{33523C21-A5DA-B69D-A248-8C2138A92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9F7EE-9854-987E-A757-14C8B64FE43B}"/>
              </a:ext>
            </a:extLst>
          </p:cNvPr>
          <p:cNvSpPr>
            <a:spLocks noGrp="1"/>
          </p:cNvSpPr>
          <p:nvPr>
            <p:ph type="sldNum" sz="quarter" idx="12"/>
          </p:nvPr>
        </p:nvSpPr>
        <p:spPr/>
        <p:txBody>
          <a:bodyPr/>
          <a:lstStyle/>
          <a:p>
            <a:fld id="{9F83C2E8-B98E-40EB-B3EA-C5CE1EF4B8F0}" type="slidenum">
              <a:rPr lang="en-US" smtClean="0"/>
              <a:t>‹#›</a:t>
            </a:fld>
            <a:endParaRPr lang="en-US"/>
          </a:p>
        </p:txBody>
      </p:sp>
    </p:spTree>
    <p:extLst>
      <p:ext uri="{BB962C8B-B14F-4D97-AF65-F5344CB8AC3E}">
        <p14:creationId xmlns:p14="http://schemas.microsoft.com/office/powerpoint/2010/main" val="573872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srcRect/>
          <a:stretch>
            <a:fillRect/>
          </a:stretch>
        </p:blipFill>
        <p:spPr>
          <a:xfrm>
            <a:off x="0" y="93980"/>
            <a:ext cx="9283700" cy="1125220"/>
          </a:xfrm>
          <a:prstGeom prst="rect">
            <a:avLst/>
          </a:prstGeom>
        </p:spPr>
      </p:pic>
      <p:pic>
        <p:nvPicPr>
          <p:cNvPr id="8" name="Picture 6"/>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7325" y="93980"/>
            <a:ext cx="1558925" cy="1313180"/>
          </a:xfrm>
          <a:prstGeom prst="rect">
            <a:avLst/>
          </a:prstGeom>
        </p:spPr>
      </p:pic>
      <p:grpSp>
        <p:nvGrpSpPr>
          <p:cNvPr id="9" name="Group 8"/>
          <p:cNvGrpSpPr/>
          <p:nvPr userDrawn="1"/>
        </p:nvGrpSpPr>
        <p:grpSpPr>
          <a:xfrm>
            <a:off x="9364345" y="127000"/>
            <a:ext cx="2947670" cy="1614170"/>
            <a:chOff x="14717" y="483"/>
            <a:chExt cx="4642" cy="2542"/>
          </a:xfrm>
        </p:grpSpPr>
        <p:pic>
          <p:nvPicPr>
            <p:cNvPr id="4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 flipH="1">
              <a:off x="14717" y="1777"/>
              <a:ext cx="4642" cy="1248"/>
            </a:xfrm>
            <a:prstGeom prst="rect">
              <a:avLst/>
            </a:prstGeom>
          </p:spPr>
        </p:pic>
        <p:pic>
          <p:nvPicPr>
            <p:cNvPr id="52" name="Picture 5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093" y="483"/>
              <a:ext cx="1491" cy="1622"/>
            </a:xfrm>
            <a:prstGeom prst="rect">
              <a:avLst/>
            </a:prstGeom>
          </p:spPr>
        </p:pic>
        <p:pic>
          <p:nvPicPr>
            <p:cNvPr id="57" name="Picture 5"/>
            <p:cNvPicPr>
              <a:picLocks noChangeAspect="1"/>
            </p:cNvPicPr>
            <p:nvPr/>
          </p:nvPicPr>
          <p:blipFill>
            <a:blip r:embed="rId9"/>
            <a:srcRect/>
            <a:stretch>
              <a:fillRect/>
            </a:stretch>
          </p:blipFill>
          <p:spPr>
            <a:xfrm flipH="1">
              <a:off x="17253" y="1054"/>
              <a:ext cx="1917" cy="1841"/>
            </a:xfrm>
            <a:prstGeom prst="rect">
              <a:avLst/>
            </a:prstGeom>
          </p:spPr>
        </p:pic>
      </p:grpSp>
    </p:spTree>
    <p:extLst>
      <p:ext uri="{BB962C8B-B14F-4D97-AF65-F5344CB8AC3E}">
        <p14:creationId xmlns:p14="http://schemas.microsoft.com/office/powerpoint/2010/main" val="326377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000"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3"/>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012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E9AF-794E-B676-02FC-9065F2D0E5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A8461D-422F-3CF0-FECD-9AA8CDB5A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71D1D0-EB8B-B566-CD22-C1FDC7EF3A96}"/>
              </a:ext>
            </a:extLst>
          </p:cNvPr>
          <p:cNvSpPr>
            <a:spLocks noGrp="1"/>
          </p:cNvSpPr>
          <p:nvPr>
            <p:ph type="dt" sz="half" idx="10"/>
          </p:nvPr>
        </p:nvSpPr>
        <p:spPr/>
        <p:txBody>
          <a:bodyPr/>
          <a:lstStyle/>
          <a:p>
            <a:fld id="{9514FA96-1F5B-4240-A839-C58E06289C44}" type="datetimeFigureOut">
              <a:rPr lang="en-US" smtClean="0"/>
              <a:t>12/4/2026</a:t>
            </a:fld>
            <a:endParaRPr lang="en-US"/>
          </a:p>
        </p:txBody>
      </p:sp>
      <p:sp>
        <p:nvSpPr>
          <p:cNvPr id="5" name="Footer Placeholder 4">
            <a:extLst>
              <a:ext uri="{FF2B5EF4-FFF2-40B4-BE49-F238E27FC236}">
                <a16:creationId xmlns:a16="http://schemas.microsoft.com/office/drawing/2014/main" id="{2C0FB995-409B-BA79-5572-32D351BA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08A661-5CEA-A699-1FEB-C95D4C269AFE}"/>
              </a:ext>
            </a:extLst>
          </p:cNvPr>
          <p:cNvSpPr>
            <a:spLocks noGrp="1"/>
          </p:cNvSpPr>
          <p:nvPr>
            <p:ph type="sldNum" sz="quarter" idx="12"/>
          </p:nvPr>
        </p:nvSpPr>
        <p:spPr/>
        <p:txBody>
          <a:bodyPr/>
          <a:lstStyle/>
          <a:p>
            <a:fld id="{9F83C2E8-B98E-40EB-B3EA-C5CE1EF4B8F0}" type="slidenum">
              <a:rPr lang="en-US" smtClean="0"/>
              <a:t>‹#›</a:t>
            </a:fld>
            <a:endParaRPr lang="en-US"/>
          </a:p>
        </p:txBody>
      </p:sp>
    </p:spTree>
    <p:extLst>
      <p:ext uri="{BB962C8B-B14F-4D97-AF65-F5344CB8AC3E}">
        <p14:creationId xmlns:p14="http://schemas.microsoft.com/office/powerpoint/2010/main" val="453760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4EA44-8D40-2BF7-1780-19FD11312D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8B3AA0-1C26-5916-D847-DA53E9DEB5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3244FB-4155-8B46-418D-200D639077F2}"/>
              </a:ext>
            </a:extLst>
          </p:cNvPr>
          <p:cNvSpPr>
            <a:spLocks noGrp="1"/>
          </p:cNvSpPr>
          <p:nvPr>
            <p:ph type="dt" sz="half" idx="10"/>
          </p:nvPr>
        </p:nvSpPr>
        <p:spPr/>
        <p:txBody>
          <a:bodyPr/>
          <a:lstStyle/>
          <a:p>
            <a:fld id="{9514FA96-1F5B-4240-A839-C58E06289C44}" type="datetimeFigureOut">
              <a:rPr lang="en-US" smtClean="0"/>
              <a:t>12/4/2026</a:t>
            </a:fld>
            <a:endParaRPr lang="en-US"/>
          </a:p>
        </p:txBody>
      </p:sp>
      <p:sp>
        <p:nvSpPr>
          <p:cNvPr id="5" name="Footer Placeholder 4">
            <a:extLst>
              <a:ext uri="{FF2B5EF4-FFF2-40B4-BE49-F238E27FC236}">
                <a16:creationId xmlns:a16="http://schemas.microsoft.com/office/drawing/2014/main" id="{4258B71A-ABE6-AAD3-57FA-6125F70AA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C92E4-1F7D-6D8C-2BC0-20AF8361B294}"/>
              </a:ext>
            </a:extLst>
          </p:cNvPr>
          <p:cNvSpPr>
            <a:spLocks noGrp="1"/>
          </p:cNvSpPr>
          <p:nvPr>
            <p:ph type="sldNum" sz="quarter" idx="12"/>
          </p:nvPr>
        </p:nvSpPr>
        <p:spPr/>
        <p:txBody>
          <a:bodyPr/>
          <a:lstStyle/>
          <a:p>
            <a:fld id="{9F83C2E8-B98E-40EB-B3EA-C5CE1EF4B8F0}" type="slidenum">
              <a:rPr lang="en-US" smtClean="0"/>
              <a:t>‹#›</a:t>
            </a:fld>
            <a:endParaRPr lang="en-US"/>
          </a:p>
        </p:txBody>
      </p:sp>
    </p:spTree>
    <p:extLst>
      <p:ext uri="{BB962C8B-B14F-4D97-AF65-F5344CB8AC3E}">
        <p14:creationId xmlns:p14="http://schemas.microsoft.com/office/powerpoint/2010/main" val="188072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3DCB-AF29-FDF7-D33A-35F881A039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621157-8E9B-C131-B89E-A7340E676E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DE9F9D-F93F-51E2-E4D1-C710F131DA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837164-B99D-AA57-9B37-0E846EC2B8FF}"/>
              </a:ext>
            </a:extLst>
          </p:cNvPr>
          <p:cNvSpPr>
            <a:spLocks noGrp="1"/>
          </p:cNvSpPr>
          <p:nvPr>
            <p:ph type="dt" sz="half" idx="10"/>
          </p:nvPr>
        </p:nvSpPr>
        <p:spPr/>
        <p:txBody>
          <a:bodyPr/>
          <a:lstStyle/>
          <a:p>
            <a:fld id="{9514FA96-1F5B-4240-A839-C58E06289C44}" type="datetimeFigureOut">
              <a:rPr lang="en-US" smtClean="0"/>
              <a:t>12/4/2026</a:t>
            </a:fld>
            <a:endParaRPr lang="en-US"/>
          </a:p>
        </p:txBody>
      </p:sp>
      <p:sp>
        <p:nvSpPr>
          <p:cNvPr id="6" name="Footer Placeholder 5">
            <a:extLst>
              <a:ext uri="{FF2B5EF4-FFF2-40B4-BE49-F238E27FC236}">
                <a16:creationId xmlns:a16="http://schemas.microsoft.com/office/drawing/2014/main" id="{F69D495A-5743-D40B-BD6D-928367CC7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DA7F28-9146-058B-07D5-120ADD4D5F8E}"/>
              </a:ext>
            </a:extLst>
          </p:cNvPr>
          <p:cNvSpPr>
            <a:spLocks noGrp="1"/>
          </p:cNvSpPr>
          <p:nvPr>
            <p:ph type="sldNum" sz="quarter" idx="12"/>
          </p:nvPr>
        </p:nvSpPr>
        <p:spPr/>
        <p:txBody>
          <a:bodyPr/>
          <a:lstStyle/>
          <a:p>
            <a:fld id="{9F83C2E8-B98E-40EB-B3EA-C5CE1EF4B8F0}" type="slidenum">
              <a:rPr lang="en-US" smtClean="0"/>
              <a:t>‹#›</a:t>
            </a:fld>
            <a:endParaRPr lang="en-US"/>
          </a:p>
        </p:txBody>
      </p:sp>
    </p:spTree>
    <p:extLst>
      <p:ext uri="{BB962C8B-B14F-4D97-AF65-F5344CB8AC3E}">
        <p14:creationId xmlns:p14="http://schemas.microsoft.com/office/powerpoint/2010/main" val="3706229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67155-BDF3-3F78-082B-5D114BB929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F963DC-DE54-D8F1-D406-FA98830F1B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F13B11-C4D7-C943-74D4-17E5BCDAA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0F5A59-7D20-58D8-4D23-7A21B6DCFF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B9A3F0-2581-F66C-0EB4-626881A58A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E9C0B3-2FAE-573F-1748-9965D39997F6}"/>
              </a:ext>
            </a:extLst>
          </p:cNvPr>
          <p:cNvSpPr>
            <a:spLocks noGrp="1"/>
          </p:cNvSpPr>
          <p:nvPr>
            <p:ph type="dt" sz="half" idx="10"/>
          </p:nvPr>
        </p:nvSpPr>
        <p:spPr/>
        <p:txBody>
          <a:bodyPr/>
          <a:lstStyle/>
          <a:p>
            <a:fld id="{9514FA96-1F5B-4240-A839-C58E06289C44}" type="datetimeFigureOut">
              <a:rPr lang="en-US" smtClean="0"/>
              <a:t>12/4/2026</a:t>
            </a:fld>
            <a:endParaRPr lang="en-US"/>
          </a:p>
        </p:txBody>
      </p:sp>
      <p:sp>
        <p:nvSpPr>
          <p:cNvPr id="8" name="Footer Placeholder 7">
            <a:extLst>
              <a:ext uri="{FF2B5EF4-FFF2-40B4-BE49-F238E27FC236}">
                <a16:creationId xmlns:a16="http://schemas.microsoft.com/office/drawing/2014/main" id="{7EEE1ECA-5753-4648-8788-7A7F6A6B3B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7E8135-9A14-6C33-0076-70A74575F9E8}"/>
              </a:ext>
            </a:extLst>
          </p:cNvPr>
          <p:cNvSpPr>
            <a:spLocks noGrp="1"/>
          </p:cNvSpPr>
          <p:nvPr>
            <p:ph type="sldNum" sz="quarter" idx="12"/>
          </p:nvPr>
        </p:nvSpPr>
        <p:spPr/>
        <p:txBody>
          <a:bodyPr/>
          <a:lstStyle/>
          <a:p>
            <a:fld id="{9F83C2E8-B98E-40EB-B3EA-C5CE1EF4B8F0}" type="slidenum">
              <a:rPr lang="en-US" smtClean="0"/>
              <a:t>‹#›</a:t>
            </a:fld>
            <a:endParaRPr lang="en-US"/>
          </a:p>
        </p:txBody>
      </p:sp>
    </p:spTree>
    <p:extLst>
      <p:ext uri="{BB962C8B-B14F-4D97-AF65-F5344CB8AC3E}">
        <p14:creationId xmlns:p14="http://schemas.microsoft.com/office/powerpoint/2010/main" val="77261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261A-88FB-69AD-B6FB-FB15CB3001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67F8D7-0F13-2C6B-FF68-93145B4C1CB5}"/>
              </a:ext>
            </a:extLst>
          </p:cNvPr>
          <p:cNvSpPr>
            <a:spLocks noGrp="1"/>
          </p:cNvSpPr>
          <p:nvPr>
            <p:ph type="dt" sz="half" idx="10"/>
          </p:nvPr>
        </p:nvSpPr>
        <p:spPr/>
        <p:txBody>
          <a:bodyPr/>
          <a:lstStyle/>
          <a:p>
            <a:fld id="{9514FA96-1F5B-4240-A839-C58E06289C44}" type="datetimeFigureOut">
              <a:rPr lang="en-US" smtClean="0"/>
              <a:t>12/4/2026</a:t>
            </a:fld>
            <a:endParaRPr lang="en-US"/>
          </a:p>
        </p:txBody>
      </p:sp>
      <p:sp>
        <p:nvSpPr>
          <p:cNvPr id="4" name="Footer Placeholder 3">
            <a:extLst>
              <a:ext uri="{FF2B5EF4-FFF2-40B4-BE49-F238E27FC236}">
                <a16:creationId xmlns:a16="http://schemas.microsoft.com/office/drawing/2014/main" id="{3B6DE396-99FF-048B-47E1-8F5233CB73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9D75C9-3360-D17B-4C9D-D983EFC23965}"/>
              </a:ext>
            </a:extLst>
          </p:cNvPr>
          <p:cNvSpPr>
            <a:spLocks noGrp="1"/>
          </p:cNvSpPr>
          <p:nvPr>
            <p:ph type="sldNum" sz="quarter" idx="12"/>
          </p:nvPr>
        </p:nvSpPr>
        <p:spPr/>
        <p:txBody>
          <a:bodyPr/>
          <a:lstStyle/>
          <a:p>
            <a:fld id="{9F83C2E8-B98E-40EB-B3EA-C5CE1EF4B8F0}" type="slidenum">
              <a:rPr lang="en-US" smtClean="0"/>
              <a:t>‹#›</a:t>
            </a:fld>
            <a:endParaRPr lang="en-US"/>
          </a:p>
        </p:txBody>
      </p:sp>
    </p:spTree>
    <p:extLst>
      <p:ext uri="{BB962C8B-B14F-4D97-AF65-F5344CB8AC3E}">
        <p14:creationId xmlns:p14="http://schemas.microsoft.com/office/powerpoint/2010/main" val="391607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29A567-82C7-C15D-7A08-17DF617BFE7C}"/>
              </a:ext>
            </a:extLst>
          </p:cNvPr>
          <p:cNvSpPr>
            <a:spLocks noGrp="1"/>
          </p:cNvSpPr>
          <p:nvPr>
            <p:ph type="dt" sz="half" idx="10"/>
          </p:nvPr>
        </p:nvSpPr>
        <p:spPr/>
        <p:txBody>
          <a:bodyPr/>
          <a:lstStyle/>
          <a:p>
            <a:fld id="{9514FA96-1F5B-4240-A839-C58E06289C44}" type="datetimeFigureOut">
              <a:rPr lang="en-US" smtClean="0"/>
              <a:t>12/4/2026</a:t>
            </a:fld>
            <a:endParaRPr lang="en-US"/>
          </a:p>
        </p:txBody>
      </p:sp>
      <p:sp>
        <p:nvSpPr>
          <p:cNvPr id="3" name="Footer Placeholder 2">
            <a:extLst>
              <a:ext uri="{FF2B5EF4-FFF2-40B4-BE49-F238E27FC236}">
                <a16:creationId xmlns:a16="http://schemas.microsoft.com/office/drawing/2014/main" id="{C76401CA-AAB5-F96C-6EF8-45D6348034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2B8C20-5BC4-CA27-E33F-299A32B8EC2D}"/>
              </a:ext>
            </a:extLst>
          </p:cNvPr>
          <p:cNvSpPr>
            <a:spLocks noGrp="1"/>
          </p:cNvSpPr>
          <p:nvPr>
            <p:ph type="sldNum" sz="quarter" idx="12"/>
          </p:nvPr>
        </p:nvSpPr>
        <p:spPr/>
        <p:txBody>
          <a:bodyPr/>
          <a:lstStyle/>
          <a:p>
            <a:fld id="{9F83C2E8-B98E-40EB-B3EA-C5CE1EF4B8F0}" type="slidenum">
              <a:rPr lang="en-US" smtClean="0"/>
              <a:t>‹#›</a:t>
            </a:fld>
            <a:endParaRPr lang="en-US"/>
          </a:p>
        </p:txBody>
      </p:sp>
    </p:spTree>
    <p:extLst>
      <p:ext uri="{BB962C8B-B14F-4D97-AF65-F5344CB8AC3E}">
        <p14:creationId xmlns:p14="http://schemas.microsoft.com/office/powerpoint/2010/main" val="76341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2EB8E-0992-2BDF-5D72-900015158A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5FFE-8BA8-29B2-1F73-3C29E8A4E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68B913-7FD1-7304-B376-56037CEA1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AC5930-6EA6-739D-3E17-9CDFF4C3673D}"/>
              </a:ext>
            </a:extLst>
          </p:cNvPr>
          <p:cNvSpPr>
            <a:spLocks noGrp="1"/>
          </p:cNvSpPr>
          <p:nvPr>
            <p:ph type="dt" sz="half" idx="10"/>
          </p:nvPr>
        </p:nvSpPr>
        <p:spPr/>
        <p:txBody>
          <a:bodyPr/>
          <a:lstStyle/>
          <a:p>
            <a:fld id="{9514FA96-1F5B-4240-A839-C58E06289C44}" type="datetimeFigureOut">
              <a:rPr lang="en-US" smtClean="0"/>
              <a:t>12/4/2026</a:t>
            </a:fld>
            <a:endParaRPr lang="en-US"/>
          </a:p>
        </p:txBody>
      </p:sp>
      <p:sp>
        <p:nvSpPr>
          <p:cNvPr id="6" name="Footer Placeholder 5">
            <a:extLst>
              <a:ext uri="{FF2B5EF4-FFF2-40B4-BE49-F238E27FC236}">
                <a16:creationId xmlns:a16="http://schemas.microsoft.com/office/drawing/2014/main" id="{4E67665A-A9D8-62FB-84C2-D2BB7B416B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10BF2-FC35-41AE-F18B-7A6034C6F8A4}"/>
              </a:ext>
            </a:extLst>
          </p:cNvPr>
          <p:cNvSpPr>
            <a:spLocks noGrp="1"/>
          </p:cNvSpPr>
          <p:nvPr>
            <p:ph type="sldNum" sz="quarter" idx="12"/>
          </p:nvPr>
        </p:nvSpPr>
        <p:spPr/>
        <p:txBody>
          <a:bodyPr/>
          <a:lstStyle/>
          <a:p>
            <a:fld id="{9F83C2E8-B98E-40EB-B3EA-C5CE1EF4B8F0}" type="slidenum">
              <a:rPr lang="en-US" smtClean="0"/>
              <a:t>‹#›</a:t>
            </a:fld>
            <a:endParaRPr lang="en-US"/>
          </a:p>
        </p:txBody>
      </p:sp>
    </p:spTree>
    <p:extLst>
      <p:ext uri="{BB962C8B-B14F-4D97-AF65-F5344CB8AC3E}">
        <p14:creationId xmlns:p14="http://schemas.microsoft.com/office/powerpoint/2010/main" val="373866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AF61-7816-DFA0-0468-580B3EFCC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4AD0DB-EC21-970B-0A32-D78CA96908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667D0A-AAF0-B630-14EF-C88DF9BB3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15D475-8D64-A95F-8288-7D216C633386}"/>
              </a:ext>
            </a:extLst>
          </p:cNvPr>
          <p:cNvSpPr>
            <a:spLocks noGrp="1"/>
          </p:cNvSpPr>
          <p:nvPr>
            <p:ph type="dt" sz="half" idx="10"/>
          </p:nvPr>
        </p:nvSpPr>
        <p:spPr/>
        <p:txBody>
          <a:bodyPr/>
          <a:lstStyle/>
          <a:p>
            <a:fld id="{9514FA96-1F5B-4240-A839-C58E06289C44}" type="datetimeFigureOut">
              <a:rPr lang="en-US" smtClean="0"/>
              <a:t>12/4/2026</a:t>
            </a:fld>
            <a:endParaRPr lang="en-US"/>
          </a:p>
        </p:txBody>
      </p:sp>
      <p:sp>
        <p:nvSpPr>
          <p:cNvPr id="6" name="Footer Placeholder 5">
            <a:extLst>
              <a:ext uri="{FF2B5EF4-FFF2-40B4-BE49-F238E27FC236}">
                <a16:creationId xmlns:a16="http://schemas.microsoft.com/office/drawing/2014/main" id="{DB447989-F444-2658-C40C-D23D22EC72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DB7542-6594-CE62-749D-DA2789706BE4}"/>
              </a:ext>
            </a:extLst>
          </p:cNvPr>
          <p:cNvSpPr>
            <a:spLocks noGrp="1"/>
          </p:cNvSpPr>
          <p:nvPr>
            <p:ph type="sldNum" sz="quarter" idx="12"/>
          </p:nvPr>
        </p:nvSpPr>
        <p:spPr/>
        <p:txBody>
          <a:bodyPr/>
          <a:lstStyle/>
          <a:p>
            <a:fld id="{9F83C2E8-B98E-40EB-B3EA-C5CE1EF4B8F0}" type="slidenum">
              <a:rPr lang="en-US" smtClean="0"/>
              <a:t>‹#›</a:t>
            </a:fld>
            <a:endParaRPr lang="en-US"/>
          </a:p>
        </p:txBody>
      </p:sp>
    </p:spTree>
    <p:extLst>
      <p:ext uri="{BB962C8B-B14F-4D97-AF65-F5344CB8AC3E}">
        <p14:creationId xmlns:p14="http://schemas.microsoft.com/office/powerpoint/2010/main" val="3497107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7785E0-FE32-BB2B-5225-BF2551162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3BB422-4F12-25FF-CC44-D9C2BCC2E7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E64A2-ACB9-F419-D8B4-BE16C22DB8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14FA96-1F5B-4240-A839-C58E06289C44}" type="datetimeFigureOut">
              <a:rPr lang="en-US" smtClean="0"/>
              <a:t>12/4/2026</a:t>
            </a:fld>
            <a:endParaRPr lang="en-US"/>
          </a:p>
        </p:txBody>
      </p:sp>
      <p:sp>
        <p:nvSpPr>
          <p:cNvPr id="5" name="Footer Placeholder 4">
            <a:extLst>
              <a:ext uri="{FF2B5EF4-FFF2-40B4-BE49-F238E27FC236}">
                <a16:creationId xmlns:a16="http://schemas.microsoft.com/office/drawing/2014/main" id="{F954FA87-D3A2-B1E1-C591-4B977FE5ED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842A737-0516-D3B4-DA4E-A0E5F332F8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83C2E8-B98E-40EB-B3EA-C5CE1EF4B8F0}" type="slidenum">
              <a:rPr lang="en-US" smtClean="0"/>
              <a:t>‹#›</a:t>
            </a:fld>
            <a:endParaRPr lang="en-US"/>
          </a:p>
        </p:txBody>
      </p:sp>
    </p:spTree>
    <p:extLst>
      <p:ext uri="{BB962C8B-B14F-4D97-AF65-F5344CB8AC3E}">
        <p14:creationId xmlns:p14="http://schemas.microsoft.com/office/powerpoint/2010/main" val="1863647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svg"/><Relationship Id="rId11" Type="http://schemas.openxmlformats.org/officeDocument/2006/relationships/image" Target="../media/image13.svg"/><Relationship Id="rId5" Type="http://schemas.openxmlformats.org/officeDocument/2006/relationships/image" Target="../media/image10.png"/><Relationship Id="rId10" Type="http://schemas.openxmlformats.org/officeDocument/2006/relationships/image" Target="../media/image12.png"/><Relationship Id="rId4" Type="http://schemas.openxmlformats.org/officeDocument/2006/relationships/image" Target="../media/image5.svg"/><Relationship Id="rId9" Type="http://schemas.openxmlformats.org/officeDocument/2006/relationships/image" Target="../media/image8.png"/><Relationship Id="rId14"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86059-7D26-606F-ED4D-9EC241E67C28}"/>
              </a:ext>
            </a:extLst>
          </p:cNvPr>
          <p:cNvPicPr>
            <a:picLocks noChangeAspect="1"/>
          </p:cNvPicPr>
          <p:nvPr/>
        </p:nvPicPr>
        <p:blipFill>
          <a:blip r:embed="rId2"/>
          <a:stretch>
            <a:fillRect/>
          </a:stretch>
        </p:blipFill>
        <p:spPr>
          <a:xfrm>
            <a:off x="3202969" y="1136713"/>
            <a:ext cx="5974598" cy="4401693"/>
          </a:xfrm>
          <a:prstGeom prst="rect">
            <a:avLst/>
          </a:prstGeom>
        </p:spPr>
      </p:pic>
    </p:spTree>
    <p:extLst>
      <p:ext uri="{BB962C8B-B14F-4D97-AF65-F5344CB8AC3E}">
        <p14:creationId xmlns:p14="http://schemas.microsoft.com/office/powerpoint/2010/main" val="856154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E4013B-6A8B-F31E-CA2B-2EDA8F9846B0}"/>
              </a:ext>
            </a:extLst>
          </p:cNvPr>
          <p:cNvSpPr txBox="1"/>
          <p:nvPr/>
        </p:nvSpPr>
        <p:spPr>
          <a:xfrm>
            <a:off x="3019646" y="616688"/>
            <a:ext cx="646459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Hoàn </a:t>
            </a:r>
            <a:r>
              <a:rPr lang="en-US" sz="4000" dirty="0" err="1">
                <a:latin typeface="Cambria" panose="02040503050406030204" pitchFamily="18" charset="0"/>
                <a:ea typeface="Cambria" panose="02040503050406030204" pitchFamily="18" charset="0"/>
              </a:rPr>
              <a:t>thành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phiếu</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học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tập</a:t>
            </a:r>
            <a:endParaRPr lang="en-US" sz="4000" dirty="0">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CFFC8BC4-AC6C-32D2-EE26-92CFE4F89BE5}"/>
              </a:ext>
            </a:extLst>
          </p:cNvPr>
          <p:cNvGraphicFramePr>
            <a:graphicFrameLocks noGrp="1"/>
          </p:cNvGraphicFramePr>
          <p:nvPr/>
        </p:nvGraphicFramePr>
        <p:xfrm>
          <a:off x="958111" y="1602168"/>
          <a:ext cx="10535684" cy="3799173"/>
        </p:xfrm>
        <a:graphic>
          <a:graphicData uri="http://schemas.openxmlformats.org/drawingml/2006/table">
            <a:tbl>
              <a:tblPr firstRow="1" bandRow="1">
                <a:tableStyleId>{5C22544A-7EE6-4342-B048-85BDC9FD1C3A}</a:tableStyleId>
              </a:tblPr>
              <a:tblGrid>
                <a:gridCol w="3475666">
                  <a:extLst>
                    <a:ext uri="{9D8B030D-6E8A-4147-A177-3AD203B41FA5}">
                      <a16:colId xmlns:a16="http://schemas.microsoft.com/office/drawing/2014/main" val="2495156560"/>
                    </a:ext>
                  </a:extLst>
                </a:gridCol>
                <a:gridCol w="7060018">
                  <a:extLst>
                    <a:ext uri="{9D8B030D-6E8A-4147-A177-3AD203B41FA5}">
                      <a16:colId xmlns:a16="http://schemas.microsoft.com/office/drawing/2014/main" val="4145216949"/>
                    </a:ext>
                  </a:extLst>
                </a:gridCol>
              </a:tblGrid>
              <a:tr h="1266391">
                <a:tc>
                  <a:txBody>
                    <a:bodyPr/>
                    <a:lstStyle/>
                    <a:p>
                      <a:pPr algn="just"/>
                      <a:r>
                        <a:rPr lang="vi-VN" sz="2000" b="1" dirty="0">
                          <a:solidFill>
                            <a:srgbClr val="002060"/>
                          </a:solidFill>
                          <a:latin typeface="Cambria" panose="02040503050406030204" pitchFamily="18" charset="0"/>
                          <a:ea typeface="Cambria" panose="02040503050406030204" pitchFamily="18" charset="0"/>
                        </a:rPr>
                        <a:t>Các vế câu ghép được nối trực tiếp với nhau</a:t>
                      </a:r>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BFD"/>
                    </a:solidFill>
                  </a:tcPr>
                </a:tc>
                <a:tc>
                  <a:txBody>
                    <a:bodyPr/>
                    <a:lstStyle/>
                    <a:p>
                      <a:pPr algn="just"/>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5759409"/>
                  </a:ext>
                </a:extLst>
              </a:tr>
              <a:tr h="1266391">
                <a:tc>
                  <a:txBody>
                    <a:bodyPr/>
                    <a:lstStyle/>
                    <a:p>
                      <a:pPr algn="just"/>
                      <a:r>
                        <a:rPr lang="vi-VN" sz="2000" b="1" dirty="0">
                          <a:solidFill>
                            <a:srgbClr val="002060"/>
                          </a:solidFill>
                          <a:latin typeface="Cambria" panose="02040503050406030204" pitchFamily="18" charset="0"/>
                          <a:ea typeface="Cambria" panose="02040503050406030204" pitchFamily="18" charset="0"/>
                        </a:rPr>
                        <a:t>Các vế câu ghép được nối với nhau bằng kết từ</a:t>
                      </a:r>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BFD"/>
                    </a:solidFill>
                  </a:tcPr>
                </a:tc>
                <a:tc>
                  <a:txBody>
                    <a:bodyPr/>
                    <a:lstStyle/>
                    <a:p>
                      <a:pPr algn="just"/>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5710425"/>
                  </a:ext>
                </a:extLst>
              </a:tr>
              <a:tr h="1266391">
                <a:tc>
                  <a:txBody>
                    <a:bodyPr/>
                    <a:lstStyle/>
                    <a:p>
                      <a:pPr algn="just"/>
                      <a:r>
                        <a:rPr lang="vi-VN" sz="2000" b="1" dirty="0">
                          <a:solidFill>
                            <a:srgbClr val="002060"/>
                          </a:solidFill>
                          <a:latin typeface="Cambria" panose="02040503050406030204" pitchFamily="18" charset="0"/>
                          <a:ea typeface="Cambria" panose="02040503050406030204" pitchFamily="18" charset="0"/>
                        </a:rPr>
                        <a:t>Các vế câu ghép được nối với nhau bằng cặp từ hô ứng</a:t>
                      </a:r>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BFD"/>
                    </a:solidFill>
                  </a:tcPr>
                </a:tc>
                <a:tc>
                  <a:txBody>
                    <a:bodyPr/>
                    <a:lstStyle/>
                    <a:p>
                      <a:pPr algn="just"/>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1096204"/>
                  </a:ext>
                </a:extLst>
              </a:tr>
            </a:tbl>
          </a:graphicData>
        </a:graphic>
      </p:graphicFrame>
    </p:spTree>
    <p:extLst>
      <p:ext uri="{BB962C8B-B14F-4D97-AF65-F5344CB8AC3E}">
        <p14:creationId xmlns:p14="http://schemas.microsoft.com/office/powerpoint/2010/main" val="2265379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FFC8BC4-AC6C-32D2-EE26-92CFE4F89BE5}"/>
              </a:ext>
            </a:extLst>
          </p:cNvPr>
          <p:cNvGraphicFramePr>
            <a:graphicFrameLocks noGrp="1"/>
          </p:cNvGraphicFramePr>
          <p:nvPr/>
        </p:nvGraphicFramePr>
        <p:xfrm>
          <a:off x="958111" y="1137684"/>
          <a:ext cx="10535684" cy="4933506"/>
        </p:xfrm>
        <a:graphic>
          <a:graphicData uri="http://schemas.openxmlformats.org/drawingml/2006/table">
            <a:tbl>
              <a:tblPr firstRow="1" bandRow="1">
                <a:tableStyleId>{5C22544A-7EE6-4342-B048-85BDC9FD1C3A}</a:tableStyleId>
              </a:tblPr>
              <a:tblGrid>
                <a:gridCol w="3475666">
                  <a:extLst>
                    <a:ext uri="{9D8B030D-6E8A-4147-A177-3AD203B41FA5}">
                      <a16:colId xmlns:a16="http://schemas.microsoft.com/office/drawing/2014/main" val="2495156560"/>
                    </a:ext>
                  </a:extLst>
                </a:gridCol>
                <a:gridCol w="7060018">
                  <a:extLst>
                    <a:ext uri="{9D8B030D-6E8A-4147-A177-3AD203B41FA5}">
                      <a16:colId xmlns:a16="http://schemas.microsoft.com/office/drawing/2014/main" val="4145216949"/>
                    </a:ext>
                  </a:extLst>
                </a:gridCol>
              </a:tblGrid>
              <a:tr h="1644502">
                <a:tc>
                  <a:txBody>
                    <a:bodyPr/>
                    <a:lstStyle/>
                    <a:p>
                      <a:pPr algn="just"/>
                      <a:r>
                        <a:rPr lang="vi-VN" sz="2000" b="1" dirty="0">
                          <a:solidFill>
                            <a:srgbClr val="002060"/>
                          </a:solidFill>
                          <a:latin typeface="Cambria" panose="02040503050406030204" pitchFamily="18" charset="0"/>
                          <a:ea typeface="Cambria" panose="02040503050406030204" pitchFamily="18" charset="0"/>
                        </a:rPr>
                        <a:t>Các vế câu ghép được nối trực tiếp với nhau</a:t>
                      </a:r>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BFD"/>
                    </a:solidFill>
                  </a:tcPr>
                </a:tc>
                <a:tc>
                  <a:txBody>
                    <a:bodyPr/>
                    <a:lstStyle/>
                    <a:p>
                      <a:pPr algn="just"/>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5759409"/>
                  </a:ext>
                </a:extLst>
              </a:tr>
              <a:tr h="1644502">
                <a:tc>
                  <a:txBody>
                    <a:bodyPr/>
                    <a:lstStyle/>
                    <a:p>
                      <a:pPr algn="just"/>
                      <a:r>
                        <a:rPr lang="vi-VN" sz="2000" b="1" dirty="0">
                          <a:solidFill>
                            <a:srgbClr val="002060"/>
                          </a:solidFill>
                          <a:latin typeface="Cambria" panose="02040503050406030204" pitchFamily="18" charset="0"/>
                          <a:ea typeface="Cambria" panose="02040503050406030204" pitchFamily="18" charset="0"/>
                        </a:rPr>
                        <a:t>Các vế câu ghép được nối với nhau bằng kết từ</a:t>
                      </a:r>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BFD"/>
                    </a:solidFill>
                  </a:tcPr>
                </a:tc>
                <a:tc>
                  <a:txBody>
                    <a:bodyPr/>
                    <a:lstStyle/>
                    <a:p>
                      <a:pPr algn="just"/>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5710425"/>
                  </a:ext>
                </a:extLst>
              </a:tr>
              <a:tr h="1644502">
                <a:tc>
                  <a:txBody>
                    <a:bodyPr/>
                    <a:lstStyle/>
                    <a:p>
                      <a:pPr algn="just"/>
                      <a:r>
                        <a:rPr lang="vi-VN" sz="2000" b="1" dirty="0">
                          <a:solidFill>
                            <a:srgbClr val="002060"/>
                          </a:solidFill>
                          <a:latin typeface="Cambria" panose="02040503050406030204" pitchFamily="18" charset="0"/>
                          <a:ea typeface="Cambria" panose="02040503050406030204" pitchFamily="18" charset="0"/>
                        </a:rPr>
                        <a:t>Các vế câu ghép được nối với nhau bằng cặp từ hô ứng</a:t>
                      </a:r>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EBFD"/>
                    </a:solidFill>
                  </a:tcPr>
                </a:tc>
                <a:tc>
                  <a:txBody>
                    <a:bodyPr/>
                    <a:lstStyle/>
                    <a:p>
                      <a:pPr algn="just"/>
                      <a:endParaRPr lang="en-US" sz="2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1096204"/>
                  </a:ext>
                </a:extLst>
              </a:tr>
            </a:tbl>
          </a:graphicData>
        </a:graphic>
      </p:graphicFrame>
      <p:sp>
        <p:nvSpPr>
          <p:cNvPr id="4" name="TextBox 3">
            <a:extLst>
              <a:ext uri="{FF2B5EF4-FFF2-40B4-BE49-F238E27FC236}">
                <a16:creationId xmlns:a16="http://schemas.microsoft.com/office/drawing/2014/main" id="{CAB810AA-FF48-1169-3B4A-CF6AD2F5604F}"/>
              </a:ext>
            </a:extLst>
          </p:cNvPr>
          <p:cNvSpPr txBox="1"/>
          <p:nvPr/>
        </p:nvSpPr>
        <p:spPr>
          <a:xfrm>
            <a:off x="4742121" y="1360967"/>
            <a:ext cx="6645349" cy="1015663"/>
          </a:xfrm>
          <a:prstGeom prst="rect">
            <a:avLst/>
          </a:prstGeom>
          <a:noFill/>
        </p:spPr>
        <p:txBody>
          <a:bodyPr wrap="square" rtlCol="0">
            <a:spAutoFit/>
          </a:bodyPr>
          <a:lstStyle/>
          <a:p>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Những</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ngọn</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đồi</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thoai</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thoải</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ngọn</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nọ</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gối</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lên</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ngọn</a:t>
            </a:r>
            <a:r>
              <a:rPr lang="en-US" sz="2000" dirty="0">
                <a:solidFill>
                  <a:srgbClr val="FF0000"/>
                </a:solidFill>
                <a:latin typeface="Cambria" panose="02040503050406030204" pitchFamily="18" charset="0"/>
                <a:ea typeface="Cambria" panose="02040503050406030204" pitchFamily="18" charset="0"/>
              </a:rPr>
              <a:t> kia.</a:t>
            </a:r>
          </a:p>
          <a:p>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Những</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cây</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khế</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rừng</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lúc</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lỉu</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chùm</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quả</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chát</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chát</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chua</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chua</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những</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cây</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mâm</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xôi</a:t>
            </a:r>
            <a:r>
              <a:rPr lang="en-US" sz="2000" dirty="0">
                <a:solidFill>
                  <a:srgbClr val="FF0000"/>
                </a:solidFill>
                <a:latin typeface="Cambria" panose="02040503050406030204" pitchFamily="18" charset="0"/>
                <a:ea typeface="Cambria" panose="02040503050406030204" pitchFamily="18" charset="0"/>
              </a:rPr>
              <a:t> chi </a:t>
            </a:r>
            <a:r>
              <a:rPr lang="en-US" sz="2000" dirty="0" err="1">
                <a:solidFill>
                  <a:srgbClr val="FF0000"/>
                </a:solidFill>
                <a:latin typeface="Cambria" panose="02040503050406030204" pitchFamily="18" charset="0"/>
                <a:ea typeface="Cambria" panose="02040503050406030204" pitchFamily="18" charset="0"/>
              </a:rPr>
              <a:t>chít</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quả</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đỏ</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chót</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ngọt</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lịm</a:t>
            </a:r>
            <a:r>
              <a:rPr lang="en-US" sz="2000" dirty="0">
                <a:solidFill>
                  <a:srgbClr val="FF0000"/>
                </a:solidFill>
                <a:latin typeface="Cambria" panose="02040503050406030204" pitchFamily="18" charset="0"/>
                <a:ea typeface="Cambria" panose="02040503050406030204" pitchFamily="18" charset="0"/>
              </a:rPr>
              <a:t>. </a:t>
            </a:r>
          </a:p>
        </p:txBody>
      </p:sp>
      <p:sp>
        <p:nvSpPr>
          <p:cNvPr id="5" name="TextBox 4">
            <a:extLst>
              <a:ext uri="{FF2B5EF4-FFF2-40B4-BE49-F238E27FC236}">
                <a16:creationId xmlns:a16="http://schemas.microsoft.com/office/drawing/2014/main" id="{AB82789F-E1A7-D8A4-661E-5487240C0ED5}"/>
              </a:ext>
            </a:extLst>
          </p:cNvPr>
          <p:cNvSpPr txBox="1"/>
          <p:nvPr/>
        </p:nvSpPr>
        <p:spPr>
          <a:xfrm>
            <a:off x="4720856" y="2966483"/>
            <a:ext cx="6645349" cy="1323439"/>
          </a:xfrm>
          <a:prstGeom prst="rect">
            <a:avLst/>
          </a:prstGeom>
          <a:noFill/>
        </p:spPr>
        <p:txBody>
          <a:bodyPr wrap="square" rtlCol="0">
            <a:spAutoFit/>
          </a:bodyPr>
          <a:lstStyle/>
          <a:p>
            <a:r>
              <a:rPr lang="vi-VN" sz="2000" dirty="0">
                <a:solidFill>
                  <a:srgbClr val="FF0000"/>
                </a:solidFill>
                <a:latin typeface="Cambria" panose="02040503050406030204" pitchFamily="18" charset="0"/>
                <a:ea typeface="Cambria" panose="02040503050406030204" pitchFamily="18" charset="0"/>
              </a:rPr>
              <a:t>– Hễ trò gặp bài toán nào khó/ thì chúng lập tức chạy ngay qua nhà thầy.</a:t>
            </a:r>
            <a:endParaRPr lang="en-US" sz="2000" dirty="0">
              <a:solidFill>
                <a:srgbClr val="FF0000"/>
              </a:solidFill>
              <a:latin typeface="Cambria" panose="02040503050406030204" pitchFamily="18" charset="0"/>
              <a:ea typeface="Cambria" panose="02040503050406030204" pitchFamily="18" charset="0"/>
            </a:endParaRPr>
          </a:p>
          <a:p>
            <a:r>
              <a:rPr lang="vi-VN" sz="2000" dirty="0">
                <a:solidFill>
                  <a:srgbClr val="FF0000"/>
                </a:solidFill>
                <a:latin typeface="Cambria" panose="02040503050406030204" pitchFamily="18" charset="0"/>
                <a:ea typeface="Cambria" panose="02040503050406030204" pitchFamily="18" charset="0"/>
              </a:rPr>
              <a:t>– Mỗi trường học trên đảo chỉ có hai thầy giáo/ và các thầy kiêm quản từ lớp Một đến lớp Năm.</a:t>
            </a:r>
            <a:endParaRPr lang="en-US" sz="2000"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8687B85F-A816-6E44-510B-2FD84199D7CA}"/>
              </a:ext>
            </a:extLst>
          </p:cNvPr>
          <p:cNvSpPr txBox="1"/>
          <p:nvPr/>
        </p:nvSpPr>
        <p:spPr>
          <a:xfrm>
            <a:off x="4657061" y="4614530"/>
            <a:ext cx="6645349" cy="1200329"/>
          </a:xfrm>
          <a:prstGeom prst="rect">
            <a:avLst/>
          </a:prstGeom>
          <a:noFill/>
        </p:spPr>
        <p:txBody>
          <a:bodyPr wrap="square" rtlCol="0">
            <a:spAutoFit/>
          </a:bodyPr>
          <a:lstStyle/>
          <a:p>
            <a:pPr algn="just"/>
            <a:r>
              <a:rPr lang="vi-VN" sz="2400" dirty="0">
                <a:solidFill>
                  <a:srgbClr val="FF0000"/>
                </a:solidFill>
                <a:latin typeface="Cambria" panose="02040503050406030204" pitchFamily="18" charset="0"/>
                <a:ea typeface="Cambria" panose="02040503050406030204" pitchFamily="18" charset="0"/>
              </a:rPr>
              <a:t>Vùng đảo thiêng liêng nơi đầu sóng ngọn gió có bao nhiêu điều đặc biệt/ thì các em cũng có bấy nhiêu trải nghiệm thú vị.</a:t>
            </a:r>
          </a:p>
        </p:txBody>
      </p:sp>
    </p:spTree>
    <p:extLst>
      <p:ext uri="{BB962C8B-B14F-4D97-AF65-F5344CB8AC3E}">
        <p14:creationId xmlns:p14="http://schemas.microsoft.com/office/powerpoint/2010/main" val="3382425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BE31A1A-29C9-978C-59CE-A741546A7E29}"/>
              </a:ext>
            </a:extLst>
          </p:cNvPr>
          <p:cNvGrpSpPr/>
          <p:nvPr/>
        </p:nvGrpSpPr>
        <p:grpSpPr>
          <a:xfrm>
            <a:off x="2009553" y="202644"/>
            <a:ext cx="8080745" cy="6179207"/>
            <a:chOff x="1233407" y="247800"/>
            <a:chExt cx="6179207" cy="6179207"/>
          </a:xfrm>
        </p:grpSpPr>
        <p:pic>
          <p:nvPicPr>
            <p:cNvPr id="4" name="图片 6" descr="形状, 圆圈&#10;&#10;描述已自动生成">
              <a:extLst>
                <a:ext uri="{FF2B5EF4-FFF2-40B4-BE49-F238E27FC236}">
                  <a16:creationId xmlns:a16="http://schemas.microsoft.com/office/drawing/2014/main" id="{6BC79449-4691-535F-ABE0-E3FA4F465C1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33407" y="247800"/>
              <a:ext cx="6179207" cy="6179207"/>
            </a:xfrm>
            <a:prstGeom prst="rect">
              <a:avLst/>
            </a:prstGeom>
          </p:spPr>
        </p:pic>
        <p:sp>
          <p:nvSpPr>
            <p:cNvPr id="6" name="TextBox 5">
              <a:extLst>
                <a:ext uri="{FF2B5EF4-FFF2-40B4-BE49-F238E27FC236}">
                  <a16:creationId xmlns:a16="http://schemas.microsoft.com/office/drawing/2014/main" id="{C97801CA-0BCE-B798-6A90-083AB4BD2E30}"/>
                </a:ext>
              </a:extLst>
            </p:cNvPr>
            <p:cNvSpPr txBox="1"/>
            <p:nvPr/>
          </p:nvSpPr>
          <p:spPr>
            <a:xfrm>
              <a:off x="2257777" y="1979768"/>
              <a:ext cx="4154781" cy="2554545"/>
            </a:xfrm>
            <a:prstGeom prst="rect">
              <a:avLst/>
            </a:prstGeom>
            <a:noFill/>
          </p:spPr>
          <p:txBody>
            <a:bodyPr wrap="square">
              <a:spAutoFit/>
            </a:bodyPr>
            <a:lstStyle/>
            <a:p>
              <a:pPr algn="ctr"/>
              <a:r>
                <a:rPr lang="en-US" sz="3200" b="1" i="0" dirty="0">
                  <a:solidFill>
                    <a:srgbClr val="EB5E50"/>
                  </a:solidFill>
                  <a:effectLst/>
                  <a:latin typeface="Cambria" panose="02040503050406030204" pitchFamily="18" charset="0"/>
                </a:rPr>
                <a:t>3. </a:t>
              </a:r>
              <a:r>
                <a:rPr lang="en-US" sz="3200" b="1" i="0" dirty="0" err="1">
                  <a:solidFill>
                    <a:srgbClr val="EB5E50"/>
                  </a:solidFill>
                  <a:effectLst/>
                  <a:latin typeface="Cambria" panose="02040503050406030204" pitchFamily="18" charset="0"/>
                </a:rPr>
                <a:t>Đặt</a:t>
              </a:r>
              <a:r>
                <a:rPr lang="en-US" sz="3200" b="1" i="0" dirty="0">
                  <a:solidFill>
                    <a:srgbClr val="EB5E50"/>
                  </a:solidFill>
                  <a:effectLst/>
                  <a:latin typeface="Cambria" panose="02040503050406030204" pitchFamily="18" charset="0"/>
                </a:rPr>
                <a:t> 1 – 2 </a:t>
              </a:r>
              <a:r>
                <a:rPr lang="en-US" sz="3200" b="1" i="0" dirty="0" err="1">
                  <a:solidFill>
                    <a:srgbClr val="EB5E50"/>
                  </a:solidFill>
                  <a:effectLst/>
                  <a:latin typeface="Cambria" panose="02040503050406030204" pitchFamily="18" charset="0"/>
                </a:rPr>
                <a:t>câu</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ghép</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nêu</a:t>
              </a:r>
              <a:r>
                <a:rPr lang="en-US" sz="3200" b="1" i="0" dirty="0">
                  <a:solidFill>
                    <a:srgbClr val="EB5E50"/>
                  </a:solidFill>
                  <a:effectLst/>
                  <a:latin typeface="Cambria" panose="02040503050406030204" pitchFamily="18" charset="0"/>
                </a:rPr>
                <a:t> ý </a:t>
              </a:r>
              <a:r>
                <a:rPr lang="en-US" sz="3200" b="1" i="0" dirty="0" err="1">
                  <a:solidFill>
                    <a:srgbClr val="EB5E50"/>
                  </a:solidFill>
                  <a:effectLst/>
                  <a:latin typeface="Cambria" panose="02040503050406030204" pitchFamily="18" charset="0"/>
                </a:rPr>
                <a:t>kiến</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của</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em</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về</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việc</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giữ</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gìn</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lớp</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học</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sạch</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đẹp</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Xác</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định</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các</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vế</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trong</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câu</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ghép</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em</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vừa</a:t>
              </a:r>
              <a:r>
                <a:rPr lang="en-US" sz="3200" b="1" i="0" dirty="0">
                  <a:solidFill>
                    <a:srgbClr val="EB5E50"/>
                  </a:solidFill>
                  <a:effectLst/>
                  <a:latin typeface="Cambria" panose="02040503050406030204" pitchFamily="18" charset="0"/>
                </a:rPr>
                <a:t> </a:t>
              </a:r>
              <a:r>
                <a:rPr lang="en-US" sz="3200" b="1" i="0" dirty="0" err="1">
                  <a:solidFill>
                    <a:srgbClr val="EB5E50"/>
                  </a:solidFill>
                  <a:effectLst/>
                  <a:latin typeface="Cambria" panose="02040503050406030204" pitchFamily="18" charset="0"/>
                </a:rPr>
                <a:t>đặt</a:t>
              </a:r>
              <a:r>
                <a:rPr lang="en-US" sz="3200" b="1" i="0" dirty="0">
                  <a:solidFill>
                    <a:srgbClr val="EB5E50"/>
                  </a:solidFill>
                  <a:effectLst/>
                  <a:latin typeface="Cambria" panose="02040503050406030204" pitchFamily="18" charset="0"/>
                </a:rPr>
                <a:t>.</a:t>
              </a:r>
              <a:endParaRPr lang="en-US" sz="3200" b="1" dirty="0">
                <a:solidFill>
                  <a:srgbClr val="EB5E50"/>
                </a:solidFill>
                <a:latin typeface="Cambria" panose="02040503050406030204" pitchFamily="18" charset="0"/>
              </a:endParaRPr>
            </a:p>
          </p:txBody>
        </p:sp>
      </p:grpSp>
    </p:spTree>
    <p:extLst>
      <p:ext uri="{BB962C8B-B14F-4D97-AF65-F5344CB8AC3E}">
        <p14:creationId xmlns:p14="http://schemas.microsoft.com/office/powerpoint/2010/main" val="169799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F8CFDD-EC41-A817-664A-B40A7459BCCF}"/>
              </a:ext>
            </a:extLst>
          </p:cNvPr>
          <p:cNvSpPr txBox="1"/>
          <p:nvPr/>
        </p:nvSpPr>
        <p:spPr>
          <a:xfrm>
            <a:off x="2064454" y="760886"/>
            <a:ext cx="91795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498329"/>
                </a:solidFill>
                <a:effectLst/>
                <a:uLnTx/>
                <a:uFillTx/>
                <a:latin typeface="Cambria" panose="02040503050406030204" pitchFamily="18" charset="0"/>
                <a:ea typeface="思源黑体 CN Medium"/>
                <a:cs typeface="+mn-cs"/>
              </a:rPr>
              <a:t>Ví</a:t>
            </a:r>
            <a:r>
              <a:rPr kumimoji="0" lang="en-US" sz="3600" b="1" i="0" u="none" strike="noStrike" kern="1200" cap="none" spc="0" normalizeH="0" noProof="0" dirty="0">
                <a:ln>
                  <a:noFill/>
                </a:ln>
                <a:solidFill>
                  <a:srgbClr val="498329"/>
                </a:solidFill>
                <a:effectLst/>
                <a:uLnTx/>
                <a:uFillTx/>
                <a:latin typeface="Cambria" panose="02040503050406030204" pitchFamily="18" charset="0"/>
                <a:ea typeface="思源黑体 CN Medium"/>
                <a:cs typeface="+mn-cs"/>
              </a:rPr>
              <a:t> </a:t>
            </a:r>
            <a:r>
              <a:rPr kumimoji="0" lang="en-US" sz="3600" b="1" i="0" u="none" strike="noStrike" kern="1200" cap="none" spc="0" normalizeH="0" noProof="0" dirty="0" err="1">
                <a:ln>
                  <a:noFill/>
                </a:ln>
                <a:solidFill>
                  <a:srgbClr val="498329"/>
                </a:solidFill>
                <a:effectLst/>
                <a:uLnTx/>
                <a:uFillTx/>
                <a:latin typeface="Cambria" panose="02040503050406030204" pitchFamily="18" charset="0"/>
                <a:ea typeface="思源黑体 CN Medium"/>
                <a:cs typeface="+mn-cs"/>
              </a:rPr>
              <a:t>dụ</a:t>
            </a:r>
            <a:endParaRPr kumimoji="0" lang="en-US" sz="3600" b="1" i="0" u="none" strike="noStrike" kern="1200" cap="none" spc="0" normalizeH="0" baseline="0" noProof="0" dirty="0">
              <a:ln>
                <a:noFill/>
              </a:ln>
              <a:solidFill>
                <a:srgbClr val="498329"/>
              </a:solidFill>
              <a:effectLst/>
              <a:uLnTx/>
              <a:uFillTx/>
              <a:latin typeface="Cambria" panose="02040503050406030204" pitchFamily="18" charset="0"/>
              <a:ea typeface="思源黑体 CN Medium"/>
              <a:cs typeface="+mn-cs"/>
            </a:endParaRPr>
          </a:p>
        </p:txBody>
      </p:sp>
      <p:grpSp>
        <p:nvGrpSpPr>
          <p:cNvPr id="6" name="Group 5">
            <a:extLst>
              <a:ext uri="{FF2B5EF4-FFF2-40B4-BE49-F238E27FC236}">
                <a16:creationId xmlns:a16="http://schemas.microsoft.com/office/drawing/2014/main" id="{499FC757-4DD7-C96B-A853-CB508E7C11DC}"/>
              </a:ext>
            </a:extLst>
          </p:cNvPr>
          <p:cNvGrpSpPr/>
          <p:nvPr/>
        </p:nvGrpSpPr>
        <p:grpSpPr>
          <a:xfrm>
            <a:off x="1777188" y="809927"/>
            <a:ext cx="10793384" cy="5742068"/>
            <a:chOff x="1777189" y="809927"/>
            <a:chExt cx="9691768" cy="5742068"/>
          </a:xfrm>
        </p:grpSpPr>
        <p:grpSp>
          <p:nvGrpSpPr>
            <p:cNvPr id="9" name="组合 15">
              <a:extLst>
                <a:ext uri="{FF2B5EF4-FFF2-40B4-BE49-F238E27FC236}">
                  <a16:creationId xmlns:a16="http://schemas.microsoft.com/office/drawing/2014/main" id="{5972C59B-79CD-E6D5-F78E-91F2A8C1B968}"/>
                </a:ext>
              </a:extLst>
            </p:cNvPr>
            <p:cNvGrpSpPr/>
            <p:nvPr/>
          </p:nvGrpSpPr>
          <p:grpSpPr>
            <a:xfrm>
              <a:off x="1777189" y="809927"/>
              <a:ext cx="9691768" cy="5742068"/>
              <a:chOff x="1147960" y="2215449"/>
              <a:chExt cx="7779549" cy="3452269"/>
            </a:xfrm>
          </p:grpSpPr>
          <p:pic>
            <p:nvPicPr>
              <p:cNvPr id="10" name="图片 14" descr="形状&#10;&#10;描述已自动生成">
                <a:extLst>
                  <a:ext uri="{FF2B5EF4-FFF2-40B4-BE49-F238E27FC236}">
                    <a16:creationId xmlns:a16="http://schemas.microsoft.com/office/drawing/2014/main" id="{13CB9E3B-5980-3C01-F36B-742E9BE2628B}"/>
                  </a:ext>
                </a:extLst>
              </p:cNvPr>
              <p:cNvPicPr>
                <a:picLocks noChangeAspect="1"/>
              </p:cNvPicPr>
              <p:nvPr/>
            </p:nvPicPr>
            <p:blipFill rotWithShape="1">
              <a:blip r:embed="rId3">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1" name="图片 28" descr="形状&#10;&#10;描述已自动生成">
                <a:extLst>
                  <a:ext uri="{FF2B5EF4-FFF2-40B4-BE49-F238E27FC236}">
                    <a16:creationId xmlns:a16="http://schemas.microsoft.com/office/drawing/2014/main" id="{280999E1-1DC3-A78D-FD7D-78137AB3F067}"/>
                  </a:ext>
                </a:extLst>
              </p:cNvPr>
              <p:cNvPicPr>
                <a:picLocks noChangeAspect="1"/>
              </p:cNvPicPr>
              <p:nvPr/>
            </p:nvPicPr>
            <p:blipFill rotWithShape="1">
              <a:blip r:embed="rId3">
                <a:extLst>
                  <a:ext uri="{28A0092B-C50C-407E-A947-70E740481C1C}">
                    <a14:useLocalDpi xmlns:a14="http://schemas.microsoft.com/office/drawing/2010/main" val="0"/>
                  </a:ext>
                </a:extLst>
              </a:blip>
              <a:srcRect l="29354" t="15655" b="15655"/>
              <a:stretch/>
            </p:blipFill>
            <p:spPr>
              <a:xfrm>
                <a:off x="4873191" y="2215449"/>
                <a:ext cx="4054318" cy="3452269"/>
              </a:xfrm>
              <a:prstGeom prst="rect">
                <a:avLst/>
              </a:prstGeom>
            </p:spPr>
          </p:pic>
        </p:grpSp>
        <p:sp>
          <p:nvSpPr>
            <p:cNvPr id="7" name="TextBox 6">
              <a:extLst>
                <a:ext uri="{FF2B5EF4-FFF2-40B4-BE49-F238E27FC236}">
                  <a16:creationId xmlns:a16="http://schemas.microsoft.com/office/drawing/2014/main" id="{91B1D874-E4F7-A033-A18C-EF62D98FA584}"/>
                </a:ext>
              </a:extLst>
            </p:cNvPr>
            <p:cNvSpPr txBox="1"/>
            <p:nvPr/>
          </p:nvSpPr>
          <p:spPr>
            <a:xfrm>
              <a:off x="2831335" y="1942294"/>
              <a:ext cx="7583476" cy="3416320"/>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思源黑体 CN Medium"/>
                  <a:cs typeface="+mn-cs"/>
                </a:rPr>
                <a:t>Để lớp học luôn sạch đẹp, nếu bạn vô tình làm rơi một tờ giấy nháp xuống sàn lớp học/ thì bạn hãy nhớ nhặt nó lên ngay.</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思源黑体 CN Medium"/>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思源黑体 CN Medium"/>
                  <a:cs typeface="+mn-cs"/>
                </a:rPr>
                <a:t>Ai cũng thích được học tập trong một không gian sạch và đẹp, vì thế, chúng ta hãy cùng nhau giữ gìn lớp học bằng những việc làm nhỏ nhất như: không vẽ lên bàn, không giẫm chân lên ghế, tưới nước mỗi ngày cho những chậu hoa xinh xắn bên cửa sổ,...</a:t>
              </a:r>
            </a:p>
          </p:txBody>
        </p:sp>
      </p:grpSp>
      <p:pic>
        <p:nvPicPr>
          <p:cNvPr id="8" name="Picture 7">
            <a:extLst>
              <a:ext uri="{FF2B5EF4-FFF2-40B4-BE49-F238E27FC236}">
                <a16:creationId xmlns:a16="http://schemas.microsoft.com/office/drawing/2014/main" id="{0650F262-DC31-E907-E802-60BD0F544856}"/>
              </a:ext>
            </a:extLst>
          </p:cNvPr>
          <p:cNvPicPr>
            <a:picLocks noChangeAspect="1"/>
          </p:cNvPicPr>
          <p:nvPr/>
        </p:nvPicPr>
        <p:blipFill>
          <a:blip r:embed="rId4"/>
          <a:stretch>
            <a:fillRect/>
          </a:stretch>
        </p:blipFill>
        <p:spPr>
          <a:xfrm>
            <a:off x="450667" y="0"/>
            <a:ext cx="1822862" cy="1938696"/>
          </a:xfrm>
          <a:prstGeom prst="rect">
            <a:avLst/>
          </a:prstGeom>
        </p:spPr>
      </p:pic>
    </p:spTree>
    <p:extLst>
      <p:ext uri="{BB962C8B-B14F-4D97-AF65-F5344CB8AC3E}">
        <p14:creationId xmlns:p14="http://schemas.microsoft.com/office/powerpoint/2010/main" val="779051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4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red text on a black background&#10;&#10;Description automatically generated">
            <a:extLst>
              <a:ext uri="{FF2B5EF4-FFF2-40B4-BE49-F238E27FC236}">
                <a16:creationId xmlns:a16="http://schemas.microsoft.com/office/drawing/2014/main" id="{0D135DA8-8E2B-9E75-B362-511F35CA5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0490" y="1899543"/>
            <a:ext cx="5269541" cy="4242427"/>
          </a:xfrm>
          <a:prstGeom prst="rect">
            <a:avLst/>
          </a:prstGeom>
        </p:spPr>
      </p:pic>
    </p:spTree>
    <p:extLst>
      <p:ext uri="{BB962C8B-B14F-4D97-AF65-F5344CB8AC3E}">
        <p14:creationId xmlns:p14="http://schemas.microsoft.com/office/powerpoint/2010/main" val="575766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045" y="-558738"/>
            <a:ext cx="3848753" cy="3848753"/>
          </a:xfrm>
          <a:prstGeom prst="rect">
            <a:avLst/>
          </a:prstGeom>
        </p:spPr>
      </p:pic>
      <p:pic>
        <p:nvPicPr>
          <p:cNvPr id="4" name="图片 7">
            <a:extLst>
              <a:ext uri="{FF2B5EF4-FFF2-40B4-BE49-F238E27FC236}">
                <a16:creationId xmlns:a16="http://schemas.microsoft.com/office/drawing/2014/main" id="{B2FB6E0A-FC87-5DD1-7727-5EE813517A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66" t="-1" r="10937" b="-2029"/>
          <a:stretch/>
        </p:blipFill>
        <p:spPr>
          <a:xfrm>
            <a:off x="1453889" y="774783"/>
            <a:ext cx="8912165" cy="5594631"/>
          </a:xfrm>
          <a:prstGeom prst="rect">
            <a:avLst/>
          </a:prstGeom>
        </p:spPr>
      </p:pic>
      <p:pic>
        <p:nvPicPr>
          <p:cNvPr id="5" name="图片 22">
            <a:extLst>
              <a:ext uri="{FF2B5EF4-FFF2-40B4-BE49-F238E27FC236}">
                <a16:creationId xmlns:a16="http://schemas.microsoft.com/office/drawing/2014/main" id="{5F01078A-3860-6076-1B92-EBDDD00CA8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519" t="56476" r="39211"/>
          <a:stretch/>
        </p:blipFill>
        <p:spPr>
          <a:xfrm flipH="1">
            <a:off x="731514" y="2486060"/>
            <a:ext cx="2601621" cy="4394640"/>
          </a:xfrm>
          <a:prstGeom prst="rect">
            <a:avLst/>
          </a:prstGeom>
        </p:spPr>
      </p:pic>
      <p:pic>
        <p:nvPicPr>
          <p:cNvPr id="8" name="图片 23">
            <a:extLst>
              <a:ext uri="{FF2B5EF4-FFF2-40B4-BE49-F238E27FC236}">
                <a16:creationId xmlns:a16="http://schemas.microsoft.com/office/drawing/2014/main" id="{CFA0BB61-B7CD-E86A-AEA0-4722E2E5DC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273" t="56476" r="51025"/>
          <a:stretch/>
        </p:blipFill>
        <p:spPr>
          <a:xfrm flipH="1">
            <a:off x="7976194" y="2379543"/>
            <a:ext cx="3005421" cy="4545918"/>
          </a:xfrm>
          <a:prstGeom prst="rect">
            <a:avLst/>
          </a:prstGeom>
        </p:spPr>
      </p:pic>
      <p:pic>
        <p:nvPicPr>
          <p:cNvPr id="10" name="Picture 9">
            <a:extLst>
              <a:ext uri="{FF2B5EF4-FFF2-40B4-BE49-F238E27FC236}">
                <a16:creationId xmlns:a16="http://schemas.microsoft.com/office/drawing/2014/main" id="{931F5351-CC66-931D-4B9F-1FE26D550BBE}"/>
              </a:ext>
            </a:extLst>
          </p:cNvPr>
          <p:cNvPicPr>
            <a:picLocks noChangeAspect="1"/>
          </p:cNvPicPr>
          <p:nvPr/>
        </p:nvPicPr>
        <p:blipFill>
          <a:blip r:embed="rId5"/>
          <a:stretch>
            <a:fillRect/>
          </a:stretch>
        </p:blipFill>
        <p:spPr>
          <a:xfrm>
            <a:off x="2919716" y="1553534"/>
            <a:ext cx="6169687" cy="4230991"/>
          </a:xfrm>
          <a:prstGeom prst="rect">
            <a:avLst/>
          </a:prstGeom>
        </p:spPr>
      </p:pic>
    </p:spTree>
    <p:extLst>
      <p:ext uri="{BB962C8B-B14F-4D97-AF65-F5344CB8AC3E}">
        <p14:creationId xmlns:p14="http://schemas.microsoft.com/office/powerpoint/2010/main" val="2794802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AF8FF4C-5D18-C9DD-A88C-8A666EB3DE73}"/>
              </a:ext>
            </a:extLst>
          </p:cNvPr>
          <p:cNvSpPr>
            <a:spLocks noChangeArrowheads="1"/>
          </p:cNvSpPr>
          <p:nvPr/>
        </p:nvSpPr>
        <p:spPr bwMode="auto">
          <a:xfrm>
            <a:off x="4461510" y="533400"/>
            <a:ext cx="289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ltLang="en-US" sz="2400" b="1">
              <a:solidFill>
                <a:srgbClr val="FF0000"/>
              </a:solidFill>
              <a:latin typeface="Calibri" panose="020F0502020204030204" pitchFamily="34" charset="0"/>
            </a:endParaRPr>
          </a:p>
        </p:txBody>
      </p:sp>
      <p:sp>
        <p:nvSpPr>
          <p:cNvPr id="5" name="Text Box 133">
            <a:extLst>
              <a:ext uri="{FF2B5EF4-FFF2-40B4-BE49-F238E27FC236}">
                <a16:creationId xmlns:a16="http://schemas.microsoft.com/office/drawing/2014/main" id="{D0A583B4-C0F3-A485-384A-2B7D63E2F70B}"/>
              </a:ext>
            </a:extLst>
          </p:cNvPr>
          <p:cNvSpPr txBox="1">
            <a:spLocks noChangeArrowheads="1"/>
          </p:cNvSpPr>
          <p:nvPr/>
        </p:nvSpPr>
        <p:spPr bwMode="auto">
          <a:xfrm>
            <a:off x="1870710" y="1066800"/>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en-US" altLang="en-US">
              <a:latin typeface="Arial" panose="020B0604020202020204" pitchFamily="34" charset="0"/>
            </a:endParaRPr>
          </a:p>
        </p:txBody>
      </p:sp>
      <p:sp>
        <p:nvSpPr>
          <p:cNvPr id="7" name="Rectangle 135">
            <a:extLst>
              <a:ext uri="{FF2B5EF4-FFF2-40B4-BE49-F238E27FC236}">
                <a16:creationId xmlns:a16="http://schemas.microsoft.com/office/drawing/2014/main" id="{7BC5A17F-B5C2-771D-5F04-BF3D556F55B6}"/>
              </a:ext>
            </a:extLst>
          </p:cNvPr>
          <p:cNvSpPr>
            <a:spLocks noChangeArrowheads="1"/>
          </p:cNvSpPr>
          <p:nvPr/>
        </p:nvSpPr>
        <p:spPr bwMode="auto">
          <a:xfrm>
            <a:off x="1649730" y="3204210"/>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8" name="AutoShape 137">
            <a:extLst>
              <a:ext uri="{FF2B5EF4-FFF2-40B4-BE49-F238E27FC236}">
                <a16:creationId xmlns:a16="http://schemas.microsoft.com/office/drawing/2014/main" id="{0724DE26-5348-5BE0-6DBE-CA3A4EE31E1C}"/>
              </a:ext>
            </a:extLst>
          </p:cNvPr>
          <p:cNvSpPr>
            <a:spLocks noChangeArrowheads="1"/>
          </p:cNvSpPr>
          <p:nvPr/>
        </p:nvSpPr>
        <p:spPr bwMode="auto">
          <a:xfrm>
            <a:off x="2259330" y="3813810"/>
            <a:ext cx="2518410" cy="990600"/>
          </a:xfrm>
          <a:prstGeom prst="cloudCallout">
            <a:avLst>
              <a:gd name="adj1" fmla="val -18884"/>
              <a:gd name="adj2" fmla="val 109454"/>
            </a:avLst>
          </a:prstGeom>
          <a:gradFill rotWithShape="1">
            <a:gsLst>
              <a:gs pos="0">
                <a:srgbClr val="FF66FF"/>
              </a:gs>
              <a:gs pos="50000">
                <a:schemeClr val="bg1"/>
              </a:gs>
              <a:gs pos="100000">
                <a:srgbClr val="FF66FF"/>
              </a:gs>
            </a:gsLst>
            <a:lin ang="5400000" scaled="1"/>
          </a:gradFill>
          <a:ln>
            <a:noFill/>
          </a:ln>
          <a:effectLst>
            <a:prstShdw prst="shdw17" dist="17961" dir="2700000">
              <a:srgbClr val="993D99"/>
            </a:prst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0" hangingPunct="0"/>
            <a:endParaRPr lang="en-US" altLang="en-US" sz="2400" b="1">
              <a:solidFill>
                <a:schemeClr val="hlink"/>
              </a:solidFill>
              <a:latin typeface="Tahoma" panose="020B0604030504040204" pitchFamily="34" charset="0"/>
            </a:endParaRPr>
          </a:p>
          <a:p>
            <a:pPr algn="ctr" eaLnBrk="0" hangingPunct="0"/>
            <a:r>
              <a:rPr lang="en-US" altLang="en-US" sz="2400" b="1">
                <a:solidFill>
                  <a:schemeClr val="hlink"/>
                </a:solidFill>
                <a:latin typeface="Tahoma" panose="020B0604030504040204" pitchFamily="34" charset="0"/>
              </a:rPr>
              <a:t> Nhóm 1:</a:t>
            </a:r>
          </a:p>
          <a:p>
            <a:pPr algn="ctr" eaLnBrk="0" hangingPunct="0"/>
            <a:r>
              <a:rPr lang="en-US" altLang="en-US" sz="2400" b="1">
                <a:solidFill>
                  <a:schemeClr val="hlink"/>
                </a:solidFill>
                <a:latin typeface="Tahoma" panose="020B0604030504040204" pitchFamily="34" charset="0"/>
              </a:rPr>
              <a:t>Câu đơn</a:t>
            </a:r>
            <a:endParaRPr lang="en-US" altLang="en-US" sz="2400" b="1">
              <a:solidFill>
                <a:srgbClr val="FF3300"/>
              </a:solidFill>
              <a:latin typeface="Tahoma" panose="020B0604030504040204" pitchFamily="34" charset="0"/>
            </a:endParaRPr>
          </a:p>
          <a:p>
            <a:pPr algn="ctr" eaLnBrk="0" hangingPunct="0"/>
            <a:r>
              <a:rPr lang="en-US" altLang="en-US" sz="2400" b="1">
                <a:solidFill>
                  <a:srgbClr val="FF3300"/>
                </a:solidFill>
                <a:latin typeface="Tahoma" panose="020B0604030504040204" pitchFamily="34" charset="0"/>
              </a:rPr>
              <a:t> </a:t>
            </a:r>
          </a:p>
        </p:txBody>
      </p:sp>
      <p:sp>
        <p:nvSpPr>
          <p:cNvPr id="9" name="AutoShape 138">
            <a:extLst>
              <a:ext uri="{FF2B5EF4-FFF2-40B4-BE49-F238E27FC236}">
                <a16:creationId xmlns:a16="http://schemas.microsoft.com/office/drawing/2014/main" id="{5EF4A1A6-0DC3-CEDE-78AF-3FD6188A8C61}"/>
              </a:ext>
            </a:extLst>
          </p:cNvPr>
          <p:cNvSpPr>
            <a:spLocks noChangeArrowheads="1"/>
          </p:cNvSpPr>
          <p:nvPr/>
        </p:nvSpPr>
        <p:spPr bwMode="auto">
          <a:xfrm>
            <a:off x="6945630" y="3737610"/>
            <a:ext cx="2747010" cy="914400"/>
          </a:xfrm>
          <a:prstGeom prst="cloudCallout">
            <a:avLst>
              <a:gd name="adj1" fmla="val -25315"/>
              <a:gd name="adj2" fmla="val 124829"/>
            </a:avLst>
          </a:prstGeom>
          <a:gradFill rotWithShape="1">
            <a:gsLst>
              <a:gs pos="0">
                <a:srgbClr val="00CCFF"/>
              </a:gs>
              <a:gs pos="50000">
                <a:schemeClr val="bg1"/>
              </a:gs>
              <a:gs pos="100000">
                <a:srgbClr val="00CCFF"/>
              </a:gs>
            </a:gsLst>
            <a:lin ang="5400000" scaled="1"/>
          </a:gradFill>
          <a:ln>
            <a:noFill/>
          </a:ln>
          <a:effectLst>
            <a:prstShdw prst="shdw17" dist="17961" dir="2700000">
              <a:srgbClr val="007A99"/>
            </a:prst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0" hangingPunct="0"/>
            <a:endParaRPr lang="en-US" altLang="en-US" b="1">
              <a:solidFill>
                <a:srgbClr val="FF3300"/>
              </a:solidFill>
              <a:latin typeface="Tahoma" panose="020B0604030504040204" pitchFamily="34" charset="0"/>
            </a:endParaRPr>
          </a:p>
          <a:p>
            <a:pPr algn="ctr" eaLnBrk="0" hangingPunct="0"/>
            <a:r>
              <a:rPr lang="en-US" altLang="en-US" sz="2400" b="1">
                <a:solidFill>
                  <a:srgbClr val="660066"/>
                </a:solidFill>
                <a:latin typeface="Tahoma" panose="020B0604030504040204" pitchFamily="34" charset="0"/>
              </a:rPr>
              <a:t>Nhóm 2:</a:t>
            </a:r>
          </a:p>
          <a:p>
            <a:pPr algn="ctr" eaLnBrk="0" hangingPunct="0"/>
            <a:r>
              <a:rPr lang="en-US" altLang="en-US" sz="2400" b="1">
                <a:solidFill>
                  <a:srgbClr val="660066"/>
                </a:solidFill>
                <a:latin typeface="Tahoma" panose="020B0604030504040204" pitchFamily="34" charset="0"/>
              </a:rPr>
              <a:t> Câu ghép</a:t>
            </a:r>
          </a:p>
          <a:p>
            <a:pPr algn="ctr" eaLnBrk="0" hangingPunct="0"/>
            <a:r>
              <a:rPr lang="en-US" altLang="en-US" sz="2400" b="1">
                <a:solidFill>
                  <a:srgbClr val="FF3300"/>
                </a:solidFill>
                <a:latin typeface="Tahoma" panose="020B0604030504040204" pitchFamily="34" charset="0"/>
              </a:rPr>
              <a:t> </a:t>
            </a:r>
          </a:p>
        </p:txBody>
      </p:sp>
      <p:sp>
        <p:nvSpPr>
          <p:cNvPr id="10" name="Line 139">
            <a:extLst>
              <a:ext uri="{FF2B5EF4-FFF2-40B4-BE49-F238E27FC236}">
                <a16:creationId xmlns:a16="http://schemas.microsoft.com/office/drawing/2014/main" id="{9E2E9444-8FD2-8CCB-79AE-120DD7769956}"/>
              </a:ext>
            </a:extLst>
          </p:cNvPr>
          <p:cNvSpPr>
            <a:spLocks noChangeShapeType="1"/>
          </p:cNvSpPr>
          <p:nvPr/>
        </p:nvSpPr>
        <p:spPr bwMode="auto">
          <a:xfrm>
            <a:off x="5993130" y="3509010"/>
            <a:ext cx="0" cy="2971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40">
            <a:extLst>
              <a:ext uri="{FF2B5EF4-FFF2-40B4-BE49-F238E27FC236}">
                <a16:creationId xmlns:a16="http://schemas.microsoft.com/office/drawing/2014/main" id="{0723963C-7E0F-8BFA-CF17-C6A13B985F07}"/>
              </a:ext>
            </a:extLst>
          </p:cNvPr>
          <p:cNvSpPr>
            <a:spLocks noChangeShapeType="1"/>
          </p:cNvSpPr>
          <p:nvPr/>
        </p:nvSpPr>
        <p:spPr bwMode="auto">
          <a:xfrm flipV="1">
            <a:off x="1573530" y="3509010"/>
            <a:ext cx="8610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141">
            <a:extLst>
              <a:ext uri="{FF2B5EF4-FFF2-40B4-BE49-F238E27FC236}">
                <a16:creationId xmlns:a16="http://schemas.microsoft.com/office/drawing/2014/main" id="{DEC93004-14B2-1563-CB10-EDA33BA43DEE}"/>
              </a:ext>
            </a:extLst>
          </p:cNvPr>
          <p:cNvSpPr txBox="1">
            <a:spLocks noChangeArrowheads="1"/>
          </p:cNvSpPr>
          <p:nvPr/>
        </p:nvSpPr>
        <p:spPr bwMode="auto">
          <a:xfrm>
            <a:off x="1337310" y="990600"/>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err="1">
                <a:latin typeface="Arial" panose="020B0604020202020204" pitchFamily="34" charset="0"/>
              </a:rPr>
              <a:t>Câu</a:t>
            </a:r>
            <a:r>
              <a:rPr lang="en-US" altLang="en-US" sz="2400" dirty="0">
                <a:latin typeface="Arial" panose="020B0604020202020204" pitchFamily="34" charset="0"/>
              </a:rPr>
              <a:t> </a:t>
            </a:r>
            <a:r>
              <a:rPr lang="en-US" altLang="en-US" sz="2400" dirty="0" err="1">
                <a:latin typeface="Arial" panose="020B0604020202020204" pitchFamily="34" charset="0"/>
              </a:rPr>
              <a:t>số</a:t>
            </a:r>
            <a:r>
              <a:rPr lang="en-US" altLang="en-US" sz="2400" dirty="0">
                <a:latin typeface="Arial" panose="020B0604020202020204" pitchFamily="34" charset="0"/>
              </a:rPr>
              <a:t> 1: </a:t>
            </a:r>
            <a:r>
              <a:rPr lang="en-US" altLang="en-US" sz="2400" dirty="0" err="1">
                <a:latin typeface="Arial" panose="020B0604020202020204" pitchFamily="34" charset="0"/>
              </a:rPr>
              <a:t>Mình</a:t>
            </a:r>
            <a:r>
              <a:rPr lang="en-US" altLang="en-US" sz="2400" dirty="0">
                <a:latin typeface="Arial" panose="020B0604020202020204" pitchFamily="34" charset="0"/>
              </a:rPr>
              <a:t> </a:t>
            </a:r>
            <a:r>
              <a:rPr lang="en-US" altLang="en-US" sz="2400" dirty="0" err="1">
                <a:latin typeface="Arial" panose="020B0604020202020204" pitchFamily="34" charset="0"/>
              </a:rPr>
              <a:t>học</a:t>
            </a:r>
            <a:r>
              <a:rPr lang="en-US" altLang="en-US" sz="2400" dirty="0">
                <a:latin typeface="Arial" panose="020B0604020202020204" pitchFamily="34" charset="0"/>
              </a:rPr>
              <a:t>, </a:t>
            </a:r>
            <a:r>
              <a:rPr lang="en-US" altLang="en-US" sz="2400" dirty="0" err="1">
                <a:latin typeface="Arial" panose="020B0604020202020204" pitchFamily="34" charset="0"/>
              </a:rPr>
              <a:t>bạn</a:t>
            </a:r>
            <a:r>
              <a:rPr lang="en-US" altLang="en-US" sz="2400" dirty="0">
                <a:latin typeface="Arial" panose="020B0604020202020204" pitchFamily="34" charset="0"/>
              </a:rPr>
              <a:t> </a:t>
            </a:r>
            <a:r>
              <a:rPr lang="en-US" altLang="en-US" sz="2400" dirty="0" err="1">
                <a:latin typeface="Arial" panose="020B0604020202020204" pitchFamily="34" charset="0"/>
              </a:rPr>
              <a:t>cũng</a:t>
            </a:r>
            <a:r>
              <a:rPr lang="en-US" altLang="en-US" sz="2400" dirty="0">
                <a:latin typeface="Arial" panose="020B0604020202020204" pitchFamily="34" charset="0"/>
              </a:rPr>
              <a:t> </a:t>
            </a:r>
            <a:r>
              <a:rPr lang="en-US" altLang="en-US" sz="2400" dirty="0" err="1">
                <a:latin typeface="Arial" panose="020B0604020202020204" pitchFamily="34" charset="0"/>
              </a:rPr>
              <a:t>học</a:t>
            </a:r>
            <a:r>
              <a:rPr lang="en-US" altLang="en-US" sz="2400" dirty="0">
                <a:latin typeface="Arial" panose="020B0604020202020204" pitchFamily="34" charset="0"/>
              </a:rPr>
              <a:t>.</a:t>
            </a:r>
          </a:p>
        </p:txBody>
      </p:sp>
      <p:sp>
        <p:nvSpPr>
          <p:cNvPr id="13" name="Line 142">
            <a:extLst>
              <a:ext uri="{FF2B5EF4-FFF2-40B4-BE49-F238E27FC236}">
                <a16:creationId xmlns:a16="http://schemas.microsoft.com/office/drawing/2014/main" id="{7F2D09AE-EF44-AFF3-699B-4C98945E5B5E}"/>
              </a:ext>
            </a:extLst>
          </p:cNvPr>
          <p:cNvSpPr>
            <a:spLocks noChangeShapeType="1"/>
          </p:cNvSpPr>
          <p:nvPr/>
        </p:nvSpPr>
        <p:spPr bwMode="auto">
          <a:xfrm>
            <a:off x="1573530" y="3509010"/>
            <a:ext cx="0" cy="2971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43">
            <a:extLst>
              <a:ext uri="{FF2B5EF4-FFF2-40B4-BE49-F238E27FC236}">
                <a16:creationId xmlns:a16="http://schemas.microsoft.com/office/drawing/2014/main" id="{12AB9EE4-1D4D-46A6-EB15-EDF6E7332DE8}"/>
              </a:ext>
            </a:extLst>
          </p:cNvPr>
          <p:cNvSpPr>
            <a:spLocks noChangeShapeType="1"/>
          </p:cNvSpPr>
          <p:nvPr/>
        </p:nvSpPr>
        <p:spPr bwMode="auto">
          <a:xfrm flipV="1">
            <a:off x="1573530" y="6480810"/>
            <a:ext cx="8610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44">
            <a:extLst>
              <a:ext uri="{FF2B5EF4-FFF2-40B4-BE49-F238E27FC236}">
                <a16:creationId xmlns:a16="http://schemas.microsoft.com/office/drawing/2014/main" id="{87CC7662-ACFB-6684-41B7-57DE6313769B}"/>
              </a:ext>
            </a:extLst>
          </p:cNvPr>
          <p:cNvSpPr>
            <a:spLocks noChangeShapeType="1"/>
          </p:cNvSpPr>
          <p:nvPr/>
        </p:nvSpPr>
        <p:spPr bwMode="auto">
          <a:xfrm>
            <a:off x="10184130" y="3509010"/>
            <a:ext cx="0" cy="2971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145">
            <a:extLst>
              <a:ext uri="{FF2B5EF4-FFF2-40B4-BE49-F238E27FC236}">
                <a16:creationId xmlns:a16="http://schemas.microsoft.com/office/drawing/2014/main" id="{E3C49428-A2A4-F487-5A1E-89427B21EFD7}"/>
              </a:ext>
            </a:extLst>
          </p:cNvPr>
          <p:cNvSpPr txBox="1">
            <a:spLocks noChangeArrowheads="1"/>
          </p:cNvSpPr>
          <p:nvPr/>
        </p:nvSpPr>
        <p:spPr bwMode="auto">
          <a:xfrm>
            <a:off x="960120" y="320040"/>
            <a:ext cx="95707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altLang="en-US" sz="3600" b="1" dirty="0" err="1">
                <a:solidFill>
                  <a:schemeClr val="hlink"/>
                </a:solidFill>
              </a:rPr>
              <a:t>Xếp</a:t>
            </a:r>
            <a:r>
              <a:rPr lang="en-US" altLang="en-US" sz="3600" b="1" dirty="0">
                <a:solidFill>
                  <a:schemeClr val="hlink"/>
                </a:solidFill>
              </a:rPr>
              <a:t> </a:t>
            </a:r>
            <a:r>
              <a:rPr lang="en-US" altLang="en-US" sz="3600" b="1" dirty="0" err="1">
                <a:solidFill>
                  <a:schemeClr val="hlink"/>
                </a:solidFill>
              </a:rPr>
              <a:t>các</a:t>
            </a:r>
            <a:r>
              <a:rPr lang="en-US" altLang="en-US" sz="3600" b="1" dirty="0">
                <a:solidFill>
                  <a:schemeClr val="hlink"/>
                </a:solidFill>
              </a:rPr>
              <a:t> </a:t>
            </a:r>
            <a:r>
              <a:rPr lang="en-US" altLang="en-US" sz="3600" b="1" dirty="0" err="1">
                <a:solidFill>
                  <a:schemeClr val="hlink"/>
                </a:solidFill>
              </a:rPr>
              <a:t>câu</a:t>
            </a:r>
            <a:r>
              <a:rPr lang="en-US" altLang="en-US" sz="3600" b="1" dirty="0">
                <a:solidFill>
                  <a:schemeClr val="hlink"/>
                </a:solidFill>
              </a:rPr>
              <a:t> </a:t>
            </a:r>
            <a:r>
              <a:rPr lang="en-US" altLang="en-US" sz="3600" b="1" dirty="0" err="1">
                <a:solidFill>
                  <a:schemeClr val="hlink"/>
                </a:solidFill>
              </a:rPr>
              <a:t>sau</a:t>
            </a:r>
            <a:r>
              <a:rPr lang="en-US" altLang="en-US" sz="3600" b="1" dirty="0">
                <a:solidFill>
                  <a:schemeClr val="hlink"/>
                </a:solidFill>
              </a:rPr>
              <a:t> </a:t>
            </a:r>
            <a:r>
              <a:rPr lang="en-US" altLang="en-US" sz="3600" b="1" dirty="0" err="1">
                <a:solidFill>
                  <a:schemeClr val="hlink"/>
                </a:solidFill>
              </a:rPr>
              <a:t>vào</a:t>
            </a:r>
            <a:r>
              <a:rPr lang="en-US" altLang="en-US" sz="3600" b="1" dirty="0">
                <a:solidFill>
                  <a:schemeClr val="hlink"/>
                </a:solidFill>
              </a:rPr>
              <a:t> </a:t>
            </a:r>
            <a:r>
              <a:rPr lang="en-US" altLang="en-US" sz="3600" b="1" dirty="0" err="1">
                <a:solidFill>
                  <a:schemeClr val="hlink"/>
                </a:solidFill>
              </a:rPr>
              <a:t>nhóm</a:t>
            </a:r>
            <a:r>
              <a:rPr lang="en-US" altLang="en-US" sz="3600" b="1" dirty="0">
                <a:solidFill>
                  <a:schemeClr val="hlink"/>
                </a:solidFill>
              </a:rPr>
              <a:t> </a:t>
            </a:r>
            <a:r>
              <a:rPr lang="en-US" altLang="en-US" sz="3600" b="1" dirty="0" err="1">
                <a:solidFill>
                  <a:schemeClr val="hlink"/>
                </a:solidFill>
              </a:rPr>
              <a:t>thích</a:t>
            </a:r>
            <a:r>
              <a:rPr lang="en-US" altLang="en-US" sz="3600" b="1" dirty="0">
                <a:solidFill>
                  <a:schemeClr val="hlink"/>
                </a:solidFill>
              </a:rPr>
              <a:t> </a:t>
            </a:r>
            <a:r>
              <a:rPr lang="en-US" altLang="en-US" sz="3600" b="1" dirty="0" err="1">
                <a:solidFill>
                  <a:schemeClr val="hlink"/>
                </a:solidFill>
              </a:rPr>
              <a:t>hợp</a:t>
            </a:r>
            <a:r>
              <a:rPr lang="en-US" altLang="en-US" sz="3600" b="1" dirty="0">
                <a:solidFill>
                  <a:schemeClr val="hlink"/>
                </a:solidFill>
              </a:rPr>
              <a:t> </a:t>
            </a:r>
          </a:p>
        </p:txBody>
      </p:sp>
      <p:sp>
        <p:nvSpPr>
          <p:cNvPr id="17" name="Text Box 146">
            <a:extLst>
              <a:ext uri="{FF2B5EF4-FFF2-40B4-BE49-F238E27FC236}">
                <a16:creationId xmlns:a16="http://schemas.microsoft.com/office/drawing/2014/main" id="{F5D69192-D778-6949-47B5-318690DF7403}"/>
              </a:ext>
            </a:extLst>
          </p:cNvPr>
          <p:cNvSpPr txBox="1">
            <a:spLocks noChangeArrowheads="1"/>
          </p:cNvSpPr>
          <p:nvPr/>
        </p:nvSpPr>
        <p:spPr bwMode="auto">
          <a:xfrm>
            <a:off x="1649730" y="5414010"/>
            <a:ext cx="4191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800"/>
              <a:t>Gồm  các câu</a:t>
            </a:r>
            <a:r>
              <a:rPr lang="en-US" altLang="en-US" sz="2800">
                <a:latin typeface="Arial" panose="020B0604020202020204" pitchFamily="34" charset="0"/>
              </a:rPr>
              <a:t> </a:t>
            </a:r>
            <a:r>
              <a:rPr lang="en-US" altLang="en-US" sz="2800"/>
              <a:t>số </a:t>
            </a:r>
            <a:r>
              <a:rPr lang="en-US" altLang="en-US" sz="2800">
                <a:latin typeface="Arial" panose="020B0604020202020204" pitchFamily="34" charset="0"/>
              </a:rPr>
              <a:t>:</a:t>
            </a:r>
            <a:r>
              <a:rPr lang="en-US" altLang="en-US">
                <a:latin typeface="Arial" panose="020B0604020202020204" pitchFamily="34" charset="0"/>
              </a:rPr>
              <a:t> …………………………………………….</a:t>
            </a:r>
          </a:p>
        </p:txBody>
      </p:sp>
      <p:sp>
        <p:nvSpPr>
          <p:cNvPr id="18" name="Text Box 150">
            <a:extLst>
              <a:ext uri="{FF2B5EF4-FFF2-40B4-BE49-F238E27FC236}">
                <a16:creationId xmlns:a16="http://schemas.microsoft.com/office/drawing/2014/main" id="{77746D35-4021-C9E8-A817-04246C202C08}"/>
              </a:ext>
            </a:extLst>
          </p:cNvPr>
          <p:cNvSpPr txBox="1">
            <a:spLocks noChangeArrowheads="1"/>
          </p:cNvSpPr>
          <p:nvPr/>
        </p:nvSpPr>
        <p:spPr bwMode="auto">
          <a:xfrm>
            <a:off x="5993130" y="5414010"/>
            <a:ext cx="4191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a:latin typeface="Arial" panose="020B0604020202020204" pitchFamily="34" charset="0"/>
              </a:rPr>
              <a:t>…</a:t>
            </a:r>
            <a:r>
              <a:rPr lang="en-US" altLang="en-US" sz="2800"/>
              <a:t>Gồm các câu số :</a:t>
            </a:r>
            <a:r>
              <a:rPr lang="en-US" altLang="en-US">
                <a:latin typeface="Arial" panose="020B0604020202020204" pitchFamily="34" charset="0"/>
              </a:rPr>
              <a:t> ………………………………………….</a:t>
            </a:r>
          </a:p>
        </p:txBody>
      </p:sp>
      <p:sp>
        <p:nvSpPr>
          <p:cNvPr id="19" name="Text Box 151">
            <a:extLst>
              <a:ext uri="{FF2B5EF4-FFF2-40B4-BE49-F238E27FC236}">
                <a16:creationId xmlns:a16="http://schemas.microsoft.com/office/drawing/2014/main" id="{DEF3660D-22D1-CF5E-12E0-4BCA8B92816B}"/>
              </a:ext>
            </a:extLst>
          </p:cNvPr>
          <p:cNvSpPr txBox="1">
            <a:spLocks noChangeArrowheads="1"/>
          </p:cNvSpPr>
          <p:nvPr/>
        </p:nvSpPr>
        <p:spPr bwMode="auto">
          <a:xfrm>
            <a:off x="1337310" y="2385060"/>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err="1">
                <a:latin typeface="Arial" panose="020B0604020202020204" pitchFamily="34" charset="0"/>
              </a:rPr>
              <a:t>Câu</a:t>
            </a:r>
            <a:r>
              <a:rPr lang="en-US" altLang="en-US" sz="2400" dirty="0">
                <a:latin typeface="Arial" panose="020B0604020202020204" pitchFamily="34" charset="0"/>
              </a:rPr>
              <a:t> </a:t>
            </a:r>
            <a:r>
              <a:rPr lang="en-US" altLang="en-US" sz="2400" dirty="0" err="1">
                <a:latin typeface="Arial" panose="020B0604020202020204" pitchFamily="34" charset="0"/>
              </a:rPr>
              <a:t>số</a:t>
            </a:r>
            <a:r>
              <a:rPr lang="en-US" altLang="en-US" sz="2400" dirty="0">
                <a:latin typeface="Arial" panose="020B0604020202020204" pitchFamily="34" charset="0"/>
              </a:rPr>
              <a:t> 4 : Anh </a:t>
            </a:r>
            <a:r>
              <a:rPr lang="en-US" altLang="en-US" sz="2400" dirty="0" err="1">
                <a:latin typeface="Arial" panose="020B0604020202020204" pitchFamily="34" charset="0"/>
              </a:rPr>
              <a:t>bộ</a:t>
            </a:r>
            <a:r>
              <a:rPr lang="en-US" altLang="en-US" sz="2400" dirty="0">
                <a:latin typeface="Arial" panose="020B0604020202020204" pitchFamily="34" charset="0"/>
              </a:rPr>
              <a:t> </a:t>
            </a:r>
            <a:r>
              <a:rPr lang="en-US" altLang="en-US" sz="2400" dirty="0" err="1">
                <a:latin typeface="Arial" panose="020B0604020202020204" pitchFamily="34" charset="0"/>
              </a:rPr>
              <a:t>đội</a:t>
            </a:r>
            <a:r>
              <a:rPr lang="en-US" altLang="en-US" sz="2400" dirty="0">
                <a:latin typeface="Arial" panose="020B0604020202020204" pitchFamily="34" charset="0"/>
              </a:rPr>
              <a:t> </a:t>
            </a:r>
            <a:r>
              <a:rPr lang="en-US" altLang="en-US" sz="2400" dirty="0" err="1">
                <a:latin typeface="Arial" panose="020B0604020202020204" pitchFamily="34" charset="0"/>
              </a:rPr>
              <a:t>vai</a:t>
            </a:r>
            <a:r>
              <a:rPr lang="en-US" altLang="en-US" sz="2400" dirty="0">
                <a:latin typeface="Arial" panose="020B0604020202020204" pitchFamily="34" charset="0"/>
              </a:rPr>
              <a:t> </a:t>
            </a:r>
            <a:r>
              <a:rPr lang="en-US" altLang="en-US" sz="2400" dirty="0" err="1">
                <a:latin typeface="Arial" panose="020B0604020202020204" pitchFamily="34" charset="0"/>
              </a:rPr>
              <a:t>đeo</a:t>
            </a:r>
            <a:r>
              <a:rPr lang="en-US" altLang="en-US" sz="2400" dirty="0">
                <a:latin typeface="Arial" panose="020B0604020202020204" pitchFamily="34" charset="0"/>
              </a:rPr>
              <a:t> </a:t>
            </a:r>
            <a:r>
              <a:rPr lang="en-US" altLang="en-US" sz="2400" dirty="0" err="1">
                <a:latin typeface="Arial" panose="020B0604020202020204" pitchFamily="34" charset="0"/>
              </a:rPr>
              <a:t>súng</a:t>
            </a:r>
            <a:r>
              <a:rPr lang="en-US" altLang="en-US" sz="2400" dirty="0">
                <a:latin typeface="Arial" panose="020B0604020202020204" pitchFamily="34" charset="0"/>
              </a:rPr>
              <a:t>.</a:t>
            </a:r>
          </a:p>
        </p:txBody>
      </p:sp>
      <p:sp>
        <p:nvSpPr>
          <p:cNvPr id="20" name="Text Box 152">
            <a:extLst>
              <a:ext uri="{FF2B5EF4-FFF2-40B4-BE49-F238E27FC236}">
                <a16:creationId xmlns:a16="http://schemas.microsoft.com/office/drawing/2014/main" id="{DDA6CB7F-C664-CE33-A239-5A0462FE644B}"/>
              </a:ext>
            </a:extLst>
          </p:cNvPr>
          <p:cNvSpPr txBox="1">
            <a:spLocks noChangeArrowheads="1"/>
          </p:cNvSpPr>
          <p:nvPr/>
        </p:nvSpPr>
        <p:spPr bwMode="auto">
          <a:xfrm>
            <a:off x="1337310" y="193167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err="1">
                <a:latin typeface="Arial" panose="020B0604020202020204" pitchFamily="34" charset="0"/>
              </a:rPr>
              <a:t>Câu</a:t>
            </a:r>
            <a:r>
              <a:rPr lang="en-US" altLang="en-US" sz="2400" dirty="0">
                <a:latin typeface="Arial" panose="020B0604020202020204" pitchFamily="34" charset="0"/>
              </a:rPr>
              <a:t> </a:t>
            </a:r>
            <a:r>
              <a:rPr lang="en-US" altLang="en-US" sz="2400" dirty="0" err="1">
                <a:latin typeface="Arial" panose="020B0604020202020204" pitchFamily="34" charset="0"/>
              </a:rPr>
              <a:t>số</a:t>
            </a:r>
            <a:r>
              <a:rPr lang="en-US" altLang="en-US" sz="2400" dirty="0">
                <a:latin typeface="Arial" panose="020B0604020202020204" pitchFamily="34" charset="0"/>
              </a:rPr>
              <a:t> 3: </a:t>
            </a:r>
            <a:r>
              <a:rPr lang="en-US" altLang="en-US" sz="2400" dirty="0" err="1">
                <a:latin typeface="Arial" panose="020B0604020202020204" pitchFamily="34" charset="0"/>
              </a:rPr>
              <a:t>Thầy</a:t>
            </a:r>
            <a:r>
              <a:rPr lang="en-US" altLang="en-US" sz="2400" dirty="0">
                <a:latin typeface="Arial" panose="020B0604020202020204" pitchFamily="34" charset="0"/>
              </a:rPr>
              <a:t> </a:t>
            </a:r>
            <a:r>
              <a:rPr lang="en-US" altLang="en-US" sz="2400" dirty="0" err="1">
                <a:latin typeface="Arial" panose="020B0604020202020204" pitchFamily="34" charset="0"/>
              </a:rPr>
              <a:t>giáo</a:t>
            </a:r>
            <a:r>
              <a:rPr lang="en-US" altLang="en-US" sz="2400" dirty="0">
                <a:latin typeface="Arial" panose="020B0604020202020204" pitchFamily="34" charset="0"/>
              </a:rPr>
              <a:t> </a:t>
            </a:r>
            <a:r>
              <a:rPr lang="en-US" altLang="en-US" sz="2400" dirty="0" err="1">
                <a:latin typeface="Arial" panose="020B0604020202020204" pitchFamily="34" charset="0"/>
              </a:rPr>
              <a:t>vào</a:t>
            </a:r>
            <a:r>
              <a:rPr lang="en-US" altLang="en-US" sz="2400" dirty="0">
                <a:latin typeface="Arial" panose="020B0604020202020204" pitchFamily="34" charset="0"/>
              </a:rPr>
              <a:t> </a:t>
            </a:r>
            <a:r>
              <a:rPr lang="en-US" altLang="en-US" sz="2400" dirty="0" err="1">
                <a:latin typeface="Arial" panose="020B0604020202020204" pitchFamily="34" charset="0"/>
              </a:rPr>
              <a:t>lớp</a:t>
            </a:r>
            <a:r>
              <a:rPr lang="en-US" altLang="en-US" sz="2400" dirty="0">
                <a:latin typeface="Arial" panose="020B0604020202020204" pitchFamily="34" charset="0"/>
              </a:rPr>
              <a:t>, </a:t>
            </a:r>
            <a:r>
              <a:rPr lang="en-US" altLang="en-US" sz="2400" dirty="0" err="1">
                <a:latin typeface="Arial" panose="020B0604020202020204" pitchFamily="34" charset="0"/>
              </a:rPr>
              <a:t>chúng</a:t>
            </a:r>
            <a:r>
              <a:rPr lang="en-US" altLang="en-US" sz="2400" dirty="0">
                <a:latin typeface="Arial" panose="020B0604020202020204" pitchFamily="34" charset="0"/>
              </a:rPr>
              <a:t> </a:t>
            </a:r>
            <a:r>
              <a:rPr lang="en-US" altLang="en-US" sz="2400" dirty="0" err="1">
                <a:latin typeface="Arial" panose="020B0604020202020204" pitchFamily="34" charset="0"/>
              </a:rPr>
              <a:t>em</a:t>
            </a:r>
            <a:r>
              <a:rPr lang="en-US" altLang="en-US" sz="2400" dirty="0">
                <a:latin typeface="Arial" panose="020B0604020202020204" pitchFamily="34" charset="0"/>
              </a:rPr>
              <a:t> </a:t>
            </a:r>
            <a:r>
              <a:rPr lang="en-US" altLang="en-US" sz="2400" dirty="0" err="1">
                <a:latin typeface="Arial" panose="020B0604020202020204" pitchFamily="34" charset="0"/>
              </a:rPr>
              <a:t>đứng</a:t>
            </a:r>
            <a:r>
              <a:rPr lang="en-US" altLang="en-US" sz="2400" dirty="0">
                <a:latin typeface="Arial" panose="020B0604020202020204" pitchFamily="34" charset="0"/>
              </a:rPr>
              <a:t> </a:t>
            </a:r>
            <a:r>
              <a:rPr lang="en-US" altLang="en-US" sz="2400" dirty="0" err="1">
                <a:latin typeface="Arial" panose="020B0604020202020204" pitchFamily="34" charset="0"/>
              </a:rPr>
              <a:t>dậy</a:t>
            </a:r>
            <a:r>
              <a:rPr lang="en-US" altLang="en-US" sz="2400" dirty="0">
                <a:latin typeface="Arial" panose="020B0604020202020204" pitchFamily="34" charset="0"/>
              </a:rPr>
              <a:t> </a:t>
            </a:r>
            <a:r>
              <a:rPr lang="en-US" altLang="en-US" sz="2400" dirty="0" err="1">
                <a:latin typeface="Arial" panose="020B0604020202020204" pitchFamily="34" charset="0"/>
              </a:rPr>
              <a:t>chào</a:t>
            </a:r>
            <a:r>
              <a:rPr lang="en-US" altLang="en-US" sz="2400" dirty="0">
                <a:latin typeface="Arial" panose="020B0604020202020204" pitchFamily="34" charset="0"/>
              </a:rPr>
              <a:t>.</a:t>
            </a:r>
          </a:p>
        </p:txBody>
      </p:sp>
      <p:sp>
        <p:nvSpPr>
          <p:cNvPr id="21" name="Text Box 153">
            <a:extLst>
              <a:ext uri="{FF2B5EF4-FFF2-40B4-BE49-F238E27FC236}">
                <a16:creationId xmlns:a16="http://schemas.microsoft.com/office/drawing/2014/main" id="{5895043F-C2F4-E422-4A44-A7A55182367E}"/>
              </a:ext>
            </a:extLst>
          </p:cNvPr>
          <p:cNvSpPr txBox="1">
            <a:spLocks noChangeArrowheads="1"/>
          </p:cNvSpPr>
          <p:nvPr/>
        </p:nvSpPr>
        <p:spPr bwMode="auto">
          <a:xfrm>
            <a:off x="1360170" y="1466850"/>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err="1">
                <a:latin typeface="Arial" panose="020B0604020202020204" pitchFamily="34" charset="0"/>
              </a:rPr>
              <a:t>Câu</a:t>
            </a:r>
            <a:r>
              <a:rPr lang="en-US" altLang="en-US" sz="2400" dirty="0">
                <a:latin typeface="Arial" panose="020B0604020202020204" pitchFamily="34" charset="0"/>
              </a:rPr>
              <a:t> </a:t>
            </a:r>
            <a:r>
              <a:rPr lang="en-US" altLang="en-US" sz="2400" dirty="0" err="1">
                <a:latin typeface="Arial" panose="020B0604020202020204" pitchFamily="34" charset="0"/>
              </a:rPr>
              <a:t>số</a:t>
            </a:r>
            <a:r>
              <a:rPr lang="en-US" altLang="en-US" sz="2400" dirty="0">
                <a:latin typeface="Arial" panose="020B0604020202020204" pitchFamily="34" charset="0"/>
              </a:rPr>
              <a:t> 2: Con </a:t>
            </a:r>
            <a:r>
              <a:rPr lang="en-US" altLang="en-US" sz="2400" dirty="0" err="1">
                <a:latin typeface="Arial" panose="020B0604020202020204" pitchFamily="34" charset="0"/>
              </a:rPr>
              <a:t>mèo</a:t>
            </a:r>
            <a:r>
              <a:rPr lang="en-US" altLang="en-US" sz="2400" dirty="0">
                <a:latin typeface="Arial" panose="020B0604020202020204" pitchFamily="34" charset="0"/>
              </a:rPr>
              <a:t> </a:t>
            </a:r>
            <a:r>
              <a:rPr lang="en-US" altLang="en-US" sz="2400" dirty="0" err="1">
                <a:latin typeface="Arial" panose="020B0604020202020204" pitchFamily="34" charset="0"/>
              </a:rPr>
              <a:t>nhảy</a:t>
            </a:r>
            <a:r>
              <a:rPr lang="en-US" altLang="en-US" sz="2400" dirty="0">
                <a:latin typeface="Arial" panose="020B0604020202020204" pitchFamily="34" charset="0"/>
              </a:rPr>
              <a:t> </a:t>
            </a:r>
            <a:r>
              <a:rPr lang="en-US" altLang="en-US" sz="2400" dirty="0" err="1">
                <a:latin typeface="Arial" panose="020B0604020202020204" pitchFamily="34" charset="0"/>
              </a:rPr>
              <a:t>làm</a:t>
            </a:r>
            <a:r>
              <a:rPr lang="en-US" altLang="en-US" sz="2400" dirty="0">
                <a:latin typeface="Arial" panose="020B0604020202020204" pitchFamily="34" charset="0"/>
              </a:rPr>
              <a:t> </a:t>
            </a:r>
            <a:r>
              <a:rPr lang="en-US" altLang="en-US" sz="2400" dirty="0" err="1">
                <a:latin typeface="Arial" panose="020B0604020202020204" pitchFamily="34" charset="0"/>
              </a:rPr>
              <a:t>đổ</a:t>
            </a:r>
            <a:r>
              <a:rPr lang="en-US" altLang="en-US" sz="2400" dirty="0">
                <a:latin typeface="Arial" panose="020B0604020202020204" pitchFamily="34" charset="0"/>
              </a:rPr>
              <a:t> </a:t>
            </a:r>
            <a:r>
              <a:rPr lang="en-US" altLang="en-US" sz="2400" dirty="0" err="1">
                <a:latin typeface="Arial" panose="020B0604020202020204" pitchFamily="34" charset="0"/>
              </a:rPr>
              <a:t>lọ</a:t>
            </a:r>
            <a:r>
              <a:rPr lang="en-US" altLang="en-US" sz="2400" dirty="0">
                <a:latin typeface="Arial" panose="020B0604020202020204" pitchFamily="34" charset="0"/>
              </a:rPr>
              <a:t> </a:t>
            </a:r>
            <a:r>
              <a:rPr lang="en-US" altLang="en-US" sz="2400" dirty="0" err="1">
                <a:latin typeface="Arial" panose="020B0604020202020204" pitchFamily="34" charset="0"/>
              </a:rPr>
              <a:t>hoa</a:t>
            </a:r>
            <a:r>
              <a:rPr lang="en-US" altLang="en-US" sz="2400" dirty="0">
                <a:latin typeface="Arial" panose="020B0604020202020204" pitchFamily="34" charset="0"/>
              </a:rPr>
              <a:t>.</a:t>
            </a:r>
          </a:p>
        </p:txBody>
      </p:sp>
      <p:sp>
        <p:nvSpPr>
          <p:cNvPr id="22" name="Text Box 154">
            <a:extLst>
              <a:ext uri="{FF2B5EF4-FFF2-40B4-BE49-F238E27FC236}">
                <a16:creationId xmlns:a16="http://schemas.microsoft.com/office/drawing/2014/main" id="{E375B85D-D0B3-79C3-A160-C131BE7F7D4A}"/>
              </a:ext>
            </a:extLst>
          </p:cNvPr>
          <p:cNvSpPr txBox="1">
            <a:spLocks noChangeArrowheads="1"/>
          </p:cNvSpPr>
          <p:nvPr/>
        </p:nvSpPr>
        <p:spPr bwMode="auto">
          <a:xfrm>
            <a:off x="1337310" y="2872740"/>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err="1">
                <a:latin typeface="Arial" panose="020B0604020202020204" pitchFamily="34" charset="0"/>
              </a:rPr>
              <a:t>Câu</a:t>
            </a:r>
            <a:r>
              <a:rPr lang="en-US" altLang="en-US" sz="2400" dirty="0">
                <a:latin typeface="Arial" panose="020B0604020202020204" pitchFamily="34" charset="0"/>
              </a:rPr>
              <a:t> </a:t>
            </a:r>
            <a:r>
              <a:rPr lang="en-US" altLang="en-US" sz="2400" dirty="0" err="1">
                <a:latin typeface="Arial" panose="020B0604020202020204" pitchFamily="34" charset="0"/>
              </a:rPr>
              <a:t>số</a:t>
            </a:r>
            <a:r>
              <a:rPr lang="en-US" altLang="en-US" sz="2400" dirty="0">
                <a:latin typeface="Arial" panose="020B0604020202020204" pitchFamily="34" charset="0"/>
              </a:rPr>
              <a:t> 5: </a:t>
            </a:r>
            <a:r>
              <a:rPr lang="en-US" altLang="en-US" sz="2400" dirty="0" err="1">
                <a:latin typeface="Arial" panose="020B0604020202020204" pitchFamily="34" charset="0"/>
              </a:rPr>
              <a:t>Vì</a:t>
            </a:r>
            <a:r>
              <a:rPr lang="en-US" altLang="en-US" sz="2400" dirty="0">
                <a:latin typeface="Arial" panose="020B0604020202020204" pitchFamily="34" charset="0"/>
              </a:rPr>
              <a:t> </a:t>
            </a:r>
            <a:r>
              <a:rPr lang="en-US" altLang="en-US" sz="2400" dirty="0" err="1">
                <a:latin typeface="Arial" panose="020B0604020202020204" pitchFamily="34" charset="0"/>
              </a:rPr>
              <a:t>trời</a:t>
            </a:r>
            <a:r>
              <a:rPr lang="en-US" altLang="en-US" sz="2400" dirty="0">
                <a:latin typeface="Arial" panose="020B0604020202020204" pitchFamily="34" charset="0"/>
              </a:rPr>
              <a:t> </a:t>
            </a:r>
            <a:r>
              <a:rPr lang="en-US" altLang="en-US" sz="2400" dirty="0" err="1">
                <a:latin typeface="Arial" panose="020B0604020202020204" pitchFamily="34" charset="0"/>
              </a:rPr>
              <a:t>mưa</a:t>
            </a:r>
            <a:r>
              <a:rPr lang="en-US" altLang="en-US" sz="2400" dirty="0">
                <a:latin typeface="Arial" panose="020B0604020202020204" pitchFamily="34" charset="0"/>
              </a:rPr>
              <a:t> </a:t>
            </a:r>
            <a:r>
              <a:rPr lang="en-US" altLang="en-US" sz="2400" dirty="0" err="1">
                <a:latin typeface="Arial" panose="020B0604020202020204" pitchFamily="34" charset="0"/>
              </a:rPr>
              <a:t>nên</a:t>
            </a:r>
            <a:r>
              <a:rPr lang="en-US" altLang="en-US" sz="2400" dirty="0">
                <a:latin typeface="Arial" panose="020B0604020202020204" pitchFamily="34" charset="0"/>
              </a:rPr>
              <a:t> </a:t>
            </a:r>
            <a:r>
              <a:rPr lang="en-US" altLang="en-US" sz="2400" dirty="0" err="1">
                <a:latin typeface="Arial" panose="020B0604020202020204" pitchFamily="34" charset="0"/>
              </a:rPr>
              <a:t>đường</a:t>
            </a:r>
            <a:r>
              <a:rPr lang="en-US" altLang="en-US" sz="2400" dirty="0">
                <a:latin typeface="Arial" panose="020B0604020202020204" pitchFamily="34" charset="0"/>
              </a:rPr>
              <a:t> </a:t>
            </a:r>
            <a:r>
              <a:rPr lang="en-US" altLang="en-US" sz="2400" dirty="0" err="1">
                <a:latin typeface="Arial" panose="020B0604020202020204" pitchFamily="34" charset="0"/>
              </a:rPr>
              <a:t>rất</a:t>
            </a:r>
            <a:r>
              <a:rPr lang="en-US" altLang="en-US" sz="2400" dirty="0">
                <a:latin typeface="Arial" panose="020B0604020202020204" pitchFamily="34" charset="0"/>
              </a:rPr>
              <a:t> </a:t>
            </a:r>
            <a:r>
              <a:rPr lang="en-US" altLang="en-US" sz="2400" dirty="0" err="1">
                <a:latin typeface="Arial" panose="020B0604020202020204" pitchFamily="34" charset="0"/>
              </a:rPr>
              <a:t>lầy</a:t>
            </a:r>
            <a:r>
              <a:rPr lang="en-US" altLang="en-US" sz="2400" dirty="0">
                <a:latin typeface="Arial" panose="020B0604020202020204" pitchFamily="34" charset="0"/>
              </a:rPr>
              <a:t> </a:t>
            </a:r>
            <a:r>
              <a:rPr lang="en-US" altLang="en-US" sz="2400" dirty="0" err="1">
                <a:latin typeface="Arial" panose="020B0604020202020204" pitchFamily="34" charset="0"/>
              </a:rPr>
              <a:t>lội</a:t>
            </a:r>
            <a:r>
              <a:rPr lang="en-US" altLang="en-US" sz="2400" dirty="0">
                <a:latin typeface="Arial" panose="020B0604020202020204" pitchFamily="34" charset="0"/>
              </a:rPr>
              <a:t>.</a:t>
            </a:r>
          </a:p>
        </p:txBody>
      </p:sp>
      <p:sp>
        <p:nvSpPr>
          <p:cNvPr id="23" name="Text Box 156">
            <a:extLst>
              <a:ext uri="{FF2B5EF4-FFF2-40B4-BE49-F238E27FC236}">
                <a16:creationId xmlns:a16="http://schemas.microsoft.com/office/drawing/2014/main" id="{AD19E381-96B9-320A-3318-B542C38C37E5}"/>
              </a:ext>
            </a:extLst>
          </p:cNvPr>
          <p:cNvSpPr txBox="1">
            <a:spLocks noChangeArrowheads="1"/>
          </p:cNvSpPr>
          <p:nvPr/>
        </p:nvSpPr>
        <p:spPr bwMode="auto">
          <a:xfrm>
            <a:off x="2868930" y="571881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800" b="1">
                <a:solidFill>
                  <a:schemeClr val="hlink"/>
                </a:solidFill>
              </a:rPr>
              <a:t>2  ,  4</a:t>
            </a:r>
          </a:p>
        </p:txBody>
      </p:sp>
      <p:sp>
        <p:nvSpPr>
          <p:cNvPr id="24" name="Text Box 157">
            <a:extLst>
              <a:ext uri="{FF2B5EF4-FFF2-40B4-BE49-F238E27FC236}">
                <a16:creationId xmlns:a16="http://schemas.microsoft.com/office/drawing/2014/main" id="{F54F140A-EC01-D2AB-850C-2A262A1C25D1}"/>
              </a:ext>
            </a:extLst>
          </p:cNvPr>
          <p:cNvSpPr txBox="1">
            <a:spLocks noChangeArrowheads="1"/>
          </p:cNvSpPr>
          <p:nvPr/>
        </p:nvSpPr>
        <p:spPr bwMode="auto">
          <a:xfrm>
            <a:off x="7288530" y="5718810"/>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800" b="1">
                <a:solidFill>
                  <a:srgbClr val="FF0000"/>
                </a:solidFill>
              </a:rPr>
              <a:t>1  ,  3  ,  5</a:t>
            </a:r>
            <a:r>
              <a:rPr lang="en-US" altLang="en-US" sz="2800"/>
              <a:t> </a:t>
            </a:r>
          </a:p>
        </p:txBody>
      </p:sp>
    </p:spTree>
    <p:extLst>
      <p:ext uri="{BB962C8B-B14F-4D97-AF65-F5344CB8AC3E}">
        <p14:creationId xmlns:p14="http://schemas.microsoft.com/office/powerpoint/2010/main" val="1277350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F318EF-26BF-C9C1-61E5-3331ADE82A1A}"/>
              </a:ext>
            </a:extLst>
          </p:cNvPr>
          <p:cNvPicPr>
            <a:picLocks noChangeAspect="1"/>
          </p:cNvPicPr>
          <p:nvPr/>
        </p:nvPicPr>
        <p:blipFill>
          <a:blip r:embed="rId2"/>
          <a:stretch>
            <a:fillRect/>
          </a:stretch>
        </p:blipFill>
        <p:spPr>
          <a:xfrm>
            <a:off x="2874494" y="683847"/>
            <a:ext cx="6273328" cy="1676545"/>
          </a:xfrm>
          <a:prstGeom prst="rect">
            <a:avLst/>
          </a:prstGeom>
        </p:spPr>
      </p:pic>
      <p:pic>
        <p:nvPicPr>
          <p:cNvPr id="3" name="Picture 2">
            <a:extLst>
              <a:ext uri="{FF2B5EF4-FFF2-40B4-BE49-F238E27FC236}">
                <a16:creationId xmlns:a16="http://schemas.microsoft.com/office/drawing/2014/main" id="{DF4ED949-3B25-3BFE-4C95-3C5E40175E1F}"/>
              </a:ext>
            </a:extLst>
          </p:cNvPr>
          <p:cNvPicPr>
            <a:picLocks noChangeAspect="1"/>
          </p:cNvPicPr>
          <p:nvPr/>
        </p:nvPicPr>
        <p:blipFill>
          <a:blip r:embed="rId3"/>
          <a:stretch>
            <a:fillRect/>
          </a:stretch>
        </p:blipFill>
        <p:spPr>
          <a:xfrm>
            <a:off x="1743588" y="2444400"/>
            <a:ext cx="8535140" cy="1182727"/>
          </a:xfrm>
          <a:prstGeom prst="rect">
            <a:avLst/>
          </a:prstGeom>
        </p:spPr>
      </p:pic>
      <p:pic>
        <p:nvPicPr>
          <p:cNvPr id="9" name="Picture 8">
            <a:extLst>
              <a:ext uri="{FF2B5EF4-FFF2-40B4-BE49-F238E27FC236}">
                <a16:creationId xmlns:a16="http://schemas.microsoft.com/office/drawing/2014/main" id="{C257E6CB-7548-FBEF-BEE5-DAAB1A60E9DD}"/>
              </a:ext>
            </a:extLst>
          </p:cNvPr>
          <p:cNvPicPr>
            <a:picLocks noChangeAspect="1"/>
          </p:cNvPicPr>
          <p:nvPr/>
        </p:nvPicPr>
        <p:blipFill>
          <a:blip r:embed="rId4"/>
          <a:stretch>
            <a:fillRect/>
          </a:stretch>
        </p:blipFill>
        <p:spPr>
          <a:xfrm>
            <a:off x="3217929" y="3627127"/>
            <a:ext cx="7230483" cy="1182727"/>
          </a:xfrm>
          <a:prstGeom prst="rect">
            <a:avLst/>
          </a:prstGeom>
        </p:spPr>
      </p:pic>
    </p:spTree>
    <p:extLst>
      <p:ext uri="{BB962C8B-B14F-4D97-AF65-F5344CB8AC3E}">
        <p14:creationId xmlns:p14="http://schemas.microsoft.com/office/powerpoint/2010/main" val="1939069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2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9"/>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 flipH="1">
            <a:off x="6747510" y="3720465"/>
            <a:ext cx="6090920" cy="1718310"/>
          </a:xfrm>
          <a:prstGeom prst="rect">
            <a:avLst/>
          </a:prstGeom>
        </p:spPr>
      </p:pic>
      <p:pic>
        <p:nvPicPr>
          <p:cNvPr id="18"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1242990" y="3310403"/>
            <a:ext cx="4994275" cy="2933700"/>
          </a:xfrm>
          <a:prstGeom prst="rect">
            <a:avLst/>
          </a:prstGeom>
        </p:spPr>
      </p:pic>
      <p:pic>
        <p:nvPicPr>
          <p:cNvPr id="52" name="Picture 5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313873" y="2855215"/>
            <a:ext cx="1812925" cy="1970405"/>
          </a:xfrm>
          <a:prstGeom prst="rect">
            <a:avLst/>
          </a:prstGeom>
        </p:spPr>
      </p:pic>
      <p:pic>
        <p:nvPicPr>
          <p:cNvPr id="57" name="Picture 5"/>
          <p:cNvPicPr>
            <a:picLocks noChangeAspect="1"/>
          </p:cNvPicPr>
          <p:nvPr/>
        </p:nvPicPr>
        <p:blipFill>
          <a:blip r:embed="rId9"/>
          <a:srcRect/>
          <a:stretch>
            <a:fillRect/>
          </a:stretch>
        </p:blipFill>
        <p:spPr>
          <a:xfrm flipH="1">
            <a:off x="10614142" y="3295332"/>
            <a:ext cx="2172970" cy="2085340"/>
          </a:xfrm>
          <a:prstGeom prst="rect">
            <a:avLst/>
          </a:prstGeom>
        </p:spPr>
      </p:pic>
      <p:sp>
        <p:nvSpPr>
          <p:cNvPr id="2" name="TextBox 8"/>
          <p:cNvSpPr txBox="1"/>
          <p:nvPr/>
        </p:nvSpPr>
        <p:spPr>
          <a:xfrm>
            <a:off x="1468902" y="4290089"/>
            <a:ext cx="4737100" cy="535531"/>
          </a:xfrm>
          <a:prstGeom prst="rect">
            <a:avLst/>
          </a:prstGeom>
          <a:noFill/>
        </p:spPr>
        <p:txBody>
          <a:bodyPr wrap="square">
            <a:spAutoFit/>
            <a:scene3d>
              <a:camera prst="orthographicFront"/>
              <a:lightRig rig="threePt" dir="t"/>
            </a:scene3d>
          </a:bodyPr>
          <a:lstStyle/>
          <a:p>
            <a:pPr lvl="0" algn="ctr" defTabSz="685800">
              <a:lnSpc>
                <a:spcPct val="80000"/>
              </a:lnSpc>
              <a:buClr>
                <a:srgbClr val="000000"/>
              </a:buClr>
            </a:pPr>
            <a:r>
              <a:rPr lang="en-GB" altLang="vi-VN" sz="3600" dirty="0" err="1">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Thế</a:t>
            </a:r>
            <a:r>
              <a:rPr lang="en-GB" altLang="vi-VN" sz="3600" dirty="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 </a:t>
            </a:r>
            <a:r>
              <a:rPr lang="en-GB" altLang="vi-VN" sz="3600" dirty="0" err="1">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nào</a:t>
            </a:r>
            <a:r>
              <a:rPr lang="en-GB" altLang="vi-VN" sz="3600" dirty="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 </a:t>
            </a:r>
            <a:r>
              <a:rPr lang="en-GB" altLang="vi-VN" sz="3600" dirty="0" err="1">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là</a:t>
            </a:r>
            <a:r>
              <a:rPr lang="en-GB" altLang="vi-VN" sz="3600" dirty="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 </a:t>
            </a:r>
            <a:r>
              <a:rPr lang="en-GB" altLang="vi-VN" sz="3600" dirty="0" err="1">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câu</a:t>
            </a:r>
            <a:r>
              <a:rPr lang="en-GB" altLang="vi-VN" sz="3600" dirty="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 </a:t>
            </a:r>
            <a:r>
              <a:rPr lang="en-GB" altLang="vi-VN" sz="3600" dirty="0" err="1">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ghép</a:t>
            </a:r>
            <a:r>
              <a:rPr lang="en-GB" altLang="vi-VN" sz="3600" dirty="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a:t>
            </a:r>
          </a:p>
        </p:txBody>
      </p:sp>
      <p:pic>
        <p:nvPicPr>
          <p:cNvPr id="1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39977"/>
          <a:stretch>
            <a:fillRect/>
          </a:stretch>
        </p:blipFill>
        <p:spPr>
          <a:xfrm flipH="1">
            <a:off x="0" y="573405"/>
            <a:ext cx="4074160" cy="3157855"/>
          </a:xfrm>
          <a:prstGeom prst="rect">
            <a:avLst/>
          </a:prstGeom>
        </p:spPr>
      </p:pic>
      <p:pic>
        <p:nvPicPr>
          <p:cNvPr id="13" name="Content Placeholder 12" descr="pngtree-happy-owl-smiling-illustration-vector-on-white-background-png-image_2080071"/>
          <p:cNvPicPr>
            <a:picLocks noGrp="1" noChangeAspect="1"/>
          </p:cNvPicPr>
          <p:nvPr>
            <p:ph sz="half" idx="2"/>
          </p:nvPr>
        </p:nvPicPr>
        <p:blipFill>
          <a:blip r:embed="rId12">
            <a:clrChange>
              <a:clrFrom>
                <a:srgbClr val="FFFFFF">
                  <a:alpha val="100000"/>
                </a:srgbClr>
              </a:clrFrom>
              <a:clrTo>
                <a:srgbClr val="FFFFFF">
                  <a:alpha val="100000"/>
                  <a:alpha val="0"/>
                </a:srgbClr>
              </a:clrTo>
            </a:clrChange>
          </a:blip>
          <a:stretch>
            <a:fillRect/>
          </a:stretch>
        </p:blipFill>
        <p:spPr>
          <a:xfrm>
            <a:off x="-243840" y="363220"/>
            <a:ext cx="2458085" cy="2458085"/>
          </a:xfrm>
          <a:prstGeom prst="rect">
            <a:avLst/>
          </a:prstGeom>
        </p:spPr>
      </p:pic>
      <p:pic>
        <p:nvPicPr>
          <p:cNvPr id="23" name="Picture 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48263" y="-426665"/>
            <a:ext cx="9304508" cy="4649455"/>
          </a:xfrm>
          <a:prstGeom prst="rect">
            <a:avLst/>
          </a:prstGeom>
        </p:spPr>
      </p:pic>
      <p:sp>
        <p:nvSpPr>
          <p:cNvPr id="24" name="TextBox 8"/>
          <p:cNvSpPr txBox="1"/>
          <p:nvPr/>
        </p:nvSpPr>
        <p:spPr>
          <a:xfrm>
            <a:off x="3023399" y="818515"/>
            <a:ext cx="6554235" cy="1815882"/>
          </a:xfrm>
          <a:prstGeom prst="rect">
            <a:avLst/>
          </a:prstGeom>
          <a:noFill/>
        </p:spPr>
        <p:txBody>
          <a:bodyPr wrap="square">
            <a:spAutoFit/>
            <a:scene3d>
              <a:camera prst="orthographicFront"/>
              <a:lightRig rig="threePt" dir="t"/>
            </a:scene3d>
          </a:bodyPr>
          <a:lstStyle/>
          <a:p>
            <a:pPr lvl="0" algn="just" defTabSz="685800">
              <a:lnSpc>
                <a:spcPct val="80000"/>
              </a:lnSpc>
              <a:buClr>
                <a:srgbClr val="000000"/>
              </a:buClr>
            </a:pPr>
            <a:r>
              <a:rPr lang="vi-VN" altLang="vi-VN" sz="2800" dirty="0">
                <a:solidFill>
                  <a:prstClr val="black"/>
                </a:solidFill>
                <a:effectLst>
                  <a:outerShdw blurRad="38100" dist="19050" dir="2700000" algn="tl" rotWithShape="0">
                    <a:prstClr val="black">
                      <a:alpha val="40000"/>
                    </a:prstClr>
                  </a:outerShdw>
                </a:effectLst>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rPr>
              <a:t>Câu ghép là câu do được ghép lại từ nhiều vế (từ hai vế trở lên), mỗi một vế câu sẽ có đủ cấu trúc của câu tức là có một cụm chủ ngữ – vị ngữ, câu ghép thể hiện mối quan hệ chặt chẽ giữa các ý với nhau</a:t>
            </a:r>
            <a:endParaRPr kumimoji="0" lang="en-GB" altLang="vi-VN" sz="2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Arial" panose="020B0604020202020204" pitchFamily="34" charset="0"/>
              <a:cs typeface="Times New Roman" panose="02020603050405020304" pitchFamily="18" charset="0"/>
              <a:sym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4" grpId="0"/>
      <p:bldP spid="2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4274289" y="3180080"/>
            <a:ext cx="7668792" cy="2541998"/>
          </a:xfrm>
          <a:prstGeom prst="rect">
            <a:avLst/>
          </a:prstGeom>
        </p:spPr>
      </p:pic>
      <p:pic>
        <p:nvPicPr>
          <p:cNvPr id="11"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27215" y="551268"/>
            <a:ext cx="6338319" cy="3372145"/>
          </a:xfrm>
          <a:prstGeom prst="rect">
            <a:avLst/>
          </a:prstGeom>
        </p:spPr>
      </p:pic>
      <p:sp>
        <p:nvSpPr>
          <p:cNvPr id="13322" name="Text Box 4"/>
          <p:cNvSpPr txBox="1"/>
          <p:nvPr/>
        </p:nvSpPr>
        <p:spPr>
          <a:xfrm>
            <a:off x="3327991" y="999785"/>
            <a:ext cx="4752754" cy="1754326"/>
          </a:xfrm>
          <a:prstGeom prst="rect">
            <a:avLst/>
          </a:prstGeom>
          <a:noFill/>
          <a:ln w="12700">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Xác</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định</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vế</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câu</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trong</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câu</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sau</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a:t>
            </a:r>
          </a:p>
          <a:p>
            <a:pPr marL="0" lvl="0" indent="0" algn="just" eaLnBrk="1" hangingPunct="1">
              <a:spcBef>
                <a:spcPct val="50000"/>
              </a:spcBef>
              <a:buNone/>
            </a:pP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Mùa</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xuân</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đã</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về</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cây</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cối</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ra</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hoa</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kết</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trái</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và</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chim</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chóc</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hót</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vang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trên</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những</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cành</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a:t>
            </a:r>
            <a:r>
              <a:rPr lang="en-US" altLang="vi-VN" sz="2400" b="1" dirty="0" err="1">
                <a:solidFill>
                  <a:prstClr val="white"/>
                </a:solidFill>
                <a:effectLst>
                  <a:outerShdw blurRad="38100" dist="19050" dir="2700000" algn="tl" rotWithShape="0">
                    <a:prstClr val="black">
                      <a:alpha val="40000"/>
                    </a:prstClr>
                  </a:outerShdw>
                </a:effectLst>
                <a:latin typeface="Times New Roman" panose="02020603050405020304" pitchFamily="18" charset="0"/>
              </a:rPr>
              <a:t>cây</a:t>
            </a:r>
            <a:r>
              <a:rPr lang="en-US" altLang="vi-VN" sz="2400" b="1" dirty="0">
                <a:solidFill>
                  <a:prstClr val="white"/>
                </a:solidFill>
                <a:effectLst>
                  <a:outerShdw blurRad="38100" dist="19050" dir="2700000" algn="tl" rotWithShape="0">
                    <a:prstClr val="black">
                      <a:alpha val="40000"/>
                    </a:prstClr>
                  </a:outerShdw>
                </a:effectLst>
                <a:latin typeface="Times New Roman" panose="02020603050405020304" pitchFamily="18" charset="0"/>
              </a:rPr>
              <a:t> to.</a:t>
            </a:r>
          </a:p>
        </p:txBody>
      </p:sp>
      <p:sp>
        <p:nvSpPr>
          <p:cNvPr id="13315" name="Text Box 6"/>
          <p:cNvSpPr txBox="1"/>
          <p:nvPr/>
        </p:nvSpPr>
        <p:spPr>
          <a:xfrm>
            <a:off x="5029200" y="3968506"/>
            <a:ext cx="6134986" cy="1569660"/>
          </a:xfrm>
          <a:prstGeom prst="rect">
            <a:avLst/>
          </a:prstGeom>
          <a:noFill/>
          <a:ln w="12700">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None/>
            </a:pP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Mùa</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xuân</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đã</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về</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cây</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cối</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ra</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hoa</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kết</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err="1">
                <a:solidFill>
                  <a:prstClr val="black"/>
                </a:solidFill>
                <a:effectLst>
                  <a:outerShdw blurRad="38100" dist="19050" dir="2700000" algn="tl" rotWithShape="0">
                    <a:prstClr val="black">
                      <a:alpha val="40000"/>
                    </a:prstClr>
                  </a:outerShdw>
                </a:effectLst>
                <a:latin typeface="Times New Roman" panose="02020603050405020304" pitchFamily="18" charset="0"/>
              </a:rPr>
              <a:t>trái</a:t>
            </a:r>
            <a:r>
              <a:rPr lang="en-US" altLang="vi-VN" b="1">
                <a:solidFill>
                  <a:prstClr val="black"/>
                </a:solidFill>
                <a:effectLst>
                  <a:outerShdw blurRad="38100" dist="19050" dir="2700000" algn="tl" rotWithShape="0">
                    <a:prstClr val="black">
                      <a:alpha val="40000"/>
                    </a:prstClr>
                  </a:outerShdw>
                </a:effectLst>
                <a:latin typeface="Times New Roman" panose="02020603050405020304" pitchFamily="18" charset="0"/>
              </a:rPr>
              <a:t> //và </a:t>
            </a:r>
            <a:r>
              <a:rPr lang="en-US" altLang="vi-VN" b="1" err="1">
                <a:solidFill>
                  <a:prstClr val="black"/>
                </a:solidFill>
                <a:effectLst>
                  <a:outerShdw blurRad="38100" dist="19050" dir="2700000" algn="tl" rotWithShape="0">
                    <a:prstClr val="black">
                      <a:alpha val="40000"/>
                    </a:prstClr>
                  </a:outerShdw>
                </a:effectLst>
                <a:latin typeface="Times New Roman" panose="02020603050405020304" pitchFamily="18" charset="0"/>
              </a:rPr>
              <a:t>chim</a:t>
            </a:r>
            <a:r>
              <a:rPr lang="en-US" altLang="vi-VN" b="1">
                <a:solidFill>
                  <a:prstClr val="black"/>
                </a:solidFill>
                <a:effectLst>
                  <a:outerShdw blurRad="38100" dist="19050" dir="2700000" algn="tl" rotWithShape="0">
                    <a:prstClr val="black">
                      <a:alpha val="40000"/>
                    </a:prstClr>
                  </a:outerShdw>
                </a:effectLst>
                <a:latin typeface="Times New Roman" panose="02020603050405020304" pitchFamily="18" charset="0"/>
              </a:rPr>
              <a:t> chóc/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hót</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vang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trên</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những</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cành</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a:t>
            </a:r>
            <a:r>
              <a:rPr lang="en-US" altLang="vi-VN" b="1" dirty="0" err="1">
                <a:solidFill>
                  <a:prstClr val="black"/>
                </a:solidFill>
                <a:effectLst>
                  <a:outerShdw blurRad="38100" dist="19050" dir="2700000" algn="tl" rotWithShape="0">
                    <a:prstClr val="black">
                      <a:alpha val="40000"/>
                    </a:prstClr>
                  </a:outerShdw>
                </a:effectLst>
                <a:latin typeface="Times New Roman" panose="02020603050405020304" pitchFamily="18" charset="0"/>
              </a:rPr>
              <a:t>cây</a:t>
            </a:r>
            <a:r>
              <a:rPr lang="en-US" altLang="vi-VN" b="1" dirty="0">
                <a:solidFill>
                  <a:prstClr val="black"/>
                </a:solidFill>
                <a:effectLst>
                  <a:outerShdw blurRad="38100" dist="19050" dir="2700000" algn="tl" rotWithShape="0">
                    <a:prstClr val="black">
                      <a:alpha val="40000"/>
                    </a:prstClr>
                  </a:outerShdw>
                </a:effectLst>
                <a:latin typeface="Times New Roman" panose="02020603050405020304" pitchFamily="18" charset="0"/>
              </a:rPr>
              <a:t> to.</a:t>
            </a:r>
            <a:endParaRPr kumimoji="0" lang="en-US" altLang="vi-VN" sz="32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mn-cs"/>
            </a:endParaRPr>
          </a:p>
        </p:txBody>
      </p:sp>
      <p:sp>
        <p:nvSpPr>
          <p:cNvPr id="5" name="Rectangles 4"/>
          <p:cNvSpPr/>
          <p:nvPr/>
        </p:nvSpPr>
        <p:spPr>
          <a:xfrm>
            <a:off x="9276080" y="0"/>
            <a:ext cx="2915285" cy="2028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801100" y="325755"/>
            <a:ext cx="2783205" cy="322643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715135" y="2908935"/>
            <a:ext cx="2617470" cy="2844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p:cTn id="7" dur="1000" fill="hold"/>
                                        <p:tgtEl>
                                          <p:spTgt spid="13322"/>
                                        </p:tgtEl>
                                        <p:attrNameLst>
                                          <p:attrName>ppt_w</p:attrName>
                                        </p:attrNameLst>
                                      </p:cBhvr>
                                      <p:tavLst>
                                        <p:tav tm="0">
                                          <p:val>
                                            <p:strVal val="#ppt_w*0.70"/>
                                          </p:val>
                                        </p:tav>
                                        <p:tav tm="100000">
                                          <p:val>
                                            <p:strVal val="#ppt_w"/>
                                          </p:val>
                                        </p:tav>
                                      </p:tavLst>
                                    </p:anim>
                                    <p:anim calcmode="lin" valueType="num">
                                      <p:cBhvr>
                                        <p:cTn id="8" dur="1000" fill="hold"/>
                                        <p:tgtEl>
                                          <p:spTgt spid="13322"/>
                                        </p:tgtEl>
                                        <p:attrNameLst>
                                          <p:attrName>ppt_h</p:attrName>
                                        </p:attrNameLst>
                                      </p:cBhvr>
                                      <p:tavLst>
                                        <p:tav tm="0">
                                          <p:val>
                                            <p:strVal val="#ppt_h"/>
                                          </p:val>
                                        </p:tav>
                                        <p:tav tm="100000">
                                          <p:val>
                                            <p:strVal val="#ppt_h"/>
                                          </p:val>
                                        </p:tav>
                                      </p:tavLst>
                                    </p:anim>
                                    <p:animEffect transition="in" filter="fade">
                                      <p:cBhvr>
                                        <p:cTn id="9" dur="1000"/>
                                        <p:tgtEl>
                                          <p:spTgt spid="13322"/>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3315"/>
                                        </p:tgtEl>
                                        <p:attrNameLst>
                                          <p:attrName>style.visibility</p:attrName>
                                        </p:attrNameLst>
                                      </p:cBhvr>
                                      <p:to>
                                        <p:strVal val="visible"/>
                                      </p:to>
                                    </p:set>
                                    <p:anim calcmode="lin" valueType="num">
                                      <p:cBhvr>
                                        <p:cTn id="19" dur="1000" fill="hold"/>
                                        <p:tgtEl>
                                          <p:spTgt spid="13315"/>
                                        </p:tgtEl>
                                        <p:attrNameLst>
                                          <p:attrName>ppt_w</p:attrName>
                                        </p:attrNameLst>
                                      </p:cBhvr>
                                      <p:tavLst>
                                        <p:tav tm="0">
                                          <p:val>
                                            <p:strVal val="#ppt_w*0.70"/>
                                          </p:val>
                                        </p:tav>
                                        <p:tav tm="100000">
                                          <p:val>
                                            <p:strVal val="#ppt_w"/>
                                          </p:val>
                                        </p:tav>
                                      </p:tavLst>
                                    </p:anim>
                                    <p:anim calcmode="lin" valueType="num">
                                      <p:cBhvr>
                                        <p:cTn id="20" dur="1000" fill="hold"/>
                                        <p:tgtEl>
                                          <p:spTgt spid="13315"/>
                                        </p:tgtEl>
                                        <p:attrNameLst>
                                          <p:attrName>ppt_h</p:attrName>
                                        </p:attrNameLst>
                                      </p:cBhvr>
                                      <p:tavLst>
                                        <p:tav tm="0">
                                          <p:val>
                                            <p:strVal val="#ppt_h"/>
                                          </p:val>
                                        </p:tav>
                                        <p:tav tm="100000">
                                          <p:val>
                                            <p:strVal val="#ppt_h"/>
                                          </p:val>
                                        </p:tav>
                                      </p:tavLst>
                                    </p:anim>
                                    <p:animEffect transition="in" filter="fade">
                                      <p:cBhvr>
                                        <p:cTn id="21" dur="1000"/>
                                        <p:tgtEl>
                                          <p:spTgt spid="13315"/>
                                        </p:tgtEl>
                                      </p:cBhvr>
                                    </p:animEffect>
                                  </p:childTnLst>
                                </p:cTn>
                              </p:par>
                              <p:par>
                                <p:cTn id="22" presetID="55"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13322" grpId="1"/>
      <p:bldP spid="13315" grpId="0"/>
      <p:bldP spid="1331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D2FC65-ACEE-0C03-9CF6-9F524057C395}"/>
              </a:ext>
            </a:extLst>
          </p:cNvPr>
          <p:cNvPicPr>
            <a:picLocks noChangeAspect="1"/>
          </p:cNvPicPr>
          <p:nvPr/>
        </p:nvPicPr>
        <p:blipFill>
          <a:blip r:embed="rId2"/>
          <a:stretch>
            <a:fillRect/>
          </a:stretch>
        </p:blipFill>
        <p:spPr>
          <a:xfrm>
            <a:off x="3928175" y="1221853"/>
            <a:ext cx="4633362" cy="1182727"/>
          </a:xfrm>
          <a:prstGeom prst="rect">
            <a:avLst/>
          </a:prstGeom>
        </p:spPr>
      </p:pic>
      <p:pic>
        <p:nvPicPr>
          <p:cNvPr id="5" name="Picture 4">
            <a:extLst>
              <a:ext uri="{FF2B5EF4-FFF2-40B4-BE49-F238E27FC236}">
                <a16:creationId xmlns:a16="http://schemas.microsoft.com/office/drawing/2014/main" id="{6D164DC5-FA3B-23C7-8AE0-7D91529C615D}"/>
              </a:ext>
            </a:extLst>
          </p:cNvPr>
          <p:cNvPicPr>
            <a:picLocks noChangeAspect="1"/>
          </p:cNvPicPr>
          <p:nvPr/>
        </p:nvPicPr>
        <p:blipFill>
          <a:blip r:embed="rId3"/>
          <a:stretch>
            <a:fillRect/>
          </a:stretch>
        </p:blipFill>
        <p:spPr>
          <a:xfrm>
            <a:off x="2001534" y="2259227"/>
            <a:ext cx="8403412" cy="3450457"/>
          </a:xfrm>
          <a:prstGeom prst="rect">
            <a:avLst/>
          </a:prstGeom>
        </p:spPr>
      </p:pic>
    </p:spTree>
    <p:extLst>
      <p:ext uri="{BB962C8B-B14F-4D97-AF65-F5344CB8AC3E}">
        <p14:creationId xmlns:p14="http://schemas.microsoft.com/office/powerpoint/2010/main" val="2985879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168B0B-A709-CB08-4260-A4EF3CE2A2B5}"/>
              </a:ext>
            </a:extLst>
          </p:cNvPr>
          <p:cNvPicPr>
            <a:picLocks noChangeAspect="1"/>
          </p:cNvPicPr>
          <p:nvPr/>
        </p:nvPicPr>
        <p:blipFill>
          <a:blip r:embed="rId2"/>
          <a:stretch>
            <a:fillRect/>
          </a:stretch>
        </p:blipFill>
        <p:spPr>
          <a:xfrm>
            <a:off x="3184907" y="1750900"/>
            <a:ext cx="6615499" cy="4592749"/>
          </a:xfrm>
          <a:prstGeom prst="rect">
            <a:avLst/>
          </a:prstGeom>
        </p:spPr>
      </p:pic>
    </p:spTree>
    <p:extLst>
      <p:ext uri="{BB962C8B-B14F-4D97-AF65-F5344CB8AC3E}">
        <p14:creationId xmlns:p14="http://schemas.microsoft.com/office/powerpoint/2010/main" val="119854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134D18-C339-4B79-C6A8-BED4AA90353E}"/>
              </a:ext>
            </a:extLst>
          </p:cNvPr>
          <p:cNvSpPr txBox="1"/>
          <p:nvPr/>
        </p:nvSpPr>
        <p:spPr>
          <a:xfrm>
            <a:off x="724584" y="410152"/>
            <a:ext cx="1074283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Arial-Rounded-Bold"/>
                <a:ea typeface="+mn-ea"/>
                <a:cs typeface="+mn-cs"/>
              </a:rPr>
              <a:t>1. </a:t>
            </a:r>
            <a:r>
              <a:rPr kumimoji="0" lang="vi-VN" sz="3600" b="1" i="0" u="none" strike="noStrike" kern="1200" cap="none" spc="0" normalizeH="0" baseline="0" noProof="0" dirty="0">
                <a:ln>
                  <a:noFill/>
                </a:ln>
                <a:solidFill>
                  <a:srgbClr val="0070C0"/>
                </a:solidFill>
                <a:effectLst/>
                <a:uLnTx/>
                <a:uFillTx/>
                <a:latin typeface="Arial-Rounded-Bold"/>
                <a:ea typeface="+mn-ea"/>
                <a:cs typeface="+mn-cs"/>
              </a:rPr>
              <a:t>Tìm câu ghép trong mỗi đoạn văn dưới đây:</a:t>
            </a:r>
            <a:endParaRPr kumimoji="0" lang="en-US"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33891D0A-094A-0E0A-4AB6-E1C3D05769F1}"/>
              </a:ext>
            </a:extLst>
          </p:cNvPr>
          <p:cNvSpPr/>
          <p:nvPr/>
        </p:nvSpPr>
        <p:spPr>
          <a:xfrm>
            <a:off x="595423" y="1286539"/>
            <a:ext cx="10792047" cy="2250987"/>
          </a:xfrm>
          <a:prstGeom prst="roundRect">
            <a:avLst/>
          </a:prstGeom>
          <a:solidFill>
            <a:srgbClr val="BFE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a. </a:t>
            </a:r>
            <a:r>
              <a:rPr lang="vi-VN" sz="2400" b="0" i="0" baseline="30000" dirty="0">
                <a:solidFill>
                  <a:srgbClr val="000000"/>
                </a:solidFill>
                <a:effectLst/>
                <a:latin typeface="Cambria" panose="02040503050406030204" pitchFamily="18" charset="0"/>
                <a:ea typeface="Cambria" panose="02040503050406030204" pitchFamily="18" charset="0"/>
              </a:rPr>
              <a:t>(1) </a:t>
            </a:r>
            <a:r>
              <a:rPr lang="vi-VN" sz="2400" b="0" i="0" dirty="0">
                <a:solidFill>
                  <a:srgbClr val="000000"/>
                </a:solidFill>
                <a:effectLst/>
                <a:latin typeface="Cambria" panose="02040503050406030204" pitchFamily="18" charset="0"/>
                <a:ea typeface="Cambria" panose="02040503050406030204" pitchFamily="18" charset="0"/>
              </a:rPr>
              <a:t>Bắc Giang để lại cho tôi ấn tượng về cảnh sắc miền trung du đầy thú vị. </a:t>
            </a:r>
            <a:r>
              <a:rPr lang="vi-VN" sz="2400" b="0" i="0" baseline="30000" dirty="0">
                <a:solidFill>
                  <a:srgbClr val="000000"/>
                </a:solidFill>
                <a:effectLst/>
                <a:latin typeface="Cambria" panose="02040503050406030204" pitchFamily="18" charset="0"/>
                <a:ea typeface="Cambria" panose="02040503050406030204" pitchFamily="18" charset="0"/>
              </a:rPr>
              <a:t>(2) </a:t>
            </a:r>
            <a:r>
              <a:rPr lang="vi-VN" sz="2400" b="0" i="0" dirty="0">
                <a:solidFill>
                  <a:srgbClr val="000000"/>
                </a:solidFill>
                <a:effectLst/>
                <a:latin typeface="Cambria" panose="02040503050406030204" pitchFamily="18" charset="0"/>
                <a:ea typeface="Cambria" panose="02040503050406030204" pitchFamily="18" charset="0"/>
              </a:rPr>
              <a:t>Những ngọn đồi thoai thoải, ngọn nọ gối lên ngọn kia.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Con đường mòn son đỏ quanh co, ẩn hiện trên triền đồi. </a:t>
            </a:r>
            <a:r>
              <a:rPr lang="vi-VN" sz="2400" b="0" i="0" baseline="30000" dirty="0">
                <a:solidFill>
                  <a:srgbClr val="000000"/>
                </a:solidFill>
                <a:effectLst/>
                <a:latin typeface="Cambria" panose="02040503050406030204" pitchFamily="18" charset="0"/>
                <a:ea typeface="Cambria" panose="02040503050406030204" pitchFamily="18" charset="0"/>
              </a:rPr>
              <a:t>(4) </a:t>
            </a:r>
            <a:r>
              <a:rPr lang="vi-VN" sz="2400" b="0" i="0" dirty="0">
                <a:solidFill>
                  <a:srgbClr val="000000"/>
                </a:solidFill>
                <a:effectLst/>
                <a:latin typeface="Cambria" panose="02040503050406030204" pitchFamily="18" charset="0"/>
                <a:ea typeface="Cambria" panose="02040503050406030204" pitchFamily="18" charset="0"/>
              </a:rPr>
              <a:t>Những cây khế rừng lúc lỉu chùm quả chát chát chua chua, những cây mâm xôi chi chít quả đó chót, ngọt lịm.</a:t>
            </a:r>
          </a:p>
          <a:p>
            <a:pPr algn="r"/>
            <a:r>
              <a:rPr lang="vi-VN" sz="2000" b="0" i="0" dirty="0">
                <a:solidFill>
                  <a:srgbClr val="000000"/>
                </a:solidFill>
                <a:effectLst/>
                <a:latin typeface="Cambria" panose="02040503050406030204" pitchFamily="18" charset="0"/>
                <a:ea typeface="Cambria" panose="02040503050406030204" pitchFamily="18" charset="0"/>
              </a:rPr>
              <a:t>(</a:t>
            </a:r>
            <a:r>
              <a:rPr lang="vi-VN" sz="2000" b="0" i="1" dirty="0">
                <a:solidFill>
                  <a:srgbClr val="000000"/>
                </a:solidFill>
                <a:effectLst/>
                <a:latin typeface="Cambria" panose="02040503050406030204" pitchFamily="18" charset="0"/>
                <a:ea typeface="Cambria" panose="02040503050406030204" pitchFamily="18" charset="0"/>
              </a:rPr>
              <a:t>Theo</a:t>
            </a:r>
            <a:r>
              <a:rPr lang="vi-VN" sz="2000" b="0" i="0" dirty="0">
                <a:solidFill>
                  <a:srgbClr val="000000"/>
                </a:solidFill>
                <a:effectLst/>
                <a:latin typeface="Cambria" panose="02040503050406030204" pitchFamily="18" charset="0"/>
                <a:ea typeface="Cambria" panose="02040503050406030204" pitchFamily="18" charset="0"/>
              </a:rPr>
              <a:t> Trần Hoài Dương)</a:t>
            </a:r>
          </a:p>
        </p:txBody>
      </p:sp>
      <p:sp>
        <p:nvSpPr>
          <p:cNvPr id="4" name="Rectangle: Rounded Corners 3">
            <a:extLst>
              <a:ext uri="{FF2B5EF4-FFF2-40B4-BE49-F238E27FC236}">
                <a16:creationId xmlns:a16="http://schemas.microsoft.com/office/drawing/2014/main" id="{4F127D56-DEAF-1868-27B2-763A723F3CDB}"/>
              </a:ext>
            </a:extLst>
          </p:cNvPr>
          <p:cNvSpPr/>
          <p:nvPr/>
        </p:nvSpPr>
        <p:spPr>
          <a:xfrm>
            <a:off x="648585" y="3774558"/>
            <a:ext cx="10792047" cy="2921806"/>
          </a:xfrm>
          <a:prstGeom prst="roundRect">
            <a:avLst/>
          </a:prstGeom>
          <a:solidFill>
            <a:srgbClr val="BFE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b. </a:t>
            </a:r>
            <a:r>
              <a:rPr lang="vi-VN" sz="2400" b="0" i="0" baseline="30000" dirty="0">
                <a:solidFill>
                  <a:srgbClr val="000000"/>
                </a:solidFill>
                <a:effectLst/>
                <a:latin typeface="Cambria" panose="02040503050406030204" pitchFamily="18" charset="0"/>
                <a:ea typeface="Cambria" panose="02040503050406030204" pitchFamily="18" charset="0"/>
              </a:rPr>
              <a:t>(1) </a:t>
            </a:r>
            <a:r>
              <a:rPr lang="vi-VN" sz="2400" b="0" i="0" dirty="0">
                <a:solidFill>
                  <a:srgbClr val="000000"/>
                </a:solidFill>
                <a:effectLst/>
                <a:latin typeface="Cambria" panose="02040503050406030204" pitchFamily="18" charset="0"/>
                <a:ea typeface="Cambria" panose="02040503050406030204" pitchFamily="18" charset="0"/>
              </a:rPr>
              <a:t>Trên đảo, mỗi ngày trẻ em đều nô nức tới trường. </a:t>
            </a:r>
            <a:r>
              <a:rPr lang="vi-VN" sz="2400" b="0" i="0" baseline="30000" dirty="0">
                <a:solidFill>
                  <a:srgbClr val="000000"/>
                </a:solidFill>
                <a:effectLst/>
                <a:latin typeface="Cambria" panose="02040503050406030204" pitchFamily="18" charset="0"/>
                <a:ea typeface="Cambria" panose="02040503050406030204" pitchFamily="18" charset="0"/>
              </a:rPr>
              <a:t>(2) </a:t>
            </a:r>
            <a:r>
              <a:rPr lang="vi-VN" sz="2400" b="0" i="0" dirty="0">
                <a:solidFill>
                  <a:srgbClr val="000000"/>
                </a:solidFill>
                <a:effectLst/>
                <a:latin typeface="Cambria" panose="02040503050406030204" pitchFamily="18" charset="0"/>
                <a:ea typeface="Cambria" panose="02040503050406030204" pitchFamily="18" charset="0"/>
              </a:rPr>
              <a:t>Vùng đảo thiêng liêng nơi đầu sóng ngọn gió có bao nhiêu điều đặc biệt thì các em cũng có bấy nhiêu trải nghiệm thú vị.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Sau những giờ học ở trường, các em cùng thầy giáo đi bơi, đi câu cá,... </a:t>
            </a:r>
            <a:r>
              <a:rPr lang="vi-VN" sz="2400" b="0" i="0" baseline="30000" dirty="0">
                <a:solidFill>
                  <a:srgbClr val="000000"/>
                </a:solidFill>
                <a:effectLst/>
                <a:latin typeface="Cambria" panose="02040503050406030204" pitchFamily="18" charset="0"/>
                <a:ea typeface="Cambria" panose="02040503050406030204" pitchFamily="18" charset="0"/>
              </a:rPr>
              <a:t>(4) </a:t>
            </a:r>
            <a:r>
              <a:rPr lang="vi-VN" sz="2400" b="0" i="0" dirty="0">
                <a:solidFill>
                  <a:srgbClr val="000000"/>
                </a:solidFill>
                <a:effectLst/>
                <a:latin typeface="Cambria" panose="02040503050406030204" pitchFamily="18" charset="0"/>
                <a:ea typeface="Cambria" panose="02040503050406030204" pitchFamily="18" charset="0"/>
              </a:rPr>
              <a:t>Hễ trò gặp bài toán nào khó thì chúng lập tức chạy ngay qua nhà thầy. </a:t>
            </a:r>
            <a:r>
              <a:rPr lang="vi-VN" sz="2400" b="0" i="0" baseline="30000" dirty="0">
                <a:solidFill>
                  <a:srgbClr val="000000"/>
                </a:solidFill>
                <a:effectLst/>
                <a:latin typeface="Cambria" panose="02040503050406030204" pitchFamily="18" charset="0"/>
                <a:ea typeface="Cambria" panose="02040503050406030204" pitchFamily="18" charset="0"/>
              </a:rPr>
              <a:t>(5) </a:t>
            </a:r>
            <a:r>
              <a:rPr lang="vi-VN" sz="2400" b="0" i="0" dirty="0">
                <a:solidFill>
                  <a:srgbClr val="000000"/>
                </a:solidFill>
                <a:effectLst/>
                <a:latin typeface="Cambria" panose="02040503050406030204" pitchFamily="18" charset="0"/>
                <a:ea typeface="Cambria" panose="02040503050406030204" pitchFamily="18" charset="0"/>
              </a:rPr>
              <a:t>Chúng thường được thầy giảng giải cho rất kĩ lưỡng. </a:t>
            </a:r>
            <a:r>
              <a:rPr lang="vi-VN" sz="2400" b="0" i="0" baseline="30000" dirty="0">
                <a:solidFill>
                  <a:srgbClr val="000000"/>
                </a:solidFill>
                <a:effectLst/>
                <a:latin typeface="Cambria" panose="02040503050406030204" pitchFamily="18" charset="0"/>
                <a:ea typeface="Cambria" panose="02040503050406030204" pitchFamily="18" charset="0"/>
              </a:rPr>
              <a:t>(6) </a:t>
            </a:r>
            <a:r>
              <a:rPr lang="vi-VN" sz="2400" b="0" i="0" dirty="0">
                <a:solidFill>
                  <a:srgbClr val="000000"/>
                </a:solidFill>
                <a:effectLst/>
                <a:latin typeface="Cambria" panose="02040503050406030204" pitchFamily="18" charset="0"/>
                <a:ea typeface="Cambria" panose="02040503050406030204" pitchFamily="18" charset="0"/>
              </a:rPr>
              <a:t>Môi trường học trên đảo chỉ có hai thầy giáo và các thầy kiêm quản từ lớp Một đến lớp Năm.</a:t>
            </a:r>
          </a:p>
          <a:p>
            <a:pPr algn="r"/>
            <a:r>
              <a:rPr lang="vi-VN" sz="2000" b="0" i="0" dirty="0">
                <a:solidFill>
                  <a:srgbClr val="000000"/>
                </a:solidFill>
                <a:effectLst/>
                <a:latin typeface="Cambria" panose="02040503050406030204" pitchFamily="18" charset="0"/>
                <a:ea typeface="Cambria" panose="02040503050406030204" pitchFamily="18" charset="0"/>
              </a:rPr>
              <a:t>(Bùi Tiểu Quyên)</a:t>
            </a:r>
          </a:p>
        </p:txBody>
      </p:sp>
    </p:spTree>
    <p:extLst>
      <p:ext uri="{BB962C8B-B14F-4D97-AF65-F5344CB8AC3E}">
        <p14:creationId xmlns:p14="http://schemas.microsoft.com/office/powerpoint/2010/main" val="3787136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59EA282-C554-5A4B-97CF-28FFAD0CEDF1}"/>
              </a:ext>
            </a:extLst>
          </p:cNvPr>
          <p:cNvSpPr/>
          <p:nvPr/>
        </p:nvSpPr>
        <p:spPr>
          <a:xfrm>
            <a:off x="602511" y="451885"/>
            <a:ext cx="10792047" cy="2179674"/>
          </a:xfrm>
          <a:prstGeom prst="roundRect">
            <a:avLst/>
          </a:prstGeom>
          <a:solidFill>
            <a:srgbClr val="BFE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 a. </a:t>
            </a:r>
            <a:r>
              <a:rPr lang="vi-VN" sz="2400" b="0" i="0" baseline="30000" dirty="0">
                <a:solidFill>
                  <a:srgbClr val="000000"/>
                </a:solidFill>
                <a:effectLst/>
                <a:latin typeface="Cambria" panose="02040503050406030204" pitchFamily="18" charset="0"/>
                <a:ea typeface="Cambria" panose="02040503050406030204" pitchFamily="18" charset="0"/>
              </a:rPr>
              <a:t>(1) </a:t>
            </a:r>
            <a:r>
              <a:rPr lang="vi-VN" sz="2400" b="0" i="0" dirty="0">
                <a:solidFill>
                  <a:srgbClr val="000000"/>
                </a:solidFill>
                <a:effectLst/>
                <a:latin typeface="Cambria" panose="02040503050406030204" pitchFamily="18" charset="0"/>
                <a:ea typeface="Cambria" panose="02040503050406030204" pitchFamily="18" charset="0"/>
              </a:rPr>
              <a:t>Bắc Giang để lại cho tôi ấn tượng về cảnh sắc miền trung du đầy thú vị. </a:t>
            </a:r>
            <a:r>
              <a:rPr lang="vi-VN" sz="2400" b="0" i="0" baseline="30000" dirty="0">
                <a:solidFill>
                  <a:srgbClr val="000000"/>
                </a:solidFill>
                <a:effectLst/>
                <a:latin typeface="Cambria" panose="02040503050406030204" pitchFamily="18" charset="0"/>
                <a:ea typeface="Cambria" panose="02040503050406030204" pitchFamily="18" charset="0"/>
              </a:rPr>
              <a:t>(2) </a:t>
            </a:r>
            <a:r>
              <a:rPr lang="vi-VN" sz="2400" b="0" i="0" dirty="0">
                <a:solidFill>
                  <a:srgbClr val="000000"/>
                </a:solidFill>
                <a:effectLst/>
                <a:latin typeface="Cambria" panose="02040503050406030204" pitchFamily="18" charset="0"/>
                <a:ea typeface="Cambria" panose="02040503050406030204" pitchFamily="18" charset="0"/>
              </a:rPr>
              <a:t>Những ngọn đồi thoai thoải, ngọn nọ gối lên ngọn kia.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Con đường mòn son đỏ quanh co, ẩn hiện trên triền đồi. </a:t>
            </a:r>
            <a:r>
              <a:rPr lang="vi-VN" sz="2400" b="0" i="0" baseline="30000" dirty="0">
                <a:solidFill>
                  <a:srgbClr val="000000"/>
                </a:solidFill>
                <a:effectLst/>
                <a:latin typeface="Cambria" panose="02040503050406030204" pitchFamily="18" charset="0"/>
                <a:ea typeface="Cambria" panose="02040503050406030204" pitchFamily="18" charset="0"/>
              </a:rPr>
              <a:t>(4) </a:t>
            </a:r>
            <a:r>
              <a:rPr lang="vi-VN" sz="2400" b="0" i="0" dirty="0">
                <a:solidFill>
                  <a:srgbClr val="000000"/>
                </a:solidFill>
                <a:effectLst/>
                <a:latin typeface="Cambria" panose="02040503050406030204" pitchFamily="18" charset="0"/>
                <a:ea typeface="Cambria" panose="02040503050406030204" pitchFamily="18" charset="0"/>
              </a:rPr>
              <a:t>Những cây khế rừng lúc lỉu chùm quả chát chát chua chua, những cây mâm xôi chi chít quả đó chót, ngọt lịm.</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Hoài Dương)</a:t>
            </a:r>
          </a:p>
        </p:txBody>
      </p:sp>
      <p:cxnSp>
        <p:nvCxnSpPr>
          <p:cNvPr id="9" name="Straight Connector 8">
            <a:extLst>
              <a:ext uri="{FF2B5EF4-FFF2-40B4-BE49-F238E27FC236}">
                <a16:creationId xmlns:a16="http://schemas.microsoft.com/office/drawing/2014/main" id="{E769FA5D-E2B2-2E94-7ACF-93EB9D7E45DC}"/>
              </a:ext>
            </a:extLst>
          </p:cNvPr>
          <p:cNvCxnSpPr/>
          <p:nvPr/>
        </p:nvCxnSpPr>
        <p:spPr>
          <a:xfrm>
            <a:off x="1497794" y="1399846"/>
            <a:ext cx="703875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403914-A720-6CAD-59E3-92C2650E6FC9}"/>
              </a:ext>
            </a:extLst>
          </p:cNvPr>
          <p:cNvCxnSpPr>
            <a:cxnSpLocks/>
          </p:cNvCxnSpPr>
          <p:nvPr/>
        </p:nvCxnSpPr>
        <p:spPr>
          <a:xfrm>
            <a:off x="6314344" y="1715172"/>
            <a:ext cx="488034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1FFB8A7-99B2-A207-8ECF-E2F2577A690C}"/>
              </a:ext>
            </a:extLst>
          </p:cNvPr>
          <p:cNvCxnSpPr>
            <a:cxnSpLocks/>
          </p:cNvCxnSpPr>
          <p:nvPr/>
        </p:nvCxnSpPr>
        <p:spPr>
          <a:xfrm>
            <a:off x="797442" y="2109972"/>
            <a:ext cx="9027042"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015E9DE-A5C8-FAAD-0BE2-0DB5C1CEB673}"/>
              </a:ext>
            </a:extLst>
          </p:cNvPr>
          <p:cNvSpPr txBox="1"/>
          <p:nvPr/>
        </p:nvSpPr>
        <p:spPr>
          <a:xfrm>
            <a:off x="903768" y="3455582"/>
            <a:ext cx="10185991" cy="1569660"/>
          </a:xfrm>
          <a:prstGeom prst="rect">
            <a:avLst/>
          </a:prstGeom>
          <a:noFill/>
        </p:spPr>
        <p:txBody>
          <a:bodyPr wrap="square" rtlCol="0">
            <a:spAutoFit/>
          </a:bodyPr>
          <a:lstStyle/>
          <a:p>
            <a:pPr algn="just"/>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Những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ngọn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đồi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thoai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thoải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ngọn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nọ</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gối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ngọn</a:t>
            </a:r>
            <a:r>
              <a:rPr lang="en-US" sz="3200" dirty="0">
                <a:solidFill>
                  <a:srgbClr val="FF0000"/>
                </a:solidFill>
                <a:latin typeface="Cambria" panose="02040503050406030204" pitchFamily="18" charset="0"/>
                <a:ea typeface="Cambria" panose="02040503050406030204" pitchFamily="18" charset="0"/>
              </a:rPr>
              <a:t> kia.</a:t>
            </a:r>
          </a:p>
          <a:p>
            <a:pPr algn="just"/>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Những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cây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khế</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rừng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lúc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lỉu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chùm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chua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chua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những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cây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mâm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xôi</a:t>
            </a:r>
            <a:r>
              <a:rPr lang="en-US" sz="3200" dirty="0">
                <a:solidFill>
                  <a:srgbClr val="FF0000"/>
                </a:solidFill>
                <a:latin typeface="Cambria" panose="02040503050406030204" pitchFamily="18" charset="0"/>
                <a:ea typeface="Cambria" panose="02040503050406030204" pitchFamily="18" charset="0"/>
              </a:rPr>
              <a:t> chi </a:t>
            </a:r>
            <a:r>
              <a:rPr lang="en-US" sz="3200" dirty="0" err="1">
                <a:solidFill>
                  <a:srgbClr val="FF0000"/>
                </a:solidFill>
                <a:latin typeface="Cambria" panose="02040503050406030204" pitchFamily="18" charset="0"/>
                <a:ea typeface="Cambria" panose="02040503050406030204" pitchFamily="18" charset="0"/>
              </a:rPr>
              <a:t>chít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đỏ</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chót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ngọt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lịm</a:t>
            </a:r>
            <a:r>
              <a:rPr lang="en-US" sz="32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347028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wipe(down)">
                                      <p:cBhvr>
                                        <p:cTn id="20" dur="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wipe(down)">
                                      <p:cBhvr>
                                        <p:cTn id="2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F62BA97-B1CC-2BFD-4542-281956F89177}"/>
              </a:ext>
            </a:extLst>
          </p:cNvPr>
          <p:cNvSpPr/>
          <p:nvPr/>
        </p:nvSpPr>
        <p:spPr>
          <a:xfrm>
            <a:off x="701747" y="552892"/>
            <a:ext cx="10792047" cy="2892057"/>
          </a:xfrm>
          <a:prstGeom prst="roundRect">
            <a:avLst/>
          </a:prstGeom>
          <a:solidFill>
            <a:srgbClr val="BFE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   b. </a:t>
            </a:r>
            <a:r>
              <a:rPr lang="vi-VN" sz="2400" b="0" i="0" baseline="30000" dirty="0">
                <a:solidFill>
                  <a:srgbClr val="000000"/>
                </a:solidFill>
                <a:effectLst/>
                <a:latin typeface="Cambria" panose="02040503050406030204" pitchFamily="18" charset="0"/>
                <a:ea typeface="Cambria" panose="02040503050406030204" pitchFamily="18" charset="0"/>
              </a:rPr>
              <a:t>(1) </a:t>
            </a:r>
            <a:r>
              <a:rPr lang="vi-VN" sz="2400" b="0" i="0" dirty="0">
                <a:solidFill>
                  <a:srgbClr val="000000"/>
                </a:solidFill>
                <a:effectLst/>
                <a:latin typeface="Cambria" panose="02040503050406030204" pitchFamily="18" charset="0"/>
                <a:ea typeface="Cambria" panose="02040503050406030204" pitchFamily="18" charset="0"/>
              </a:rPr>
              <a:t>Trên đảo, mỗi ngày trẻ em đều nô nức tới trường. </a:t>
            </a:r>
            <a:r>
              <a:rPr lang="vi-VN" sz="2400" b="0" i="0" baseline="30000" dirty="0">
                <a:solidFill>
                  <a:srgbClr val="000000"/>
                </a:solidFill>
                <a:effectLst/>
                <a:latin typeface="Cambria" panose="02040503050406030204" pitchFamily="18" charset="0"/>
                <a:ea typeface="Cambria" panose="02040503050406030204" pitchFamily="18" charset="0"/>
              </a:rPr>
              <a:t>(2) </a:t>
            </a:r>
            <a:r>
              <a:rPr lang="vi-VN" sz="2400" b="0" i="0" dirty="0">
                <a:solidFill>
                  <a:srgbClr val="000000"/>
                </a:solidFill>
                <a:effectLst/>
                <a:latin typeface="Cambria" panose="02040503050406030204" pitchFamily="18" charset="0"/>
                <a:ea typeface="Cambria" panose="02040503050406030204" pitchFamily="18" charset="0"/>
              </a:rPr>
              <a:t>Vùng đảo thiêng liêng nơi đầu sóng ngọn gió có bao nhiêu điều đặc biệt thì các em cũng có bấy nhiêu trải nghiệm thú vị.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Sau những giờ học ở trường, các em cùng thầy giáo đi bơi, đi câu cá,... </a:t>
            </a:r>
            <a:r>
              <a:rPr lang="vi-VN" sz="2400" b="0" i="0" baseline="30000" dirty="0">
                <a:solidFill>
                  <a:srgbClr val="000000"/>
                </a:solidFill>
                <a:effectLst/>
                <a:latin typeface="Cambria" panose="02040503050406030204" pitchFamily="18" charset="0"/>
                <a:ea typeface="Cambria" panose="02040503050406030204" pitchFamily="18" charset="0"/>
              </a:rPr>
              <a:t>(4) </a:t>
            </a:r>
            <a:r>
              <a:rPr lang="vi-VN" sz="2400" b="0" i="0" dirty="0">
                <a:solidFill>
                  <a:srgbClr val="000000"/>
                </a:solidFill>
                <a:effectLst/>
                <a:latin typeface="Cambria" panose="02040503050406030204" pitchFamily="18" charset="0"/>
                <a:ea typeface="Cambria" panose="02040503050406030204" pitchFamily="18" charset="0"/>
              </a:rPr>
              <a:t>Hễ trò gặp bài toán nào khó thì chúng lập tức chạy ngay qua nhà thầy. </a:t>
            </a:r>
            <a:r>
              <a:rPr lang="vi-VN" sz="2400" b="0" i="0" baseline="30000" dirty="0">
                <a:solidFill>
                  <a:srgbClr val="000000"/>
                </a:solidFill>
                <a:effectLst/>
                <a:latin typeface="Cambria" panose="02040503050406030204" pitchFamily="18" charset="0"/>
                <a:ea typeface="Cambria" panose="02040503050406030204" pitchFamily="18" charset="0"/>
              </a:rPr>
              <a:t>(5) </a:t>
            </a:r>
            <a:r>
              <a:rPr lang="vi-VN" sz="2400" b="0" i="0" dirty="0">
                <a:solidFill>
                  <a:srgbClr val="000000"/>
                </a:solidFill>
                <a:effectLst/>
                <a:latin typeface="Cambria" panose="02040503050406030204" pitchFamily="18" charset="0"/>
                <a:ea typeface="Cambria" panose="02040503050406030204" pitchFamily="18" charset="0"/>
              </a:rPr>
              <a:t>Chúng thường được thầy giảng giải cho rất kĩ lưỡng. </a:t>
            </a:r>
            <a:r>
              <a:rPr lang="vi-VN" sz="2400" b="0" i="0" baseline="30000" dirty="0">
                <a:solidFill>
                  <a:srgbClr val="000000"/>
                </a:solidFill>
                <a:effectLst/>
                <a:latin typeface="Cambria" panose="02040503050406030204" pitchFamily="18" charset="0"/>
                <a:ea typeface="Cambria" panose="02040503050406030204" pitchFamily="18" charset="0"/>
              </a:rPr>
              <a:t>(6) </a:t>
            </a:r>
            <a:r>
              <a:rPr lang="vi-VN" sz="2400" b="0" i="0" dirty="0">
                <a:solidFill>
                  <a:srgbClr val="000000"/>
                </a:solidFill>
                <a:effectLst/>
                <a:latin typeface="Cambria" panose="02040503050406030204" pitchFamily="18" charset="0"/>
                <a:ea typeface="Cambria" panose="02040503050406030204" pitchFamily="18" charset="0"/>
              </a:rPr>
              <a:t>Môi trường học trên đảo chỉ có hai thầy giáo và các thầy kiêm quản từ lớp Một đến lớp Năm.</a:t>
            </a:r>
          </a:p>
          <a:p>
            <a:pPr algn="r"/>
            <a:r>
              <a:rPr lang="vi-VN" sz="2400" b="0" i="0" dirty="0">
                <a:solidFill>
                  <a:srgbClr val="000000"/>
                </a:solidFill>
                <a:effectLst/>
                <a:latin typeface="Cambria" panose="02040503050406030204" pitchFamily="18" charset="0"/>
                <a:ea typeface="Cambria" panose="02040503050406030204" pitchFamily="18" charset="0"/>
              </a:rPr>
              <a:t>(Bùi Tiểu Quyên)</a:t>
            </a:r>
          </a:p>
        </p:txBody>
      </p:sp>
      <p:cxnSp>
        <p:nvCxnSpPr>
          <p:cNvPr id="6" name="Straight Connector 5">
            <a:extLst>
              <a:ext uri="{FF2B5EF4-FFF2-40B4-BE49-F238E27FC236}">
                <a16:creationId xmlns:a16="http://schemas.microsoft.com/office/drawing/2014/main" id="{544E1576-7631-2D17-3A99-5FAF17E5C6E6}"/>
              </a:ext>
            </a:extLst>
          </p:cNvPr>
          <p:cNvCxnSpPr>
            <a:cxnSpLocks/>
          </p:cNvCxnSpPr>
          <p:nvPr/>
        </p:nvCxnSpPr>
        <p:spPr>
          <a:xfrm>
            <a:off x="8995144" y="893135"/>
            <a:ext cx="2286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24E18D-637A-B584-4FD1-6F8693B2357A}"/>
              </a:ext>
            </a:extLst>
          </p:cNvPr>
          <p:cNvCxnSpPr>
            <a:cxnSpLocks/>
          </p:cNvCxnSpPr>
          <p:nvPr/>
        </p:nvCxnSpPr>
        <p:spPr>
          <a:xfrm>
            <a:off x="946298" y="1254642"/>
            <a:ext cx="1028168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33AE8B-41A5-BEED-5EAC-AA9D8DDA612D}"/>
              </a:ext>
            </a:extLst>
          </p:cNvPr>
          <p:cNvCxnSpPr>
            <a:cxnSpLocks/>
          </p:cNvCxnSpPr>
          <p:nvPr/>
        </p:nvCxnSpPr>
        <p:spPr>
          <a:xfrm>
            <a:off x="893136" y="1626781"/>
            <a:ext cx="3211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D04D9AF-B96B-BBD2-4342-E17643D603E1}"/>
              </a:ext>
            </a:extLst>
          </p:cNvPr>
          <p:cNvCxnSpPr>
            <a:cxnSpLocks/>
          </p:cNvCxnSpPr>
          <p:nvPr/>
        </p:nvCxnSpPr>
        <p:spPr>
          <a:xfrm>
            <a:off x="3817089" y="1988288"/>
            <a:ext cx="743215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254802-D536-0E38-6BC6-C342AB8D47E5}"/>
              </a:ext>
            </a:extLst>
          </p:cNvPr>
          <p:cNvCxnSpPr>
            <a:cxnSpLocks/>
          </p:cNvCxnSpPr>
          <p:nvPr/>
        </p:nvCxnSpPr>
        <p:spPr>
          <a:xfrm>
            <a:off x="925033" y="2349795"/>
            <a:ext cx="1860697"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3AF975A-9802-5EB2-DA78-FE4985F69063}"/>
              </a:ext>
            </a:extLst>
          </p:cNvPr>
          <p:cNvCxnSpPr>
            <a:cxnSpLocks/>
          </p:cNvCxnSpPr>
          <p:nvPr/>
        </p:nvCxnSpPr>
        <p:spPr>
          <a:xfrm>
            <a:off x="10685721" y="2339162"/>
            <a:ext cx="669851"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E27FEDB-283D-3344-70CD-F19F9D10BDB6}"/>
              </a:ext>
            </a:extLst>
          </p:cNvPr>
          <p:cNvCxnSpPr>
            <a:cxnSpLocks/>
          </p:cNvCxnSpPr>
          <p:nvPr/>
        </p:nvCxnSpPr>
        <p:spPr>
          <a:xfrm>
            <a:off x="871870" y="2721934"/>
            <a:ext cx="10398642"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3088515-6A6F-B7F3-7CDA-E95D546C3FAD}"/>
              </a:ext>
            </a:extLst>
          </p:cNvPr>
          <p:cNvCxnSpPr>
            <a:cxnSpLocks/>
          </p:cNvCxnSpPr>
          <p:nvPr/>
        </p:nvCxnSpPr>
        <p:spPr>
          <a:xfrm>
            <a:off x="946298" y="3125971"/>
            <a:ext cx="1169581"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883F43F-D5FA-E2AD-E18A-4ED0BCE6496E}"/>
              </a:ext>
            </a:extLst>
          </p:cNvPr>
          <p:cNvSpPr txBox="1"/>
          <p:nvPr/>
        </p:nvSpPr>
        <p:spPr>
          <a:xfrm>
            <a:off x="914400" y="3583173"/>
            <a:ext cx="10185991" cy="2677656"/>
          </a:xfrm>
          <a:prstGeom prst="rect">
            <a:avLst/>
          </a:prstGeom>
          <a:noFill/>
        </p:spPr>
        <p:txBody>
          <a:bodyPr wrap="square" rtlCol="0">
            <a:spAutoFit/>
          </a:bodyPr>
          <a:lstStyle/>
          <a:p>
            <a:pPr algn="just"/>
            <a:r>
              <a:rPr lang="vi-VN"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đảo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thiêng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liêng</a:t>
            </a:r>
            <a:r>
              <a:rPr lang="en-US" sz="2800" dirty="0">
                <a:solidFill>
                  <a:srgbClr val="FF0000"/>
                </a:solidFill>
                <a:latin typeface="Cambria" panose="02040503050406030204" pitchFamily="18" charset="0"/>
                <a:ea typeface="Cambria" panose="02040503050406030204" pitchFamily="18" charset="0"/>
              </a:rPr>
              <a:t> n</a:t>
            </a:r>
            <a:r>
              <a:rPr lang="vi-VN" sz="2800" dirty="0">
                <a:solidFill>
                  <a:srgbClr val="FF0000"/>
                </a:solidFill>
                <a:latin typeface="Cambria" panose="02040503050406030204" pitchFamily="18" charset="0"/>
                <a:ea typeface="Cambria" panose="02040503050406030204" pitchFamily="18" charset="0"/>
              </a:rPr>
              <a:t>ơi đầu sóng ngọn gió có bao nhiêu điều đặc biệt/ thì các em cũng có bấy nhiêu trải nghiệm thú vị.</a:t>
            </a:r>
            <a:endParaRPr lang="en-US" sz="2800" dirty="0">
              <a:solidFill>
                <a:srgbClr val="FF0000"/>
              </a:solidFill>
              <a:latin typeface="Cambria" panose="02040503050406030204" pitchFamily="18" charset="0"/>
              <a:ea typeface="Cambria" panose="02040503050406030204" pitchFamily="18" charset="0"/>
            </a:endParaRPr>
          </a:p>
          <a:p>
            <a:pPr algn="just"/>
            <a:r>
              <a:rPr lang="vi-VN" sz="2800" dirty="0">
                <a:solidFill>
                  <a:srgbClr val="FF0000"/>
                </a:solidFill>
                <a:latin typeface="Cambria" panose="02040503050406030204" pitchFamily="18" charset="0"/>
                <a:ea typeface="Cambria" panose="02040503050406030204" pitchFamily="18" charset="0"/>
              </a:rPr>
              <a:t>– Hễ trò gặp bài toán nào khó/ thì chúng lập tức chạy ngay qua nhà thầy.</a:t>
            </a:r>
            <a:endParaRPr lang="en-US" sz="2800" dirty="0">
              <a:solidFill>
                <a:srgbClr val="FF0000"/>
              </a:solidFill>
              <a:latin typeface="Cambria" panose="02040503050406030204" pitchFamily="18" charset="0"/>
              <a:ea typeface="Cambria" panose="02040503050406030204" pitchFamily="18" charset="0"/>
            </a:endParaRPr>
          </a:p>
          <a:p>
            <a:pPr algn="just"/>
            <a:r>
              <a:rPr lang="vi-VN" sz="2800" dirty="0">
                <a:solidFill>
                  <a:srgbClr val="FF0000"/>
                </a:solidFill>
                <a:latin typeface="Cambria" panose="02040503050406030204" pitchFamily="18" charset="0"/>
                <a:ea typeface="Cambria" panose="02040503050406030204" pitchFamily="18" charset="0"/>
              </a:rPr>
              <a:t>– Mỗi trường học trên đảo chỉ có hai thầy giáo/ và các thầy kiêm quản từ lớp Một đến lớp Năm.</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37695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par>
                                <p:cTn id="30" presetID="22" presetClass="entr" presetSubtype="4"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wipe(down)">
                                      <p:cBhvr>
                                        <p:cTn id="37" dur="500"/>
                                        <p:tgtEl>
                                          <p:spTgt spid="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2">
                                            <p:txEl>
                                              <p:pRg st="1" end="1"/>
                                            </p:txEl>
                                          </p:spTgt>
                                        </p:tgtEl>
                                        <p:attrNameLst>
                                          <p:attrName>style.visibility</p:attrName>
                                        </p:attrNameLst>
                                      </p:cBhvr>
                                      <p:to>
                                        <p:strVal val="visible"/>
                                      </p:to>
                                    </p:set>
                                    <p:animEffect transition="in" filter="wipe(down)">
                                      <p:cBhvr>
                                        <p:cTn id="42" dur="500"/>
                                        <p:tgtEl>
                                          <p:spTgt spid="2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xEl>
                                              <p:pRg st="2" end="2"/>
                                            </p:txEl>
                                          </p:spTgt>
                                        </p:tgtEl>
                                        <p:attrNameLst>
                                          <p:attrName>style.visibility</p:attrName>
                                        </p:attrNameLst>
                                      </p:cBhvr>
                                      <p:to>
                                        <p:strVal val="visible"/>
                                      </p:to>
                                    </p:set>
                                    <p:animEffect transition="in" filter="wipe(down)">
                                      <p:cBhvr>
                                        <p:cTn id="4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134D18-C339-4B79-C6A8-BED4AA90353E}"/>
              </a:ext>
            </a:extLst>
          </p:cNvPr>
          <p:cNvSpPr txBox="1"/>
          <p:nvPr/>
        </p:nvSpPr>
        <p:spPr>
          <a:xfrm>
            <a:off x="703318" y="560834"/>
            <a:ext cx="10878838" cy="1077218"/>
          </a:xfrm>
          <a:prstGeom prst="rect">
            <a:avLst/>
          </a:prstGeom>
          <a:noFill/>
        </p:spPr>
        <p:txBody>
          <a:bodyPr wrap="square" rtlCol="0">
            <a:spAutoFit/>
          </a:bodyPr>
          <a:lstStyle/>
          <a:p>
            <a:pPr algn="just"/>
            <a:r>
              <a:rPr lang="en-US" sz="3200" b="1" i="0" u="none" strike="noStrike" baseline="0" dirty="0">
                <a:solidFill>
                  <a:srgbClr val="0070C0"/>
                </a:solidFill>
                <a:latin typeface="Arial-Rounded-Bold"/>
              </a:rPr>
              <a:t>2. </a:t>
            </a:r>
            <a:r>
              <a:rPr lang="vi-VN" sz="3200" b="1" i="0" u="none" strike="noStrike" baseline="0" dirty="0">
                <a:solidFill>
                  <a:srgbClr val="0070C0"/>
                </a:solidFill>
                <a:latin typeface="Arial-Rounded-Bold"/>
              </a:rPr>
              <a:t>Xếp các câu ghép tìm được ở bài tập 1 vào nhóm thích hợp.</a:t>
            </a:r>
            <a:endParaRPr kumimoji="0" lang="en-US" sz="2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012ECE9C-3B62-ADC4-5915-850C19936BD0}"/>
              </a:ext>
            </a:extLst>
          </p:cNvPr>
          <p:cNvPicPr>
            <a:picLocks noChangeAspect="1"/>
          </p:cNvPicPr>
          <p:nvPr/>
        </p:nvPicPr>
        <p:blipFill>
          <a:blip r:embed="rId2"/>
          <a:stretch>
            <a:fillRect/>
          </a:stretch>
        </p:blipFill>
        <p:spPr>
          <a:xfrm>
            <a:off x="607716" y="2040675"/>
            <a:ext cx="10618017" cy="1659455"/>
          </a:xfrm>
          <a:prstGeom prst="rect">
            <a:avLst/>
          </a:prstGeom>
        </p:spPr>
      </p:pic>
    </p:spTree>
    <p:extLst>
      <p:ext uri="{BB962C8B-B14F-4D97-AF65-F5344CB8AC3E}">
        <p14:creationId xmlns:p14="http://schemas.microsoft.com/office/powerpoint/2010/main" val="1704148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TotalTime>
  <Words>1149</Words>
  <Application>Microsoft Office PowerPoint</Application>
  <PresentationFormat>Widescreen</PresentationFormat>
  <Paragraphs>56</Paragraphs>
  <Slides>18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Aptos Display</vt:lpstr>
      <vt:lpstr>Arial</vt:lpstr>
      <vt:lpstr>Arial-Rounded-Bold</vt:lpstr>
      <vt:lpstr>Calibri</vt:lpstr>
      <vt:lpstr>Cambria</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Thủy</dc:creator>
  <cp:lastModifiedBy>Tiểu học Nam Thành</cp:lastModifiedBy>
  <cp:revision>5</cp:revision>
  <dcterms:created xsi:type="dcterms:W3CDTF">2026-04-10T15:57:53Z</dcterms:created>
  <dcterms:modified xsi:type="dcterms:W3CDTF">2026-04-12T09:20:37Z</dcterms:modified>
</cp:coreProperties>
</file>