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072" r:id="rId2"/>
    <p:sldId id="3074" r:id="rId3"/>
    <p:sldId id="3097" r:id="rId4"/>
    <p:sldId id="269" r:id="rId5"/>
    <p:sldId id="3059" r:id="rId6"/>
    <p:sldId id="3060" r:id="rId7"/>
    <p:sldId id="3095" r:id="rId8"/>
    <p:sldId id="3096" r:id="rId9"/>
    <p:sldId id="3063" r:id="rId10"/>
    <p:sldId id="3098" r:id="rId11"/>
    <p:sldId id="3080" r:id="rId12"/>
    <p:sldId id="3107" r:id="rId13"/>
    <p:sldId id="3101" r:id="rId14"/>
    <p:sldId id="3100" r:id="rId15"/>
    <p:sldId id="310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3125CD"/>
    <a:srgbClr val="3528D8"/>
    <a:srgbClr val="33CC33"/>
    <a:srgbClr val="99FFCC"/>
    <a:srgbClr val="43AB83"/>
    <a:srgbClr val="118307"/>
    <a:srgbClr val="99CC00"/>
    <a:srgbClr val="008000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4706" autoAdjust="0"/>
  </p:normalViewPr>
  <p:slideViewPr>
    <p:cSldViewPr snapToGrid="0">
      <p:cViewPr varScale="1">
        <p:scale>
          <a:sx n="67" d="100"/>
          <a:sy n="67" d="100"/>
        </p:scale>
        <p:origin x="124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s://youtu.be/9yKp85QX2wg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s://youtu.be/9yKp85QX2wg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8513DB-ABD1-40D2-BFF5-FB7E51F45712}" type="doc">
      <dgm:prSet loTypeId="urn:microsoft.com/office/officeart/2005/8/layout/vList2" loCatId="list" qsTypeId="urn:microsoft.com/office/officeart/2005/8/quickstyle/3d4" qsCatId="3D" csTypeId="urn:microsoft.com/office/officeart/2005/8/colors/accent0_2" csCatId="mainScheme" phldr="1"/>
      <dgm:spPr/>
      <dgm:t>
        <a:bodyPr/>
        <a:lstStyle/>
        <a:p>
          <a:pPr latinLnBrk="1"/>
          <a:endParaRPr lang="ko-KR" altLang="en-US"/>
        </a:p>
      </dgm:t>
    </dgm:pt>
    <dgm:pt modelId="{86DC0E26-B036-4721-A385-E07BEEFBB460}">
      <dgm:prSet phldrT="[Text]" custT="1"/>
      <dgm:spPr/>
      <dgm:t>
        <a:bodyPr/>
        <a:lstStyle/>
        <a:p>
          <a:pPr algn="ctr" latinLnBrk="1">
            <a:lnSpc>
              <a:spcPct val="120000"/>
            </a:lnSpc>
            <a:spcBef>
              <a:spcPts val="200"/>
            </a:spcBef>
            <a:spcAft>
              <a:spcPts val="200"/>
            </a:spcAft>
          </a:pPr>
          <a:endParaRPr lang="en-US" altLang="ko-KR" sz="3600" b="1">
            <a:latin typeface="Arial" panose="020B0604020202020204" pitchFamily="34" charset="0"/>
            <a:cs typeface="Arial" panose="020B0604020202020204" pitchFamily="34" charset="0"/>
          </a:endParaRPr>
        </a:p>
        <a:p>
          <a:pPr algn="ctr" latinLnBrk="1">
            <a:lnSpc>
              <a:spcPct val="120000"/>
            </a:lnSpc>
            <a:spcBef>
              <a:spcPts val="200"/>
            </a:spcBef>
            <a:spcAft>
              <a:spcPts val="200"/>
            </a:spcAft>
          </a:pPr>
          <a:endParaRPr lang="en-US" altLang="ko-KR" sz="3600" b="1">
            <a:latin typeface="Arial" panose="020B0604020202020204" pitchFamily="34" charset="0"/>
            <a:cs typeface="Arial" panose="020B0604020202020204" pitchFamily="34" charset="0"/>
          </a:endParaRPr>
        </a:p>
        <a:p>
          <a:pPr algn="ctr" latinLnBrk="1">
            <a:lnSpc>
              <a:spcPct val="120000"/>
            </a:lnSpc>
            <a:spcBef>
              <a:spcPts val="200"/>
            </a:spcBef>
            <a:spcAft>
              <a:spcPts val="200"/>
            </a:spcAft>
          </a:pPr>
          <a:r>
            <a:rPr lang="en-US" altLang="ko-KR" sz="46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Link video bài “Chicken dance”</a:t>
          </a:r>
        </a:p>
        <a:p>
          <a:pPr algn="ctr" latinLnBrk="1">
            <a:lnSpc>
              <a:spcPct val="120000"/>
            </a:lnSpc>
            <a:spcBef>
              <a:spcPts val="200"/>
            </a:spcBef>
            <a:spcAft>
              <a:spcPts val="200"/>
            </a:spcAft>
          </a:pPr>
          <a:r>
            <a:rPr lang="en-US" sz="3600" b="0" i="0">
              <a:solidFill>
                <a:srgbClr val="3528D8"/>
              </a:solidFill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https://youtu.be/9yKp85QX2wg</a:t>
          </a:r>
          <a:endParaRPr lang="en-US" sz="3600" b="0" i="0">
            <a:solidFill>
              <a:srgbClr val="3528D8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ctr" latinLnBrk="1">
            <a:lnSpc>
              <a:spcPct val="120000"/>
            </a:lnSpc>
            <a:spcBef>
              <a:spcPts val="200"/>
            </a:spcBef>
            <a:spcAft>
              <a:spcPts val="200"/>
            </a:spcAft>
          </a:pPr>
          <a:endParaRPr lang="en-US" altLang="ko-KR" sz="3600" b="1">
            <a:solidFill>
              <a:srgbClr val="2E23B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ctr" latinLnBrk="1">
            <a:lnSpc>
              <a:spcPct val="120000"/>
            </a:lnSpc>
            <a:spcBef>
              <a:spcPts val="200"/>
            </a:spcBef>
            <a:spcAft>
              <a:spcPts val="200"/>
            </a:spcAft>
          </a:pPr>
          <a:endParaRPr lang="en-US" altLang="ko-KR" sz="3600" b="1">
            <a:solidFill>
              <a:srgbClr val="2E23B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l" latinLnBrk="1">
            <a:lnSpc>
              <a:spcPct val="90000"/>
            </a:lnSpc>
            <a:spcBef>
              <a:spcPts val="200"/>
            </a:spcBef>
            <a:spcAft>
              <a:spcPts val="200"/>
            </a:spcAft>
          </a:pPr>
          <a:endParaRPr lang="ko-KR" altLang="en-US" sz="3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1B62EC-0DF0-47B5-B608-E0D88972D740}" type="parTrans" cxnId="{92393AD6-3D23-4047-A327-99A308E205CB}">
      <dgm:prSet/>
      <dgm:spPr/>
      <dgm:t>
        <a:bodyPr/>
        <a:lstStyle/>
        <a:p>
          <a:pPr latinLnBrk="1">
            <a:spcBef>
              <a:spcPts val="200"/>
            </a:spcBef>
            <a:spcAft>
              <a:spcPts val="200"/>
            </a:spcAft>
          </a:pPr>
          <a:endParaRPr lang="ko-KR" altLang="en-US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E18E04-B99A-4B46-8EB8-BCE90CAE7E85}" type="sibTrans" cxnId="{92393AD6-3D23-4047-A327-99A308E205CB}">
      <dgm:prSet/>
      <dgm:spPr/>
      <dgm:t>
        <a:bodyPr/>
        <a:lstStyle/>
        <a:p>
          <a:pPr latinLnBrk="1">
            <a:spcBef>
              <a:spcPts val="200"/>
            </a:spcBef>
            <a:spcAft>
              <a:spcPts val="200"/>
            </a:spcAft>
          </a:pPr>
          <a:endParaRPr lang="ko-KR" altLang="en-US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6B1E39-2F05-4C6E-836B-2FD50E683782}" type="pres">
      <dgm:prSet presAssocID="{AD8513DB-ABD1-40D2-BFF5-FB7E51F45712}" presName="linear" presStyleCnt="0">
        <dgm:presLayoutVars>
          <dgm:animLvl val="lvl"/>
          <dgm:resizeHandles val="exact"/>
        </dgm:presLayoutVars>
      </dgm:prSet>
      <dgm:spPr/>
    </dgm:pt>
    <dgm:pt modelId="{28617993-8821-4C6A-AE8C-7240FF6A6B46}" type="pres">
      <dgm:prSet presAssocID="{86DC0E26-B036-4721-A385-E07BEEFBB460}" presName="parentText" presStyleLbl="node1" presStyleIdx="0" presStyleCnt="1" custScaleY="318302" custLinFactNeighborX="931" custLinFactNeighborY="-4384">
        <dgm:presLayoutVars>
          <dgm:chMax val="0"/>
          <dgm:bulletEnabled val="1"/>
        </dgm:presLayoutVars>
      </dgm:prSet>
      <dgm:spPr/>
    </dgm:pt>
  </dgm:ptLst>
  <dgm:cxnLst>
    <dgm:cxn modelId="{F657F68B-4B5F-4A90-9207-B8F345728063}" type="presOf" srcId="{86DC0E26-B036-4721-A385-E07BEEFBB460}" destId="{28617993-8821-4C6A-AE8C-7240FF6A6B46}" srcOrd="0" destOrd="0" presId="urn:microsoft.com/office/officeart/2005/8/layout/vList2"/>
    <dgm:cxn modelId="{92393AD6-3D23-4047-A327-99A308E205CB}" srcId="{AD8513DB-ABD1-40D2-BFF5-FB7E51F45712}" destId="{86DC0E26-B036-4721-A385-E07BEEFBB460}" srcOrd="0" destOrd="0" parTransId="{CC1B62EC-0DF0-47B5-B608-E0D88972D740}" sibTransId="{4BE18E04-B99A-4B46-8EB8-BCE90CAE7E85}"/>
    <dgm:cxn modelId="{1CBEF3E8-9754-4619-A40A-1F137F17473F}" type="presOf" srcId="{AD8513DB-ABD1-40D2-BFF5-FB7E51F45712}" destId="{936B1E39-2F05-4C6E-836B-2FD50E683782}" srcOrd="0" destOrd="0" presId="urn:microsoft.com/office/officeart/2005/8/layout/vList2"/>
    <dgm:cxn modelId="{1E026525-104C-4246-AAC5-32E6C29A37E5}" type="presParOf" srcId="{936B1E39-2F05-4C6E-836B-2FD50E683782}" destId="{28617993-8821-4C6A-AE8C-7240FF6A6B4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617993-8821-4C6A-AE8C-7240FF6A6B46}">
      <dsp:nvSpPr>
        <dsp:cNvPr id="0" name=""/>
        <dsp:cNvSpPr/>
      </dsp:nvSpPr>
      <dsp:spPr>
        <a:xfrm>
          <a:off x="0" y="0"/>
          <a:ext cx="10260300" cy="281988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 latinLnBrk="1">
            <a:lnSpc>
              <a:spcPct val="120000"/>
            </a:lnSpc>
            <a:spcBef>
              <a:spcPct val="0"/>
            </a:spcBef>
            <a:spcAft>
              <a:spcPts val="200"/>
            </a:spcAft>
            <a:buNone/>
          </a:pPr>
          <a:endParaRPr lang="en-US" altLang="ko-KR" sz="3600" b="1" kern="120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1600200" latinLnBrk="1">
            <a:lnSpc>
              <a:spcPct val="120000"/>
            </a:lnSpc>
            <a:spcBef>
              <a:spcPct val="0"/>
            </a:spcBef>
            <a:spcAft>
              <a:spcPts val="200"/>
            </a:spcAft>
            <a:buNone/>
          </a:pPr>
          <a:endParaRPr lang="en-US" altLang="ko-KR" sz="3600" b="1" kern="120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1600200" latinLnBrk="1">
            <a:lnSpc>
              <a:spcPct val="120000"/>
            </a:lnSpc>
            <a:spcBef>
              <a:spcPct val="0"/>
            </a:spcBef>
            <a:spcAft>
              <a:spcPts val="200"/>
            </a:spcAft>
            <a:buNone/>
          </a:pPr>
          <a:r>
            <a:rPr lang="en-US" altLang="ko-KR" sz="4600" b="1" kern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Link video bài “Chicken dance”</a:t>
          </a:r>
        </a:p>
        <a:p>
          <a:pPr marL="0" lvl="0" indent="0" algn="ctr" defTabSz="1600200" latinLnBrk="1">
            <a:lnSpc>
              <a:spcPct val="120000"/>
            </a:lnSpc>
            <a:spcBef>
              <a:spcPct val="0"/>
            </a:spcBef>
            <a:spcAft>
              <a:spcPts val="200"/>
            </a:spcAft>
            <a:buNone/>
          </a:pPr>
          <a:r>
            <a:rPr lang="en-US" sz="3600" b="0" i="0" kern="1200">
              <a:solidFill>
                <a:srgbClr val="3528D8"/>
              </a:solidFill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https://youtu.be/9yKp85QX2wg</a:t>
          </a:r>
          <a:endParaRPr lang="en-US" sz="3600" b="0" i="0" kern="1200">
            <a:solidFill>
              <a:srgbClr val="3528D8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1600200" latinLnBrk="1">
            <a:lnSpc>
              <a:spcPct val="120000"/>
            </a:lnSpc>
            <a:spcBef>
              <a:spcPct val="0"/>
            </a:spcBef>
            <a:spcAft>
              <a:spcPts val="200"/>
            </a:spcAft>
            <a:buNone/>
          </a:pPr>
          <a:endParaRPr lang="en-US" altLang="ko-KR" sz="3600" b="1" kern="1200">
            <a:solidFill>
              <a:srgbClr val="2E23B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1600200" latinLnBrk="1">
            <a:lnSpc>
              <a:spcPct val="120000"/>
            </a:lnSpc>
            <a:spcBef>
              <a:spcPct val="0"/>
            </a:spcBef>
            <a:spcAft>
              <a:spcPts val="200"/>
            </a:spcAft>
            <a:buNone/>
          </a:pPr>
          <a:endParaRPr lang="en-US" altLang="ko-KR" sz="3600" b="1" kern="1200">
            <a:solidFill>
              <a:srgbClr val="2E23B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1600200" latinLnBrk="1">
            <a:lnSpc>
              <a:spcPct val="90000"/>
            </a:lnSpc>
            <a:spcBef>
              <a:spcPct val="0"/>
            </a:spcBef>
            <a:spcAft>
              <a:spcPts val="200"/>
            </a:spcAft>
            <a:buNone/>
          </a:pPr>
          <a:endParaRPr lang="ko-KR" altLang="en-US" sz="3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7656" y="137656"/>
        <a:ext cx="9984988" cy="25445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426AE-B6C3-4B93-AF13-57AA1ECF0492}" type="datetimeFigureOut">
              <a:rPr lang="en-US" smtClean="0"/>
              <a:t>12/4/2026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52878B-139D-4E48-A451-C585EEEA3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51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41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C90AF-21D3-967F-3A21-58015C99D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14880C-65C8-9EBF-4F14-60480AED00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F77444-D12F-FEF8-1D16-0DA2D7DAC9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ko-KR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F6D2D3-4312-072A-2E2F-8ABF34D038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52878B-139D-4E48-A451-C585EEEA38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901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3286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ko-KR" sz="1800" b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52878B-139D-4E48-A451-C585EEEA38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31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0000"/>
              </a:lnSpc>
            </a:pPr>
            <a:endParaRPr lang="ko-KR" altLang="ko-KR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52878B-139D-4E48-A451-C585EEEA38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28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52878B-139D-4E48-A451-C585EEEA38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704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52878B-139D-4E48-A451-C585EEEA38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69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894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52878B-139D-4E48-A451-C585EEEA38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781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5809F-8018-4844-A708-52CF203EB5ED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346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7625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342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8AD74-6E58-A588-0832-15C161D37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7B1F81-1385-C8A9-575F-A19AB46711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71695B-E0E8-9D82-4830-EB0A7FCDDB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790C8-CE5B-14F7-3D7F-E2BECC737B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52878B-139D-4E48-A451-C585EEEA38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90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52878B-139D-4E48-A451-C585EEEA38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45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3031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7D5DA-D8C7-944B-1C00-5F17AF67BF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4426BB-145B-C8C3-4C90-6A9367AE2F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83904-446B-9B36-9799-01ED34D43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2F30A-DAD7-40B9-8726-9486C5F9C728}" type="datetimeFigureOut">
              <a:rPr lang="en-US" smtClean="0"/>
              <a:t>12/4/2026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45C0D-5B37-9CE2-F288-7A9B79016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C940E-9922-88C8-7F00-EA9714FE0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7D1C-1146-46B9-AF85-84542A06E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7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AC60B-DD0B-9155-3C00-0D0ACE6A1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733184-8174-5FAD-EA7E-350CDBF0F4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E37A6-1814-83B1-D41B-4E107E673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2F30A-DAD7-40B9-8726-9486C5F9C728}" type="datetimeFigureOut">
              <a:rPr lang="en-US" smtClean="0"/>
              <a:t>12/4/2026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4D6F4-1539-49F4-F0ED-7FA492EE0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1B240A-36C2-3AEA-F7F0-CBE06920E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7D1C-1146-46B9-AF85-84542A06E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28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8A3845-F15D-B69B-3343-5550265FB9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065645-CB0A-5B82-2C74-C416ADF3A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B440F-6C20-13D9-3100-3BFCC8D4F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2F30A-DAD7-40B9-8726-9486C5F9C728}" type="datetimeFigureOut">
              <a:rPr lang="en-US" smtClean="0"/>
              <a:t>12/4/2026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8D877-07FD-42C7-1657-8483D1AC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0922F-76CA-48F0-41E4-5D0C35E91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7D1C-1146-46B9-AF85-84542A06E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62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372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9C74E-A1C1-3DA6-070F-AF86E3DE9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CDFEE-5EE2-E706-7844-7E31FCD06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D29FC-7F3E-096F-ADC2-A31B31F48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2F30A-DAD7-40B9-8726-9486C5F9C728}" type="datetimeFigureOut">
              <a:rPr lang="en-US" smtClean="0"/>
              <a:t>12/4/2026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CB7D3-1E5F-9323-8BAD-034AEB932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C8781-C672-DAAA-969C-226D6FC79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7D1C-1146-46B9-AF85-84542A06E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44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9E258-A3BC-65D1-60A6-60FDDC65E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25FF3F-2355-0011-666C-558773756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F6F25-8A95-8AD8-428C-BB37AB1B1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2F30A-DAD7-40B9-8726-9486C5F9C728}" type="datetimeFigureOut">
              <a:rPr lang="en-US" smtClean="0"/>
              <a:t>12/4/2026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DAD78-5BD8-72AA-52E7-DC3F344D7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82B1-5770-C7FD-17CD-BCF8E2EA2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7D1C-1146-46B9-AF85-84542A06E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89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C68BE-78F3-60F1-122D-6DF043B9D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C36C6-CD9D-091D-A05A-79A2670CA4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1559BD-7D90-AA49-87E1-C085016840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48CD96-9763-7C64-0E79-D86704D63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2F30A-DAD7-40B9-8726-9486C5F9C728}" type="datetimeFigureOut">
              <a:rPr lang="en-US" smtClean="0"/>
              <a:t>12/4/2026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CAD691-E28B-4463-01B9-DF95FC278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6D5C94-2447-4824-31AC-F6C411AB3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7D1C-1146-46B9-AF85-84542A06E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980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F9612-86BD-50F7-DC1F-30E43C559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EC30F-43FE-B61D-74B1-BAD2A93CB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8F8460-2D35-A6CE-9E99-93AB548871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567A5-1250-6532-CCF0-3A4545FF1F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A8F9EE-2D8C-F838-4CA2-A8A219417C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911061-30F0-15E3-C1A2-B50D0A6AB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2F30A-DAD7-40B9-8726-9486C5F9C728}" type="datetimeFigureOut">
              <a:rPr lang="en-US" smtClean="0"/>
              <a:t>12/4/2026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70D83F-1A47-6E7C-6F00-063AFAC15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A8415-C270-749A-7899-4A2395142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7D1C-1146-46B9-AF85-84542A06E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91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C9B9E-D216-7DC9-F292-D33E917B6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AB9E1-E286-696D-5F2B-952D09C4E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2F30A-DAD7-40B9-8726-9486C5F9C728}" type="datetimeFigureOut">
              <a:rPr lang="en-US" smtClean="0"/>
              <a:t>12/4/2026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473CBA-74D4-E82F-0234-163681B4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D7CE1F-7923-11AE-BE78-BEE0DAAA0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7D1C-1146-46B9-AF85-84542A06E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99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49CB6C-3D01-D398-F702-4A3A84A05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2F30A-DAD7-40B9-8726-9486C5F9C728}" type="datetimeFigureOut">
              <a:rPr lang="en-US" smtClean="0"/>
              <a:t>12/4/2026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564557-51BD-64E2-3A79-CCAE0E828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D3471F-2EAE-E13F-DB1A-90AC02812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7D1C-1146-46B9-AF85-84542A06E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490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B1A81-21E6-FE4D-7E82-BBB74D732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629B1-004D-D210-F6C2-22C1B39F3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24A9DA-6DE9-AF64-1989-FE6939071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4C86AD-14A8-4414-196A-753EFB886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2F30A-DAD7-40B9-8726-9486C5F9C728}" type="datetimeFigureOut">
              <a:rPr lang="en-US" smtClean="0"/>
              <a:t>12/4/2026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153F84-C139-476B-C464-D18E63066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7E4A5-9451-9888-426B-DAF5DA319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7D1C-1146-46B9-AF85-84542A06E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94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1181C-F659-FD97-C478-EE259CE4D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07A333-F786-2F81-4DAF-F4E293369E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9F49AF-4440-8943-5331-1FF3C69DE3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FEE0E0-8581-7BF6-9D5A-2A218973E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2F30A-DAD7-40B9-8726-9486C5F9C728}" type="datetimeFigureOut">
              <a:rPr lang="en-US" smtClean="0"/>
              <a:t>12/4/2026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FE2596-E22D-FA6C-2593-7B11DE8B4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D068DB-305A-F57F-A50D-AA74AB225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67D1C-1146-46B9-AF85-84542A06E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992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6A25FB-7387-2A82-77A6-45B65C50F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92496E-03C6-80C4-67C6-BBB0F7A4F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07C625-CA7C-FB8F-D470-CFB079F1EF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32F30A-DAD7-40B9-8726-9486C5F9C728}" type="datetimeFigureOut">
              <a:rPr lang="en-US" smtClean="0"/>
              <a:t>12/4/2026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40231-ACB3-5C2A-B083-16817CA537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48FFD-0321-B4B0-A824-36EAB1639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267D1C-1146-46B9-AF85-84542A06E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30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google.com/search?q=thoi+tiet+Ninh+binh+tuan+nay&amp;oq=thoi+tiet+Ninh+Binh+&amp;gs_lcrp=EgZjaHJvbWUqCAgAEEUYJxg7MggIABBFGCcYOzIGCAEQRRg5MgcIAhAAGIAEMgkIAxAAGAoYgAQyCQgEEAAYChiABDIHCAUQABiABDIHCAYQABiABDIJCAcQABgKGIAEMgcICBAAGIAEMgcICRAAGIAE0gEINzcwN2owajeoAgCwAgA&amp;sourceid=chrome&amp;ie=UTF-8" TargetMode="Externa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hyperlink" Target="https://www.google.com/search?q=thoi+tiet+Ninh+binh+tuan+nay&amp;oq=thoi+tiet+Ninh+Binh+&amp;gs_lcrp=EgZjaHJvbWUqCAgAEEUYJxg7MggIABBFGCcYOzIGCAEQRRg5MgcIAhAAGIAEMgkIAxAAGAoYgAQyCQgEEAAYChiABDIHCAUQABiABDIHCAYQABiABDIJCAcQABgKGIAEMgcICBAAGIAEMgcICRAAGIAE0gEINzcwN2owajeoAgCwAgA&amp;sourceid=chrome&amp;ie=UTF-8" TargetMode="Externa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hyperlink" Target="https://thnamthanhnb.ninhbinh.edu.vn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youtube.com/@truongtieuhocnamthanh-tpni6849/videos" TargetMode="External"/><Relationship Id="rId11" Type="http://schemas.microsoft.com/office/2007/relationships/hdphoto" Target="../media/hdphoto8.wdp"/><Relationship Id="rId5" Type="http://schemas.microsoft.com/office/2007/relationships/hdphoto" Target="../media/hdphoto6.wdp"/><Relationship Id="rId10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hyperlink" Target="https://www.facebook.com/profile.php?id=100076358942297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s://www.youtube.com/watch?v=geZVMtr9BDQ" TargetMode="Externa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570DCB2-B292-6796-EDBD-A8F46989C2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3213040"/>
              </p:ext>
            </p:extLst>
          </p:nvPr>
        </p:nvGraphicFramePr>
        <p:xfrm>
          <a:off x="1007140" y="1590255"/>
          <a:ext cx="10260300" cy="2822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DE6C6B7-30F7-0F07-A40D-5A692319A8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3649"/>
            <a:ext cx="890219" cy="7134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7D022A-2643-FBA5-6D00-3B0FACD241ED}"/>
              </a:ext>
            </a:extLst>
          </p:cNvPr>
          <p:cNvSpPr/>
          <p:nvPr/>
        </p:nvSpPr>
        <p:spPr>
          <a:xfrm>
            <a:off x="833716" y="66452"/>
            <a:ext cx="2918013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vi-VN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80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F215A-369D-10AD-1D8F-D6AB63CFF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05121D8-ABE1-8C1D-9F24-D39B3BE962B4}"/>
              </a:ext>
            </a:extLst>
          </p:cNvPr>
          <p:cNvSpPr/>
          <p:nvPr/>
        </p:nvSpPr>
        <p:spPr>
          <a:xfrm>
            <a:off x="0" y="462901"/>
            <a:ext cx="12192000" cy="1261652"/>
          </a:xfrm>
          <a:prstGeom prst="roundRect">
            <a:avLst/>
          </a:prstGeom>
          <a:noFill/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800" b="1">
                <a:latin typeface="Arial" panose="020B0604020202020204" pitchFamily="34" charset="0"/>
                <a:cs typeface="Arial" panose="020B0604020202020204" pitchFamily="34" charset="0"/>
              </a:rPr>
              <a:t>Em hãy nêu thêm một số thông tin không có sẵn trong máy tính nhưng có thể tìm thấy trên Internet?</a:t>
            </a:r>
            <a:endParaRPr lang="en-US" sz="3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4" descr="Mạng Máy Tính Là Gì? Có Mấy Loại? Lợi Ích Của Mạng Máy Tính">
            <a:extLst>
              <a:ext uri="{FF2B5EF4-FFF2-40B4-BE49-F238E27FC236}">
                <a16:creationId xmlns:a16="http://schemas.microsoft.com/office/drawing/2014/main" id="{FE1DDC29-2DD7-AE51-2ED2-0B8F68496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471" y="482000"/>
            <a:ext cx="4445579" cy="36284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6A7DB6B-77BF-8A84-74C7-5B5BC02C6580}"/>
              </a:ext>
            </a:extLst>
          </p:cNvPr>
          <p:cNvGrpSpPr/>
          <p:nvPr/>
        </p:nvGrpSpPr>
        <p:grpSpPr>
          <a:xfrm>
            <a:off x="-193766" y="4598782"/>
            <a:ext cx="12579532" cy="1715732"/>
            <a:chOff x="269649" y="945358"/>
            <a:chExt cx="8869178" cy="121944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19118B-91B0-BC0B-2DA2-305AB43E39C1}"/>
                </a:ext>
              </a:extLst>
            </p:cNvPr>
            <p:cNvGrpSpPr/>
            <p:nvPr/>
          </p:nvGrpSpPr>
          <p:grpSpPr>
            <a:xfrm>
              <a:off x="556766" y="945358"/>
              <a:ext cx="8284703" cy="1219444"/>
              <a:chOff x="556766" y="945358"/>
              <a:chExt cx="8284703" cy="1219444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DC64541-2D78-25A4-8915-1202302B841D}"/>
                  </a:ext>
                </a:extLst>
              </p:cNvPr>
              <p:cNvGrpSpPr/>
              <p:nvPr/>
            </p:nvGrpSpPr>
            <p:grpSpPr>
              <a:xfrm>
                <a:off x="648948" y="999333"/>
                <a:ext cx="8192521" cy="1165469"/>
                <a:chOff x="1424711" y="1063553"/>
                <a:chExt cx="7370348" cy="1719388"/>
              </a:xfrm>
            </p:grpSpPr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A99B4E05-675D-34EC-9A55-92E963739CB6}"/>
                    </a:ext>
                  </a:extLst>
                </p:cNvPr>
                <p:cNvSpPr/>
                <p:nvPr/>
              </p:nvSpPr>
              <p:spPr>
                <a:xfrm>
                  <a:off x="1424711" y="1063553"/>
                  <a:ext cx="7370348" cy="1719388"/>
                </a:xfrm>
                <a:prstGeom prst="roundRect">
                  <a:avLst/>
                </a:prstGeom>
                <a:solidFill>
                  <a:srgbClr val="C1BFC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3C4AC975-993C-D9C4-F550-C675943D8B58}"/>
                    </a:ext>
                  </a:extLst>
                </p:cNvPr>
                <p:cNvSpPr/>
                <p:nvPr/>
              </p:nvSpPr>
              <p:spPr>
                <a:xfrm>
                  <a:off x="1486253" y="1189421"/>
                  <a:ext cx="7222307" cy="1473251"/>
                </a:xfrm>
                <a:prstGeom prst="roundRect">
                  <a:avLst/>
                </a:prstGeom>
                <a:solidFill>
                  <a:srgbClr val="F2E9CC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B75B11D-E1A3-0D92-ECBA-83F5FAE428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6766" y="945358"/>
                <a:ext cx="549651" cy="488443"/>
              </a:xfrm>
              <a:prstGeom prst="rect">
                <a:avLst/>
              </a:prstGeom>
            </p:spPr>
          </p:pic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70DB5BA-32DD-58D8-2547-F1F8ADA7C8CB}"/>
                </a:ext>
              </a:extLst>
            </p:cNvPr>
            <p:cNvSpPr/>
            <p:nvPr/>
          </p:nvSpPr>
          <p:spPr>
            <a:xfrm>
              <a:off x="269649" y="1135354"/>
              <a:ext cx="8869178" cy="10061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/>
              <a:r>
                <a:rPr lang="vi-VN" sz="3200" b="1">
                  <a:solidFill>
                    <a:srgbClr val="F03C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1">
                  <a:solidFill>
                    <a:srgbClr val="F03C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Internet là kho thông tin khổng lồ. </a:t>
              </a:r>
              <a:endParaRPr lang="en-US" sz="3600" b="1">
                <a:solidFill>
                  <a:srgbClr val="F03C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342900"/>
              <a:r>
                <a:rPr lang="vi-VN" sz="3600" b="1">
                  <a:solidFill>
                    <a:srgbClr val="F03C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 cần, chúng ta có thể tìm thông tin trên Internet.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0E6A09-A89B-1F2E-48E7-0BBCEB722FA0}"/>
              </a:ext>
            </a:extLst>
          </p:cNvPr>
          <p:cNvGrpSpPr/>
          <p:nvPr/>
        </p:nvGrpSpPr>
        <p:grpSpPr>
          <a:xfrm>
            <a:off x="198859" y="226259"/>
            <a:ext cx="3654168" cy="4236096"/>
            <a:chOff x="203304" y="803801"/>
            <a:chExt cx="3413165" cy="403843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ACFF4FA-D7C6-08F6-C590-3939CB670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50498"/>
            <a:stretch>
              <a:fillRect/>
            </a:stretch>
          </p:blipFill>
          <p:spPr>
            <a:xfrm>
              <a:off x="203304" y="803801"/>
              <a:ext cx="3413165" cy="40384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5" name="Multiplication Sign 14">
              <a:extLst>
                <a:ext uri="{FF2B5EF4-FFF2-40B4-BE49-F238E27FC236}">
                  <a16:creationId xmlns:a16="http://schemas.microsoft.com/office/drawing/2014/main" id="{9AC54389-46C0-CB29-ABB3-7B1D35CAE589}"/>
                </a:ext>
              </a:extLst>
            </p:cNvPr>
            <p:cNvSpPr/>
            <p:nvPr/>
          </p:nvSpPr>
          <p:spPr>
            <a:xfrm>
              <a:off x="832242" y="2918207"/>
              <a:ext cx="2064100" cy="1493093"/>
            </a:xfrm>
            <a:prstGeom prst="mathMultiply">
              <a:avLst>
                <a:gd name="adj1" fmla="val 38766"/>
              </a:avLst>
            </a:prstGeom>
            <a:solidFill>
              <a:srgbClr val="FF0000"/>
            </a:solidFill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0282" tIns="150282" rIns="150282" bIns="150282" numCol="1" spcCol="1270" anchor="ctr" anchorCtr="0">
              <a:noAutofit/>
            </a:bodyPr>
            <a:lstStyle/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kern="1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 SAVE</a:t>
              </a:r>
              <a:endParaRPr lang="en-US" sz="3600" kern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32DBE0D-715F-7701-718C-D90B1DE21245}"/>
                </a:ext>
              </a:extLst>
            </p:cNvPr>
            <p:cNvSpPr txBox="1"/>
            <p:nvPr/>
          </p:nvSpPr>
          <p:spPr>
            <a:xfrm>
              <a:off x="242074" y="987508"/>
              <a:ext cx="3244436" cy="963030"/>
            </a:xfrm>
            <a:prstGeom prst="roundRect">
              <a:avLst>
                <a:gd name="adj" fmla="val 22793"/>
              </a:avLst>
            </a:prstGeom>
            <a:solidFill>
              <a:srgbClr val="FFFCF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800" b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THÔNG TIN TRONG MÁY TÍNH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6F341C9-E6AC-0427-2126-EEB328C72442}"/>
              </a:ext>
            </a:extLst>
          </p:cNvPr>
          <p:cNvGrpSpPr/>
          <p:nvPr/>
        </p:nvGrpSpPr>
        <p:grpSpPr>
          <a:xfrm>
            <a:off x="8387753" y="199983"/>
            <a:ext cx="3654168" cy="4103669"/>
            <a:chOff x="8745996" y="738002"/>
            <a:chExt cx="3285766" cy="410366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EDBBE3E-B3AF-CF99-92F8-9D15F4B85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0631"/>
            <a:stretch>
              <a:fillRect/>
            </a:stretch>
          </p:blipFill>
          <p:spPr>
            <a:xfrm>
              <a:off x="8745996" y="738002"/>
              <a:ext cx="3285766" cy="410366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5812E2C-ADF8-42A0-EA90-82F6135F5E26}"/>
                </a:ext>
              </a:extLst>
            </p:cNvPr>
            <p:cNvSpPr txBox="1"/>
            <p:nvPr/>
          </p:nvSpPr>
          <p:spPr>
            <a:xfrm>
              <a:off x="8893994" y="809144"/>
              <a:ext cx="2989769" cy="918047"/>
            </a:xfrm>
            <a:prstGeom prst="roundRect">
              <a:avLst>
                <a:gd name="adj" fmla="val 24118"/>
              </a:avLst>
            </a:prstGeom>
            <a:solidFill>
              <a:srgbClr val="FFFCF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800" b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THÔNG TIN TRÊN INTERNET</a:t>
              </a:r>
            </a:p>
          </p:txBody>
        </p:sp>
      </p:grpSp>
      <p:sp>
        <p:nvSpPr>
          <p:cNvPr id="22" name="Arrow: Curved Up 21">
            <a:extLst>
              <a:ext uri="{FF2B5EF4-FFF2-40B4-BE49-F238E27FC236}">
                <a16:creationId xmlns:a16="http://schemas.microsoft.com/office/drawing/2014/main" id="{CD7B6709-A43D-7FD3-0F88-A391314094FD}"/>
              </a:ext>
            </a:extLst>
          </p:cNvPr>
          <p:cNvSpPr/>
          <p:nvPr/>
        </p:nvSpPr>
        <p:spPr>
          <a:xfrm>
            <a:off x="7629889" y="2780590"/>
            <a:ext cx="1515729" cy="762155"/>
          </a:xfrm>
          <a:prstGeom prst="curvedUpArrow">
            <a:avLst/>
          </a:prstGeom>
          <a:solidFill>
            <a:schemeClr val="accent6">
              <a:lumMod val="75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Arrow: Curved Down 22">
            <a:extLst>
              <a:ext uri="{FF2B5EF4-FFF2-40B4-BE49-F238E27FC236}">
                <a16:creationId xmlns:a16="http://schemas.microsoft.com/office/drawing/2014/main" id="{9ADC99EA-6B0F-F3AF-41B4-551362C96697}"/>
              </a:ext>
            </a:extLst>
          </p:cNvPr>
          <p:cNvSpPr/>
          <p:nvPr/>
        </p:nvSpPr>
        <p:spPr>
          <a:xfrm flipH="1">
            <a:off x="7531189" y="1360401"/>
            <a:ext cx="1564043" cy="762155"/>
          </a:xfrm>
          <a:prstGeom prst="curvedDownArrow">
            <a:avLst/>
          </a:prstGeom>
          <a:solidFill>
            <a:schemeClr val="accent6">
              <a:lumMod val="75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64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A398E04-0178-4120-88DE-48653A84F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3" y="59862"/>
            <a:ext cx="480146" cy="4727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515E33-A7BF-4042-2970-BD49770F8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9394" y="1962505"/>
            <a:ext cx="6406344" cy="47010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CDA6C0-E9A1-459A-3F2F-DAC07E763120}"/>
              </a:ext>
            </a:extLst>
          </p:cNvPr>
          <p:cNvSpPr txBox="1"/>
          <p:nvPr/>
        </p:nvSpPr>
        <p:spPr>
          <a:xfrm>
            <a:off x="3346102" y="5494329"/>
            <a:ext cx="5385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>
                    <a:lumMod val="75000"/>
                  </a:schemeClr>
                </a:solidFill>
              </a:rPr>
              <a:t>Link:</a:t>
            </a:r>
            <a:r>
              <a:rPr lang="en-US" sz="900">
                <a:solidFill>
                  <a:schemeClr val="bg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ogle.com/search?q=thoi+tiet+Ninh+binh+tuan+nay&amp;oq=thoi+tiet+Ninh+Binh+&amp;gs_lcrp=EgZjaHJvbWUqCAgAEEUYJxg7MggIABBFGCcYOzIGCAEQRRg5MgcIAhAAGIAEMgkIAxAAGAoYgAQyCQgEEAAYChiABDIHCAUQABiABDIHCAYQABiABDIJCAcQABgKGIAEMgcICBAAGIAEMgcICRAAGIAE0gEINzcwN2owajeoAgCwAgA&amp;sourceid=chrome&amp;ie=UTF-8</a:t>
            </a:r>
            <a:endParaRPr lang="en-US" sz="90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D26C382-4E67-1C72-E71A-FC469920895C}"/>
              </a:ext>
            </a:extLst>
          </p:cNvPr>
          <p:cNvGrpSpPr/>
          <p:nvPr/>
        </p:nvGrpSpPr>
        <p:grpSpPr>
          <a:xfrm>
            <a:off x="778929" y="296213"/>
            <a:ext cx="11045373" cy="1519117"/>
            <a:chOff x="187831" y="3364916"/>
            <a:chExt cx="4571038" cy="192955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F58A63F-5B1E-37B2-8428-F3FA7BA09EAA}"/>
                </a:ext>
              </a:extLst>
            </p:cNvPr>
            <p:cNvSpPr/>
            <p:nvPr/>
          </p:nvSpPr>
          <p:spPr>
            <a:xfrm>
              <a:off x="187831" y="3364916"/>
              <a:ext cx="4571038" cy="1929559"/>
            </a:xfrm>
            <a:prstGeom prst="roundRect">
              <a:avLst/>
            </a:prstGeom>
            <a:solidFill>
              <a:schemeClr val="bg1">
                <a:lumMod val="95000"/>
                <a:alpha val="90000"/>
              </a:schemeClr>
            </a:solidFill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5014" tIns="525877" rIns="1011195" bIns="643993" numCol="1" spcCol="1270" anchor="ctr" anchorCtr="0">
              <a:noAutofit/>
            </a:bodyPr>
            <a:lstStyle/>
            <a:p>
              <a:pPr marL="0" lvl="0" indent="0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800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71A4F27-D895-DC22-2536-A428F9C23ED3}"/>
                </a:ext>
              </a:extLst>
            </p:cNvPr>
            <p:cNvSpPr txBox="1"/>
            <p:nvPr/>
          </p:nvSpPr>
          <p:spPr>
            <a:xfrm>
              <a:off x="218398" y="3551855"/>
              <a:ext cx="4509904" cy="14464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just" defTabSz="1644650">
                <a:spcBef>
                  <a:spcPts val="200"/>
                </a:spcBef>
                <a:spcAft>
                  <a:spcPts val="200"/>
                </a:spcAft>
                <a:buNone/>
              </a:pPr>
              <a:r>
                <a:rPr lang="en-US" sz="3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 thứ Hai, lớp An nên tổ chức lễ Kết nạp Đội viên ở trong lớp hay ngoài sân trường? Vì sao?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036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ự báo thời tiết">
            <a:hlinkClick r:id="" action="ppaction://media"/>
            <a:extLst>
              <a:ext uri="{FF2B5EF4-FFF2-40B4-BE49-F238E27FC236}">
                <a16:creationId xmlns:a16="http://schemas.microsoft.com/office/drawing/2014/main" id="{7B4F0F06-B2BF-FDB4-0FE6-C154E293EB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9E88926-CEFF-4169-BD33-BEF25ADD78A4}"/>
              </a:ext>
            </a:extLst>
          </p:cNvPr>
          <p:cNvGrpSpPr/>
          <p:nvPr/>
        </p:nvGrpSpPr>
        <p:grpSpPr>
          <a:xfrm>
            <a:off x="373636" y="95762"/>
            <a:ext cx="11461987" cy="1333644"/>
            <a:chOff x="187831" y="3452623"/>
            <a:chExt cx="4571038" cy="175414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B86C410-1109-4CDD-5679-DBB7BF608137}"/>
                </a:ext>
              </a:extLst>
            </p:cNvPr>
            <p:cNvSpPr/>
            <p:nvPr/>
          </p:nvSpPr>
          <p:spPr>
            <a:xfrm>
              <a:off x="187831" y="3452623"/>
              <a:ext cx="4571038" cy="1754144"/>
            </a:xfrm>
            <a:prstGeom prst="roundRect">
              <a:avLst/>
            </a:prstGeom>
            <a:solidFill>
              <a:schemeClr val="bg1">
                <a:lumMod val="95000"/>
                <a:alpha val="90000"/>
              </a:schemeClr>
            </a:solidFill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5014" tIns="525877" rIns="1011195" bIns="643993" numCol="1" spcCol="1270" anchor="ctr" anchorCtr="0">
              <a:noAutofit/>
            </a:bodyPr>
            <a:lstStyle/>
            <a:p>
              <a:pPr marL="0" lvl="0" indent="0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800" kern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CFE3347-BE2D-C0E6-9EA1-C68E5047B94C}"/>
                </a:ext>
              </a:extLst>
            </p:cNvPr>
            <p:cNvSpPr txBox="1"/>
            <p:nvPr/>
          </p:nvSpPr>
          <p:spPr>
            <a:xfrm>
              <a:off x="214479" y="3575403"/>
              <a:ext cx="4509904" cy="1313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just" defTabSz="1644650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None/>
              </a:pPr>
              <a:r>
                <a:rPr lang="en-US" sz="35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 thứ Hai, lớp An nên tổ chức lễ Kết nạp Đội viên ở trong lớp hay ngoài sân trường? Vì sao?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CF93298-B375-0F7B-5E6A-53AB53427806}"/>
              </a:ext>
            </a:extLst>
          </p:cNvPr>
          <p:cNvGrpSpPr/>
          <p:nvPr/>
        </p:nvGrpSpPr>
        <p:grpSpPr>
          <a:xfrm>
            <a:off x="2445975" y="1510018"/>
            <a:ext cx="7300050" cy="5070892"/>
            <a:chOff x="699816" y="290179"/>
            <a:chExt cx="7300050" cy="49247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2E15E35-620A-45EB-5D42-84E1019F4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9816" y="290179"/>
              <a:ext cx="7300050" cy="492474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5C713AB-C227-E6E1-3898-44EC24498173}"/>
                </a:ext>
              </a:extLst>
            </p:cNvPr>
            <p:cNvSpPr txBox="1"/>
            <p:nvPr/>
          </p:nvSpPr>
          <p:spPr>
            <a:xfrm>
              <a:off x="1531544" y="3919529"/>
              <a:ext cx="5242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>
                  <a:solidFill>
                    <a:schemeClr val="bg1">
                      <a:lumMod val="75000"/>
                    </a:schemeClr>
                  </a:solidFill>
                </a:rPr>
                <a:t>Link:</a:t>
              </a:r>
              <a:r>
                <a:rPr lang="en-US" sz="900">
                  <a:solidFill>
                    <a:schemeClr val="bg1">
                      <a:lumMod val="75000"/>
                    </a:schemeClr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google.com/search?q=thoi+tiet+Ninh+binh+tuan+nay&amp;oq=thoi+tiet+Ninh+Binh+&amp;gs_lcrp=EgZjaHJvbWUqCAgAEEUYJxg7MggIABBFGCcYOzIGCAEQRRg5MgcIAhAAGIAEMgkIAxAAGAoYgAQyCQgEEAAYChiABDIHCAUQABiABDIHCAYQABiABDIJCAcQABgKGIAEMgcICBAAGIAEMgcICRAAGIAE0gEINzcwN2owajeoAgCwAgA&amp;sourceid=chrome&amp;ie=UTF-8</a:t>
              </a:r>
              <a:endParaRPr lang="en-US" sz="90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831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3982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4482"/>
                            </p:stCondLst>
                            <p:childTnLst>
                              <p:par>
                                <p:cTn id="1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DAF6260-2FEC-4182-888F-82887287269A}"/>
              </a:ext>
            </a:extLst>
          </p:cNvPr>
          <p:cNvGrpSpPr/>
          <p:nvPr/>
        </p:nvGrpSpPr>
        <p:grpSpPr>
          <a:xfrm>
            <a:off x="94366" y="-2943"/>
            <a:ext cx="3791835" cy="820674"/>
            <a:chOff x="194995" y="-152463"/>
            <a:chExt cx="3791835" cy="82067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9801AE2-00A0-E29F-A447-3DFF8052F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4995" y="-45717"/>
              <a:ext cx="857104" cy="71392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95849BE-505A-6402-EBE5-6A4F4486C826}"/>
                </a:ext>
              </a:extLst>
            </p:cNvPr>
            <p:cNvSpPr/>
            <p:nvPr/>
          </p:nvSpPr>
          <p:spPr>
            <a:xfrm>
              <a:off x="801928" y="-152463"/>
              <a:ext cx="3184902" cy="8206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3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  <a:endParaRPr lang="vi-V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2" descr="Wayground - Ứng dụng trên Google Play">
            <a:extLst>
              <a:ext uri="{FF2B5EF4-FFF2-40B4-BE49-F238E27FC236}">
                <a16:creationId xmlns:a16="http://schemas.microsoft.com/office/drawing/2014/main" id="{3D12644B-7BD8-3CA0-9B91-671A30029D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8" b="16941"/>
          <a:stretch>
            <a:fillRect/>
          </a:stretch>
        </p:blipFill>
        <p:spPr bwMode="auto">
          <a:xfrm>
            <a:off x="3364594" y="1426522"/>
            <a:ext cx="5766907" cy="3979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ClassDojo – Công Cụ Tuyệt Vời Cho Giáo Viên Chủ Nhiệm Thế Kỷ ...">
            <a:extLst>
              <a:ext uri="{FF2B5EF4-FFF2-40B4-BE49-F238E27FC236}">
                <a16:creationId xmlns:a16="http://schemas.microsoft.com/office/drawing/2014/main" id="{3DCED4E5-2BC9-BE0D-9F92-A2BD4525B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674" y="6013786"/>
            <a:ext cx="979524" cy="723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9591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CB2AB6A-C448-44B7-AD25-BA1B268D61E4}"/>
              </a:ext>
            </a:extLst>
          </p:cNvPr>
          <p:cNvGrpSpPr/>
          <p:nvPr/>
        </p:nvGrpSpPr>
        <p:grpSpPr>
          <a:xfrm>
            <a:off x="141363" y="0"/>
            <a:ext cx="3491349" cy="904771"/>
            <a:chOff x="141363" y="57150"/>
            <a:chExt cx="3491349" cy="90477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FC48B3D-BB5C-4C78-998C-7136AD938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363" y="200750"/>
              <a:ext cx="825011" cy="761171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C2C465-FF9B-4667-A170-E54C3E646ACE}"/>
                </a:ext>
              </a:extLst>
            </p:cNvPr>
            <p:cNvSpPr/>
            <p:nvPr/>
          </p:nvSpPr>
          <p:spPr>
            <a:xfrm>
              <a:off x="882153" y="57150"/>
              <a:ext cx="2750559" cy="8206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3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 DỤNG</a:t>
              </a:r>
              <a:endParaRPr lang="vi-V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1423803-1BD4-7CB3-3B4C-2FD68309AE1F}"/>
              </a:ext>
            </a:extLst>
          </p:cNvPr>
          <p:cNvGrpSpPr/>
          <p:nvPr/>
        </p:nvGrpSpPr>
        <p:grpSpPr>
          <a:xfrm>
            <a:off x="1324351" y="2855186"/>
            <a:ext cx="7110898" cy="1735866"/>
            <a:chOff x="2160922" y="3019389"/>
            <a:chExt cx="6900640" cy="173586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20C59F2-5DAD-C6C7-A5A2-448A6311825D}"/>
                </a:ext>
              </a:extLst>
            </p:cNvPr>
            <p:cNvGrpSpPr/>
            <p:nvPr/>
          </p:nvGrpSpPr>
          <p:grpSpPr>
            <a:xfrm>
              <a:off x="2160922" y="3019389"/>
              <a:ext cx="6900640" cy="1481257"/>
              <a:chOff x="2439262" y="2729142"/>
              <a:chExt cx="6900640" cy="1481257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3054AC6-AA5D-653C-EFD2-457146CAEB36}"/>
                  </a:ext>
                </a:extLst>
              </p:cNvPr>
              <p:cNvSpPr txBox="1"/>
              <p:nvPr/>
            </p:nvSpPr>
            <p:spPr>
              <a:xfrm>
                <a:off x="2439262" y="2729142"/>
                <a:ext cx="6900640" cy="1481257"/>
              </a:xfrm>
              <a:prstGeom prst="roundRect">
                <a:avLst/>
              </a:prstGeom>
              <a:solidFill>
                <a:srgbClr val="FF99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2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 YouTube</a:t>
                </a:r>
              </a:p>
              <a:p>
                <a:pPr algn="ctr"/>
                <a:endParaRPr lang="en-US" sz="1900" b="1">
                  <a:solidFill>
                    <a:schemeClr val="bg1"/>
                  </a:solidFill>
                </a:endParaRPr>
              </a:p>
            </p:txBody>
          </p:sp>
          <p:pic>
            <p:nvPicPr>
              <p:cNvPr id="1034" name="Picture 10" descr="Hình ảnh Logo Youtube PNG, Vector, PSD, và biểu tượng để tải ...">
                <a:extLst>
                  <a:ext uri="{FF2B5EF4-FFF2-40B4-BE49-F238E27FC236}">
                    <a16:creationId xmlns:a16="http://schemas.microsoft.com/office/drawing/2014/main" id="{8A962BA9-9528-EE55-6D7A-29CDD9DECA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757" b="92568" l="8642" r="91358">
                            <a14:foregroundMark x1="40123" y1="8108" x2="50617" y2="8108"/>
                            <a14:foregroundMark x1="46296" y1="90541" x2="54321" y2="93243"/>
                            <a14:foregroundMark x1="91975" y1="40541" x2="91975" y2="57432"/>
                            <a14:foregroundMark x1="54321" y1="50676" x2="58642" y2="50676"/>
                            <a14:foregroundMark x1="44444" y1="47973" x2="50617" y2="47973"/>
                            <a14:foregroundMark x1="53704" y1="43919" x2="51235" y2="51351"/>
                            <a14:foregroundMark x1="38272" y1="40541" x2="64815" y2="40541"/>
                            <a14:foregroundMark x1="63580" y1="42568" x2="60494" y2="62838"/>
                            <a14:foregroundMark x1="46296" y1="57432" x2="39506" y2="54730"/>
                            <a14:foregroundMark x1="57407" y1="63514" x2="56790" y2="35811"/>
                            <a14:foregroundMark x1="8642" y1="39189" x2="8642" y2="58108"/>
                            <a14:foregroundMark x1="33951" y1="39189" x2="33951" y2="5473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5524" y="2760672"/>
                <a:ext cx="1442292" cy="13068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451089D-A98E-54E2-F606-D0D897BC3DAB}"/>
                </a:ext>
              </a:extLst>
            </p:cNvPr>
            <p:cNvSpPr txBox="1"/>
            <p:nvPr/>
          </p:nvSpPr>
          <p:spPr>
            <a:xfrm>
              <a:off x="3437533" y="3893481"/>
              <a:ext cx="5312112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https://www.youtube.com/@truongtieuhocnamthanh-tpni6849/videos</a:t>
              </a:r>
              <a:endParaRPr lang="en-US" sz="1600">
                <a:solidFill>
                  <a:schemeClr val="bg1"/>
                </a:solidFill>
              </a:endParaRPr>
            </a:p>
            <a:p>
              <a:pPr algn="ctr"/>
              <a:endParaRPr lang="en-US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D71B921-11A0-B1A0-F846-F6BEA53FFE76}"/>
              </a:ext>
            </a:extLst>
          </p:cNvPr>
          <p:cNvGrpSpPr/>
          <p:nvPr/>
        </p:nvGrpSpPr>
        <p:grpSpPr>
          <a:xfrm>
            <a:off x="2025445" y="4677747"/>
            <a:ext cx="9989571" cy="1613846"/>
            <a:chOff x="2889042" y="4864559"/>
            <a:chExt cx="8726610" cy="161384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05A49F2-4C3D-7E90-3EF6-BA1509D86C41}"/>
                </a:ext>
              </a:extLst>
            </p:cNvPr>
            <p:cNvGrpSpPr/>
            <p:nvPr/>
          </p:nvGrpSpPr>
          <p:grpSpPr>
            <a:xfrm>
              <a:off x="2889042" y="4864559"/>
              <a:ext cx="8726610" cy="1481257"/>
              <a:chOff x="2967700" y="4041589"/>
              <a:chExt cx="8726610" cy="1481257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0524A0-3C3D-31E0-32E3-DCF774961E14}"/>
                  </a:ext>
                </a:extLst>
              </p:cNvPr>
              <p:cNvSpPr txBox="1"/>
              <p:nvPr/>
            </p:nvSpPr>
            <p:spPr>
              <a:xfrm>
                <a:off x="2967700" y="4041589"/>
                <a:ext cx="8726610" cy="1481257"/>
              </a:xfrm>
              <a:prstGeom prst="roundRect">
                <a:avLst/>
              </a:prstGeom>
              <a:solidFill>
                <a:srgbClr val="FF99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>
                    <a:solidFill>
                      <a:schemeClr val="bg1"/>
                    </a:solidFill>
                  </a:rPr>
                  <a:t>     </a:t>
                </a:r>
                <a:r>
                  <a:rPr lang="en-US" sz="62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Fanpage/Facebook</a:t>
                </a:r>
                <a:endParaRPr lang="en-US" sz="1900" b="1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  <a:p>
                <a:pPr algn="ctr"/>
                <a:endParaRPr lang="en-US" sz="1900" b="1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  <p:pic>
            <p:nvPicPr>
              <p:cNvPr id="1032" name="Picture 8" descr="Hình ảnh Logo facebook - Tải xuống miễn phí trên Freepik">
                <a:extLst>
                  <a:ext uri="{FF2B5EF4-FFF2-40B4-BE49-F238E27FC236}">
                    <a16:creationId xmlns:a16="http://schemas.microsoft.com/office/drawing/2014/main" id="{AF650576-4C44-8C44-B095-1B126E6C04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>
                            <a14:foregroundMark x1="50000" y1="40541" x2="51630" y2="58108"/>
                            <a14:foregroundMark x1="36957" y1="25676" x2="60326" y2="21622"/>
                            <a14:foregroundMark x1="50543" y1="37162" x2="47826" y2="4864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15" t="8237" r="15829" b="10067"/>
              <a:stretch>
                <a:fillRect/>
              </a:stretch>
            </p:blipFill>
            <p:spPr bwMode="auto">
              <a:xfrm>
                <a:off x="2967700" y="4079433"/>
                <a:ext cx="1300228" cy="12528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977C98D-BC4C-802D-5EF4-64F5247E4816}"/>
                </a:ext>
              </a:extLst>
            </p:cNvPr>
            <p:cNvSpPr txBox="1"/>
            <p:nvPr/>
          </p:nvSpPr>
          <p:spPr>
            <a:xfrm>
              <a:off x="4506114" y="5832074"/>
              <a:ext cx="656805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https://www.facebook.com/profile.php?id=100076358942297</a:t>
              </a:r>
              <a:endParaRPr lang="en-US">
                <a:solidFill>
                  <a:schemeClr val="bg1"/>
                </a:solidFill>
              </a:endParaRPr>
            </a:p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4D161EA-983B-A10A-D652-95D9A3160669}"/>
              </a:ext>
            </a:extLst>
          </p:cNvPr>
          <p:cNvGrpSpPr/>
          <p:nvPr/>
        </p:nvGrpSpPr>
        <p:grpSpPr>
          <a:xfrm>
            <a:off x="623256" y="1147539"/>
            <a:ext cx="5787375" cy="1603021"/>
            <a:chOff x="718317" y="1292540"/>
            <a:chExt cx="5787375" cy="160302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B9773DB-B2FB-A158-38FC-3A2A69909ECC}"/>
                </a:ext>
              </a:extLst>
            </p:cNvPr>
            <p:cNvGrpSpPr/>
            <p:nvPr/>
          </p:nvGrpSpPr>
          <p:grpSpPr>
            <a:xfrm>
              <a:off x="718317" y="1292540"/>
              <a:ext cx="5787375" cy="1481257"/>
              <a:chOff x="629827" y="1354811"/>
              <a:chExt cx="5787375" cy="1481257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71BE223-6B00-42C6-C8CB-41BCA2577A3E}"/>
                  </a:ext>
                </a:extLst>
              </p:cNvPr>
              <p:cNvSpPr txBox="1"/>
              <p:nvPr/>
            </p:nvSpPr>
            <p:spPr>
              <a:xfrm>
                <a:off x="629827" y="1354811"/>
                <a:ext cx="5787375" cy="1481257"/>
              </a:xfrm>
              <a:prstGeom prst="roundRect">
                <a:avLst/>
              </a:prstGeom>
              <a:solidFill>
                <a:srgbClr val="FF99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>
                    <a:solidFill>
                      <a:schemeClr val="bg1"/>
                    </a:solidFill>
                  </a:rPr>
                  <a:t>    </a:t>
                </a:r>
                <a:r>
                  <a:rPr lang="en-US" sz="6200" b="1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Website</a:t>
                </a:r>
              </a:p>
              <a:p>
                <a:pPr algn="ctr"/>
                <a:endParaRPr lang="en-US" sz="1900" b="1">
                  <a:solidFill>
                    <a:schemeClr val="bg1"/>
                  </a:solidFill>
                </a:endParaRPr>
              </a:p>
            </p:txBody>
          </p:sp>
          <p:pic>
            <p:nvPicPr>
              <p:cNvPr id="1028" name="Picture 4" descr="Hình ảnh Website Icon PNG, Vector, PSD, và biểu tượng để tải ...">
                <a:extLst>
                  <a:ext uri="{FF2B5EF4-FFF2-40B4-BE49-F238E27FC236}">
                    <a16:creationId xmlns:a16="http://schemas.microsoft.com/office/drawing/2014/main" id="{429A3BCC-A3FB-831C-906B-72699247C1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730" b="94595" l="9596" r="89899">
                            <a14:foregroundMark x1="39394" y1="4730" x2="52020" y2="7432"/>
                            <a14:foregroundMark x1="45960" y1="93243" x2="55051" y2="945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83" r="8191"/>
              <a:stretch>
                <a:fillRect/>
              </a:stretch>
            </p:blipFill>
            <p:spPr bwMode="auto">
              <a:xfrm>
                <a:off x="629828" y="1370986"/>
                <a:ext cx="1402188" cy="12215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D9FA2A6-7F49-AEBF-64FC-B12CF5805177}"/>
                </a:ext>
              </a:extLst>
            </p:cNvPr>
            <p:cNvSpPr txBox="1"/>
            <p:nvPr/>
          </p:nvSpPr>
          <p:spPr>
            <a:xfrm>
              <a:off x="1982561" y="2249230"/>
              <a:ext cx="42085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hlinkClick r:id="rId1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https://thnamthanhnb.ninhbinh.edu.vn/</a:t>
              </a:r>
              <a:endParaRPr lang="en-US">
                <a:solidFill>
                  <a:schemeClr val="bg1"/>
                </a:solidFill>
              </a:endParaRPr>
            </a:p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863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">
            <a:extLst>
              <a:ext uri="{FF2B5EF4-FFF2-40B4-BE49-F238E27FC236}">
                <a16:creationId xmlns:a16="http://schemas.microsoft.com/office/drawing/2014/main" id="{A3EF7070-6B10-9AFC-1B47-C1EB26D2EE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26013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498B74-26D6-444D-BE75-187C440C7E99}"/>
              </a:ext>
            </a:extLst>
          </p:cNvPr>
          <p:cNvSpPr txBox="1"/>
          <p:nvPr/>
        </p:nvSpPr>
        <p:spPr>
          <a:xfrm>
            <a:off x="-175152" y="1277915"/>
            <a:ext cx="1226013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Dorayaki" pitchFamily="2" charset="0"/>
                <a:cs typeface="#9Slide05 Pattaya" panose="00000500000000000000" pitchFamily="2" charset="-34"/>
              </a:rPr>
              <a:t>Goodbye Teachers!</a:t>
            </a:r>
          </a:p>
        </p:txBody>
      </p:sp>
      <p:pic>
        <p:nvPicPr>
          <p:cNvPr id="2" name="Vòng Tay Ba Mẹ">
            <a:hlinkClick r:id="" action="ppaction://media"/>
            <a:extLst>
              <a:ext uri="{FF2B5EF4-FFF2-40B4-BE49-F238E27FC236}">
                <a16:creationId xmlns:a16="http://schemas.microsoft.com/office/drawing/2014/main" id="{BE5C999B-C356-51D1-5E45-31ABE6AE2D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67" end="3122.8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1663" y="3770905"/>
            <a:ext cx="499033" cy="49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9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0A1588-93DB-DE3A-4F71-82C7A2D6F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47" y="136924"/>
            <a:ext cx="846171" cy="70109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B3F4E3C-28E1-C2BB-A1A0-BE53EA7E63B1}"/>
              </a:ext>
            </a:extLst>
          </p:cNvPr>
          <p:cNvSpPr/>
          <p:nvPr/>
        </p:nvSpPr>
        <p:spPr>
          <a:xfrm>
            <a:off x="691085" y="17345"/>
            <a:ext cx="3295256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vi-VN" sz="36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56C45F2-593D-FB6A-0795-93F0AACE9C41}"/>
              </a:ext>
            </a:extLst>
          </p:cNvPr>
          <p:cNvGrpSpPr/>
          <p:nvPr/>
        </p:nvGrpSpPr>
        <p:grpSpPr>
          <a:xfrm>
            <a:off x="7579361" y="285990"/>
            <a:ext cx="4565991" cy="1515594"/>
            <a:chOff x="7489334" y="227664"/>
            <a:chExt cx="4238822" cy="1229854"/>
          </a:xfrm>
        </p:grpSpPr>
        <p:sp>
          <p:nvSpPr>
            <p:cNvPr id="5" name="Rounded Rectangle 4"/>
            <p:cNvSpPr txBox="1"/>
            <p:nvPr/>
          </p:nvSpPr>
          <p:spPr>
            <a:xfrm flipH="1">
              <a:off x="7489334" y="227664"/>
              <a:ext cx="4238822" cy="704727"/>
            </a:xfrm>
            <a:prstGeom prst="rect">
              <a:avLst/>
            </a:prstGeom>
            <a:scene3d>
              <a:camera prst="orthographicFront"/>
              <a:lightRig rig="chilly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2880" tIns="182880" rIns="182880" bIns="182880" numCol="1" spcCol="1270" anchor="ctr" anchorCtr="0">
              <a:noAutofit/>
            </a:bodyPr>
            <a:lstStyle/>
            <a:p>
              <a:pPr lvl="0" algn="ctr" defTabSz="2133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5600" b="1" kern="1200" dirty="0">
                  <a:solidFill>
                    <a:srgbClr val="3528D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INTERNET</a:t>
              </a:r>
              <a:endParaRPr lang="en-US" sz="5600" kern="1200" dirty="0">
                <a:solidFill>
                  <a:srgbClr val="3528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9CC7B44-929F-FFFC-ADE5-0634B07BC254}"/>
                </a:ext>
              </a:extLst>
            </p:cNvPr>
            <p:cNvGrpSpPr/>
            <p:nvPr/>
          </p:nvGrpSpPr>
          <p:grpSpPr>
            <a:xfrm>
              <a:off x="8245534" y="744685"/>
              <a:ext cx="2939069" cy="712833"/>
              <a:chOff x="6726548" y="815934"/>
              <a:chExt cx="2939069" cy="712833"/>
            </a:xfrm>
          </p:grpSpPr>
          <p:pic>
            <p:nvPicPr>
              <p:cNvPr id="3" name="Picture 2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5FCBEB23-A0B2-BBC5-82E6-D2E51FF6B6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738" b="89888" l="9878" r="90000">
                            <a14:foregroundMark x1="60732" y1="37453" x2="64878" y2="34457"/>
                            <a14:foregroundMark x1="68415" y1="39700" x2="67439" y2="56180"/>
                            <a14:foregroundMark x1="56098" y1="47191" x2="60000" y2="72285"/>
                            <a14:foregroundMark x1="68780" y1="67790" x2="60732" y2="76779"/>
                            <a14:foregroundMark x1="10488" y1="62547" x2="9878" y2="75655"/>
                            <a14:foregroundMark x1="59634" y1="46067" x2="60366" y2="4307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6" r="64763"/>
              <a:stretch>
                <a:fillRect/>
              </a:stretch>
            </p:blipFill>
            <p:spPr>
              <a:xfrm>
                <a:off x="6726548" y="815934"/>
                <a:ext cx="718317" cy="712833"/>
              </a:xfrm>
              <a:prstGeom prst="rect">
                <a:avLst/>
              </a:prstGeom>
            </p:spPr>
          </p:pic>
          <p:pic>
            <p:nvPicPr>
              <p:cNvPr id="1032" name="Picture 8" descr="Microsoft tiết lộ logo mới của trình duyệt Edge, khác hẳn Internet Explorer">
                <a:extLst>
                  <a:ext uri="{FF2B5EF4-FFF2-40B4-BE49-F238E27FC236}">
                    <a16:creationId xmlns:a16="http://schemas.microsoft.com/office/drawing/2014/main" id="{667A3738-5DD8-BA7A-6B79-AC933199E9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645" t="958" r="17084" b="4964"/>
              <a:stretch>
                <a:fillRect/>
              </a:stretch>
            </p:blipFill>
            <p:spPr bwMode="auto">
              <a:xfrm>
                <a:off x="8985633" y="910533"/>
                <a:ext cx="679984" cy="5100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>
                <a:extLst>
                  <a:ext uri="{FF2B5EF4-FFF2-40B4-BE49-F238E27FC236}">
                    <a16:creationId xmlns:a16="http://schemas.microsoft.com/office/drawing/2014/main" id="{4124234D-EF9D-9032-0E53-0644D28859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8036" b="93304" l="8000" r="92889">
                            <a14:foregroundMark x1="8000" y1="37500" x2="8000" y2="56696"/>
                            <a14:foregroundMark x1="37778" y1="10268" x2="43556" y2="8482"/>
                            <a14:foregroundMark x1="57778" y1="10714" x2="56889" y2="22768"/>
                            <a14:foregroundMark x1="83556" y1="11607" x2="72889" y2="25000"/>
                            <a14:foregroundMark x1="86222" y1="33036" x2="77778" y2="38393"/>
                            <a14:foregroundMark x1="93333" y1="50446" x2="92889" y2="59821"/>
                            <a14:foregroundMark x1="44000" y1="93304" x2="56000" y2="92411"/>
                            <a14:foregroundMark x1="48444" y1="46429" x2="48000" y2="5357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4741" y="926839"/>
                <a:ext cx="554264" cy="486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6" name="Picture 12" descr="Logo Google Chrome, Biểu tượng máy tính Trình duyệt web Google Chrome,  chrome, đen và trắng, nhãn hiệu png | PNGEgg">
                <a:extLst>
                  <a:ext uri="{FF2B5EF4-FFF2-40B4-BE49-F238E27FC236}">
                    <a16:creationId xmlns:a16="http://schemas.microsoft.com/office/drawing/2014/main" id="{BF364D29-001D-9FDE-6323-49329CD7CA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7882" b="94089" l="9639" r="89960">
                            <a14:foregroundMark x1="41365" y1="7882" x2="54217" y2="7882"/>
                            <a14:foregroundMark x1="42972" y1="92118" x2="60241" y2="940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48" r="9139"/>
              <a:stretch>
                <a:fillRect/>
              </a:stretch>
            </p:blipFill>
            <p:spPr bwMode="auto">
              <a:xfrm>
                <a:off x="8292101" y="905124"/>
                <a:ext cx="554264" cy="5100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745E130-2498-C6BC-B7AB-DDC0BBEFE80C}"/>
              </a:ext>
            </a:extLst>
          </p:cNvPr>
          <p:cNvGrpSpPr/>
          <p:nvPr/>
        </p:nvGrpSpPr>
        <p:grpSpPr>
          <a:xfrm>
            <a:off x="1548586" y="1660551"/>
            <a:ext cx="8704344" cy="5026719"/>
            <a:chOff x="5705332" y="2368448"/>
            <a:chExt cx="6486668" cy="4419983"/>
          </a:xfrm>
        </p:grpSpPr>
        <p:pic>
          <p:nvPicPr>
            <p:cNvPr id="1050" name="Picture 26" descr="Máy tính để bàn SingPC i3123.3M680M20-W">
              <a:extLst>
                <a:ext uri="{FF2B5EF4-FFF2-40B4-BE49-F238E27FC236}">
                  <a16:creationId xmlns:a16="http://schemas.microsoft.com/office/drawing/2014/main" id="{F00664C5-5C9A-E6BC-D7FE-8CE39734E8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0" t="5377" b="10378"/>
            <a:stretch>
              <a:fillRect/>
            </a:stretch>
          </p:blipFill>
          <p:spPr bwMode="auto">
            <a:xfrm>
              <a:off x="5705332" y="2368448"/>
              <a:ext cx="6486668" cy="4419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>
              <a:extLst>
                <a:ext uri="{FF2B5EF4-FFF2-40B4-BE49-F238E27FC236}">
                  <a16:creationId xmlns:a16="http://schemas.microsoft.com/office/drawing/2014/main" id="{B0B06654-285B-74AE-B631-F443F0371B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9095" y="3254777"/>
              <a:ext cx="3166608" cy="706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Arrow: Striped Right 5">
            <a:extLst>
              <a:ext uri="{FF2B5EF4-FFF2-40B4-BE49-F238E27FC236}">
                <a16:creationId xmlns:a16="http://schemas.microsoft.com/office/drawing/2014/main" id="{F9E3C885-7963-5851-B95E-046851C3E7AF}"/>
              </a:ext>
            </a:extLst>
          </p:cNvPr>
          <p:cNvSpPr/>
          <p:nvPr/>
        </p:nvSpPr>
        <p:spPr>
          <a:xfrm rot="19946093">
            <a:off x="5540559" y="1171967"/>
            <a:ext cx="2805512" cy="815253"/>
          </a:xfrm>
          <a:prstGeom prst="stripedRightArrow">
            <a:avLst>
              <a:gd name="adj1" fmla="val 31928"/>
              <a:gd name="adj2" fmla="val 85981"/>
            </a:avLst>
          </a:prstGeom>
          <a:solidFill>
            <a:srgbClr val="FFFF00"/>
          </a:solidFill>
          <a:ln>
            <a:solidFill>
              <a:srgbClr val="3528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64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ạng Internet">
            <a:hlinkClick r:id="" action="ppaction://media"/>
            <a:extLst>
              <a:ext uri="{FF2B5EF4-FFF2-40B4-BE49-F238E27FC236}">
                <a16:creationId xmlns:a16="http://schemas.microsoft.com/office/drawing/2014/main" id="{3EE84C65-AA25-F6FB-F4BF-705730C2EA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5C7F9C-147C-A200-B0F8-A264840BF6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6811" y="0"/>
            <a:ext cx="12383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4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925"/>
                            </p:stCondLst>
                            <p:childTnLst>
                              <p:par>
                                <p:cTn id="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380A945A-1E3D-DF48-410A-4C68F40416D6}"/>
              </a:ext>
            </a:extLst>
          </p:cNvPr>
          <p:cNvSpPr/>
          <p:nvPr/>
        </p:nvSpPr>
        <p:spPr>
          <a:xfrm>
            <a:off x="176221" y="3298371"/>
            <a:ext cx="11852910" cy="3182816"/>
          </a:xfrm>
          <a:prstGeom prst="round2DiagRect">
            <a:avLst>
              <a:gd name="adj1" fmla="val 33692"/>
              <a:gd name="adj2" fmla="val 31125"/>
            </a:avLst>
          </a:prstGeom>
          <a:solidFill>
            <a:srgbClr val="3C99A6"/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1316" tIns="201316" rIns="201316" bIns="201316" numCol="1" spcCol="1270" anchor="ctr" anchorCtr="0">
            <a:noAutofit/>
          </a:bodyPr>
          <a:lstStyle/>
          <a:p>
            <a:pPr marL="0" lvl="0" indent="0" algn="ctr" defTabSz="1555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3800" kern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3CC30C-0BA8-B4DD-4EC0-D1DD7DDE9E89}"/>
              </a:ext>
            </a:extLst>
          </p:cNvPr>
          <p:cNvSpPr txBox="1"/>
          <p:nvPr/>
        </p:nvSpPr>
        <p:spPr>
          <a:xfrm>
            <a:off x="6678" y="958787"/>
            <a:ext cx="121919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ko-KR" sz="3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altLang="ko-KR" sz="3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  <a:r>
              <a:rPr lang="vi-VN" altLang="ko-KR" sz="3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 THÔNG TIN TRÊN INTERNET</a:t>
            </a:r>
            <a:endParaRPr lang="vi-VN" altLang="ko-KR" sz="3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F3DE7572-1950-896E-AB26-F03C22380504}"/>
              </a:ext>
            </a:extLst>
          </p:cNvPr>
          <p:cNvSpPr txBox="1">
            <a:spLocks/>
          </p:cNvSpPr>
          <p:nvPr/>
        </p:nvSpPr>
        <p:spPr>
          <a:xfrm>
            <a:off x="503354" y="3547805"/>
            <a:ext cx="11198649" cy="132484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73252" indent="-342900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30452" indent="-342900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87652" indent="-342900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87702" indent="-285750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được ví dụ về tin tức và chương trình giải trí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thể xem được khi truy cập Internet.</a:t>
            </a:r>
            <a:endParaRPr lang="vi-VN" sz="3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FC796ABD-AA3B-B1C2-D3EC-CA77B5BE9654}"/>
              </a:ext>
            </a:extLst>
          </p:cNvPr>
          <p:cNvSpPr txBox="1">
            <a:spLocks/>
          </p:cNvSpPr>
          <p:nvPr/>
        </p:nvSpPr>
        <p:spPr>
          <a:xfrm>
            <a:off x="503354" y="5040045"/>
            <a:ext cx="11372417" cy="115156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73252" indent="-342900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30452" indent="-342900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87652" indent="-342900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87702" indent="-285750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00"/>
              </a:spcBef>
              <a:buFont typeface="Arial" panose="020B0604020202020204" pitchFamily="34" charset="0"/>
              <a:buNone/>
            </a:pPr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Nêu được ví dụ về thông tin không có sẵn trong máy tính đang sử dụng nhưng có thể tìm thấy trên Internet.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033C34-B269-2C2A-BF2E-B09E9189828A}"/>
              </a:ext>
            </a:extLst>
          </p:cNvPr>
          <p:cNvSpPr txBox="1"/>
          <p:nvPr/>
        </p:nvSpPr>
        <p:spPr>
          <a:xfrm>
            <a:off x="3503909" y="2372708"/>
            <a:ext cx="4902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đạt:</a:t>
            </a:r>
            <a:endParaRPr lang="vi-VN" altLang="ko-KR" sz="4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8CE461-4349-C52F-0D86-5FCF2DBEC085}"/>
              </a:ext>
            </a:extLst>
          </p:cNvPr>
          <p:cNvSpPr txBox="1"/>
          <p:nvPr/>
        </p:nvSpPr>
        <p:spPr>
          <a:xfrm>
            <a:off x="4768741" y="1561455"/>
            <a:ext cx="237315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ko-KR" sz="3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ko-KR" sz="3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altLang="ko-KR" sz="3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iết 1)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083E28-B9A1-9253-D242-D8F9B373E57C}"/>
              </a:ext>
            </a:extLst>
          </p:cNvPr>
          <p:cNvSpPr txBox="1"/>
          <p:nvPr/>
        </p:nvSpPr>
        <p:spPr>
          <a:xfrm>
            <a:off x="-2822477" y="2139371"/>
            <a:ext cx="17850307" cy="167607"/>
          </a:xfrm>
          <a:prstGeom prst="mathMinus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vi-VN" altLang="ko-KR" sz="800" b="1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2C3D6E-5A35-ED33-13E1-BC8661B06C07}"/>
              </a:ext>
            </a:extLst>
          </p:cNvPr>
          <p:cNvSpPr txBox="1"/>
          <p:nvPr/>
        </p:nvSpPr>
        <p:spPr>
          <a:xfrm>
            <a:off x="0" y="220123"/>
            <a:ext cx="12192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 2: MẠNG MÁY TÍNH VÀ INTERNET</a:t>
            </a:r>
            <a:endParaRPr lang="vi-VN" altLang="ko-KR" sz="4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40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3" grpId="0"/>
      <p:bldP spid="34" grpId="0"/>
      <p:bldP spid="17" grpId="0"/>
      <p:bldP spid="18" grpId="0"/>
      <p:bldP spid="3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8E5DCF-6227-1146-11BB-8C27F23671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321"/>
          <a:stretch>
            <a:fillRect/>
          </a:stretch>
        </p:blipFill>
        <p:spPr>
          <a:xfrm>
            <a:off x="8454248" y="1205645"/>
            <a:ext cx="3430890" cy="210974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2AE3C23-4725-6558-1CEB-D974953E412C}"/>
              </a:ext>
            </a:extLst>
          </p:cNvPr>
          <p:cNvGrpSpPr/>
          <p:nvPr/>
        </p:nvGrpSpPr>
        <p:grpSpPr>
          <a:xfrm>
            <a:off x="99517" y="0"/>
            <a:ext cx="3445095" cy="716982"/>
            <a:chOff x="-40612" y="383102"/>
            <a:chExt cx="2884867" cy="71698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7EA30B9-23ED-D2E6-23D8-561B54E4FE18}"/>
                </a:ext>
              </a:extLst>
            </p:cNvPr>
            <p:cNvSpPr txBox="1"/>
            <p:nvPr/>
          </p:nvSpPr>
          <p:spPr>
            <a:xfrm>
              <a:off x="550073" y="463784"/>
              <a:ext cx="229418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ko-KR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KHÁM PHÁ</a:t>
              </a:r>
              <a:endParaRPr lang="ko-KR" alt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461D833-44A1-4F66-1140-40CCF1876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-40612" y="383102"/>
              <a:ext cx="656029" cy="716982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F2722DF-CF54-3926-DFC4-0DB63D683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4558" y="2698445"/>
            <a:ext cx="2738858" cy="22492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038EA4-6A0A-EBE4-24D6-15053E8336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038" y="2511843"/>
            <a:ext cx="2877025" cy="243293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2A1388B-20C4-7B36-07E7-5B4827669E3C}"/>
              </a:ext>
            </a:extLst>
          </p:cNvPr>
          <p:cNvSpPr/>
          <p:nvPr/>
        </p:nvSpPr>
        <p:spPr>
          <a:xfrm>
            <a:off x="182110" y="1676879"/>
            <a:ext cx="7788897" cy="761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19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 Chủ nhật, Khoa được bố mẹ cho phép truy cập Internet bằng máy tính để tìm hiểu về đội bóng đá mà Khoa yêu thích.</a:t>
            </a:r>
            <a:endParaRPr lang="vi-VN" sz="1900" b="1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E6B4D5-CA5F-0AE7-84F2-71BAE70D7872}"/>
              </a:ext>
            </a:extLst>
          </p:cNvPr>
          <p:cNvSpPr/>
          <p:nvPr/>
        </p:nvSpPr>
        <p:spPr>
          <a:xfrm>
            <a:off x="162014" y="5093318"/>
            <a:ext cx="4290396" cy="1112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19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 ngồi cạnh Khoa đọc tin tức trong nước và thế giới trên Internet bằng điện thoại thông minh.</a:t>
            </a:r>
            <a:endParaRPr lang="vi-VN" sz="1900" b="1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0ADDFB-410E-0794-5672-6FE8DB99BB97}"/>
              </a:ext>
            </a:extLst>
          </p:cNvPr>
          <p:cNvSpPr/>
          <p:nvPr/>
        </p:nvSpPr>
        <p:spPr>
          <a:xfrm>
            <a:off x="4884558" y="5093318"/>
            <a:ext cx="4290396" cy="1112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19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 và chị gái của Khoa cũng sử dụng Internet để tìm một số công thức nấu ăn. </a:t>
            </a:r>
            <a:endParaRPr lang="vi-VN" sz="1900" b="1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AD8DA3-489F-52FC-4D08-D7511CAA327E}"/>
              </a:ext>
            </a:extLst>
          </p:cNvPr>
          <p:cNvSpPr/>
          <p:nvPr/>
        </p:nvSpPr>
        <p:spPr>
          <a:xfrm>
            <a:off x="7971007" y="3351508"/>
            <a:ext cx="4151582" cy="1112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19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bữa cơm tối vui vẻ, cả gia đình bật ti vi có kết nối Internet để xem một số chương trình giải trí.</a:t>
            </a:r>
            <a:endParaRPr lang="vi-VN" sz="1900" b="1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974F21-ECD3-ADF2-10C6-33A40CDC7521}"/>
              </a:ext>
            </a:extLst>
          </p:cNvPr>
          <p:cNvSpPr/>
          <p:nvPr/>
        </p:nvSpPr>
        <p:spPr>
          <a:xfrm>
            <a:off x="491230" y="427909"/>
            <a:ext cx="738012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 tin trên Internet</a:t>
            </a:r>
          </a:p>
        </p:txBody>
      </p:sp>
    </p:spTree>
    <p:extLst>
      <p:ext uri="{BB962C8B-B14F-4D97-AF65-F5344CB8AC3E}">
        <p14:creationId xmlns:p14="http://schemas.microsoft.com/office/powerpoint/2010/main" val="130618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025DA5-46A1-6B3C-7B9E-97A78CF120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289" y="-6936"/>
            <a:ext cx="10139422" cy="6864936"/>
          </a:xfrm>
          <a:prstGeom prst="rect">
            <a:avLst/>
          </a:prstGeom>
        </p:spPr>
      </p:pic>
      <p:pic>
        <p:nvPicPr>
          <p:cNvPr id="3" name="2p">
            <a:hlinkClick r:id="" action="ppaction://media"/>
            <a:extLst>
              <a:ext uri="{FF2B5EF4-FFF2-40B4-BE49-F238E27FC236}">
                <a16:creationId xmlns:a16="http://schemas.microsoft.com/office/drawing/2014/main" id="{FF6BC0FA-5DEF-04F5-10B3-674F35D80F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4989" y="-6936"/>
            <a:ext cx="1227010" cy="68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8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70F72-B4DC-706F-C79A-7E72ED005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B74D2A-BA02-B780-882A-2C2051CC1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410" y="229342"/>
            <a:ext cx="3823793" cy="2586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AEA202-2AA1-80E1-49F3-78F7E639B5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4004" y="229342"/>
            <a:ext cx="3722182" cy="2586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8E0B1C-DDCB-D67F-3C59-4B8E9E5721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061" y="229341"/>
            <a:ext cx="3722182" cy="25869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FD7DECA-DD5E-A5B1-4624-A34E4DA5B407}"/>
              </a:ext>
            </a:extLst>
          </p:cNvPr>
          <p:cNvSpPr/>
          <p:nvPr/>
        </p:nvSpPr>
        <p:spPr>
          <a:xfrm>
            <a:off x="891016" y="3312362"/>
            <a:ext cx="1047802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/>
            <a:r>
              <a:rPr lang="en-US" sz="3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kể thêm một số thông tin khác mà em đã biết hoặc đã nhận được từ Internet?</a:t>
            </a:r>
            <a:endParaRPr lang="vi-VN" sz="3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54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44B2B50-3B8D-277C-4E3E-FFB4CD4E1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482556"/>
              </p:ext>
            </p:extLst>
          </p:nvPr>
        </p:nvGraphicFramePr>
        <p:xfrm>
          <a:off x="639623" y="230901"/>
          <a:ext cx="10912754" cy="416844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731485">
                  <a:extLst>
                    <a:ext uri="{9D8B030D-6E8A-4147-A177-3AD203B41FA5}">
                      <a16:colId xmlns:a16="http://schemas.microsoft.com/office/drawing/2014/main" val="2272713981"/>
                    </a:ext>
                  </a:extLst>
                </a:gridCol>
                <a:gridCol w="4181269">
                  <a:extLst>
                    <a:ext uri="{9D8B030D-6E8A-4147-A177-3AD203B41FA5}">
                      <a16:colId xmlns:a16="http://schemas.microsoft.com/office/drawing/2014/main" val="2271031712"/>
                    </a:ext>
                  </a:extLst>
                </a:gridCol>
              </a:tblGrid>
              <a:tr h="1449039">
                <a:tc>
                  <a:txBody>
                    <a:bodyPr/>
                    <a:lstStyle/>
                    <a:p>
                      <a:pPr algn="ctr"/>
                      <a:r>
                        <a:rPr lang="en-US" sz="4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Trang Tin tức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6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Chương trình Giải trí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7440584"/>
                  </a:ext>
                </a:extLst>
              </a:tr>
              <a:tr h="591444">
                <a:tc>
                  <a:txBody>
                    <a:bodyPr/>
                    <a:lstStyle/>
                    <a:p>
                      <a:r>
                        <a:rPr lang="en-US" sz="3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 tin thời sự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Phim hoạt hình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258220"/>
                  </a:ext>
                </a:extLst>
              </a:tr>
              <a:tr h="591444">
                <a:tc>
                  <a:txBody>
                    <a:bodyPr/>
                    <a:lstStyle/>
                    <a:p>
                      <a:r>
                        <a:rPr lang="en-US" sz="3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 tin thể thao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Truyện cổ tích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672276"/>
                  </a:ext>
                </a:extLst>
              </a:tr>
              <a:tr h="591444">
                <a:tc>
                  <a:txBody>
                    <a:bodyPr/>
                    <a:lstStyle/>
                    <a:p>
                      <a:r>
                        <a:rPr lang="en-US" sz="3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Video giới thiệu các lễ hội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 nhạc thiếu nhi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1087110"/>
                  </a:ext>
                </a:extLst>
              </a:tr>
              <a:tr h="84612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en-US" sz="3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Video giới thiệu điểm du lịch 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Trò chơi 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5963046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19EBEF45-3546-253B-E004-3359A6F8EC79}"/>
              </a:ext>
            </a:extLst>
          </p:cNvPr>
          <p:cNvGrpSpPr/>
          <p:nvPr/>
        </p:nvGrpSpPr>
        <p:grpSpPr>
          <a:xfrm>
            <a:off x="-1002" y="4564809"/>
            <a:ext cx="12193002" cy="1931367"/>
            <a:chOff x="447291" y="771065"/>
            <a:chExt cx="10639050" cy="14624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B200BD9-2DD1-7A43-D67F-9EA341539FB8}"/>
                </a:ext>
              </a:extLst>
            </p:cNvPr>
            <p:cNvGrpSpPr/>
            <p:nvPr/>
          </p:nvGrpSpPr>
          <p:grpSpPr>
            <a:xfrm>
              <a:off x="447291" y="771065"/>
              <a:ext cx="10503206" cy="1462486"/>
              <a:chOff x="447291" y="771065"/>
              <a:chExt cx="10503206" cy="1462486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6620EDC-4FB9-BB63-3EDC-11186255A03C}"/>
                  </a:ext>
                </a:extLst>
              </p:cNvPr>
              <p:cNvGrpSpPr/>
              <p:nvPr/>
            </p:nvGrpSpPr>
            <p:grpSpPr>
              <a:xfrm>
                <a:off x="648949" y="855923"/>
                <a:ext cx="10301548" cy="1377628"/>
                <a:chOff x="1424711" y="851983"/>
                <a:chExt cx="9267720" cy="2032378"/>
              </a:xfrm>
            </p:grpSpPr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F100E839-760E-C4F8-ABAB-3DC72FB5A9FD}"/>
                    </a:ext>
                  </a:extLst>
                </p:cNvPr>
                <p:cNvSpPr/>
                <p:nvPr/>
              </p:nvSpPr>
              <p:spPr>
                <a:xfrm>
                  <a:off x="1424711" y="851983"/>
                  <a:ext cx="9267720" cy="2032378"/>
                </a:xfrm>
                <a:prstGeom prst="roundRect">
                  <a:avLst/>
                </a:prstGeom>
                <a:solidFill>
                  <a:srgbClr val="C1BFC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85201BB9-0399-FBF0-E679-261C6ABDA419}"/>
                    </a:ext>
                  </a:extLst>
                </p:cNvPr>
                <p:cNvSpPr/>
                <p:nvPr/>
              </p:nvSpPr>
              <p:spPr>
                <a:xfrm>
                  <a:off x="1505315" y="968205"/>
                  <a:ext cx="9110752" cy="1788451"/>
                </a:xfrm>
                <a:prstGeom prst="roundRect">
                  <a:avLst/>
                </a:prstGeom>
                <a:solidFill>
                  <a:srgbClr val="F2E9CC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1EA7D9B-173D-0D97-8779-00B5034239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47291" y="771065"/>
                <a:ext cx="678119" cy="522659"/>
              </a:xfrm>
              <a:prstGeom prst="rect">
                <a:avLst/>
              </a:prstGeom>
            </p:spPr>
          </p:pic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1C9F603-07EA-3AF4-09FD-65791D0BD216}"/>
                </a:ext>
              </a:extLst>
            </p:cNvPr>
            <p:cNvSpPr/>
            <p:nvPr/>
          </p:nvSpPr>
          <p:spPr>
            <a:xfrm>
              <a:off x="631414" y="1105699"/>
              <a:ext cx="10454927" cy="9738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20000"/>
                </a:lnSpc>
              </a:pPr>
              <a:r>
                <a:rPr lang="vi-VN" sz="3200" b="1" spc="-150">
                  <a:solidFill>
                    <a:srgbClr val="F03C69"/>
                  </a:solidFill>
                  <a:cs typeface="Times New Roman" panose="02020603050405020304" pitchFamily="18" charset="0"/>
                </a:rPr>
                <a:t>Khi truy cập Internet, em có thể xem tin tức và các chương trình</a:t>
              </a:r>
              <a:r>
                <a:rPr lang="en-US" sz="3200" b="1" spc="-150">
                  <a:solidFill>
                    <a:srgbClr val="F03C69"/>
                  </a:solidFill>
                  <a:cs typeface="Times New Roman" panose="02020603050405020304" pitchFamily="18" charset="0"/>
                </a:rPr>
                <a:t> </a:t>
              </a:r>
              <a:r>
                <a:rPr lang="vi-VN" sz="3200" b="1" spc="-150">
                  <a:solidFill>
                    <a:srgbClr val="F03C69"/>
                  </a:solidFill>
                  <a:cs typeface="Times New Roman" panose="02020603050405020304" pitchFamily="18" charset="0"/>
                </a:rPr>
                <a:t>giải trí như phim hoạt hình, phim truyện, ca nhạc,</a:t>
              </a:r>
              <a:r>
                <a:rPr lang="en-US" sz="3200" b="1" spc="-150">
                  <a:solidFill>
                    <a:srgbClr val="F03C69"/>
                  </a:solidFill>
                  <a:cs typeface="Times New Roman" panose="02020603050405020304" pitchFamily="18" charset="0"/>
                </a:rPr>
                <a:t> </a:t>
              </a:r>
              <a:r>
                <a:rPr lang="vi-VN" sz="3200" b="1" spc="-150">
                  <a:solidFill>
                    <a:srgbClr val="F03C69"/>
                  </a:solidFill>
                  <a:cs typeface="Times New Roman" panose="02020603050405020304" pitchFamily="18" charset="0"/>
                </a:rPr>
                <a:t>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557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AB2ABA5-E39F-453B-A1F6-A8A302CF76CF}"/>
              </a:ext>
            </a:extLst>
          </p:cNvPr>
          <p:cNvSpPr/>
          <p:nvPr/>
        </p:nvSpPr>
        <p:spPr>
          <a:xfrm>
            <a:off x="369185" y="571856"/>
            <a:ext cx="11507885" cy="921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cs typeface="Times New Roman" panose="02020603050405020304" pitchFamily="18" charset="0"/>
              </a:rPr>
              <a:t>2. </a:t>
            </a:r>
            <a:r>
              <a:rPr lang="vi-VN" sz="4000" b="1">
                <a:solidFill>
                  <a:srgbClr val="002060"/>
                </a:solidFill>
                <a:cs typeface="Times New Roman" panose="02020603050405020304" pitchFamily="18" charset="0"/>
              </a:rPr>
              <a:t>Thông tin trong máy tính và trên Internet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E72D93-7146-B8C5-94AF-419321500526}"/>
              </a:ext>
            </a:extLst>
          </p:cNvPr>
          <p:cNvGrpSpPr/>
          <p:nvPr/>
        </p:nvGrpSpPr>
        <p:grpSpPr>
          <a:xfrm>
            <a:off x="369186" y="1906776"/>
            <a:ext cx="5603880" cy="1819559"/>
            <a:chOff x="187831" y="3518667"/>
            <a:chExt cx="5090242" cy="184861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73623ED-BE61-DC1B-7A8F-784AABD3A291}"/>
                </a:ext>
              </a:extLst>
            </p:cNvPr>
            <p:cNvSpPr/>
            <p:nvPr/>
          </p:nvSpPr>
          <p:spPr>
            <a:xfrm>
              <a:off x="187831" y="3518667"/>
              <a:ext cx="5090242" cy="1848612"/>
            </a:xfrm>
            <a:prstGeom prst="roundRect">
              <a:avLst/>
            </a:prstGeom>
            <a:solidFill>
              <a:schemeClr val="bg1">
                <a:lumMod val="95000"/>
                <a:alpha val="90000"/>
              </a:schemeClr>
            </a:solidFill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5014" tIns="525877" rIns="1011195" bIns="643993" numCol="1" spcCol="1270" anchor="ctr" anchorCtr="0">
              <a:noAutofit/>
            </a:bodyPr>
            <a:lstStyle/>
            <a:p>
              <a:pPr marL="0" lvl="0" indent="0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800" kern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1AFC450-2922-DDA7-85B2-5D30426735B1}"/>
                </a:ext>
              </a:extLst>
            </p:cNvPr>
            <p:cNvSpPr txBox="1"/>
            <p:nvPr/>
          </p:nvSpPr>
          <p:spPr>
            <a:xfrm>
              <a:off x="382389" y="3562220"/>
              <a:ext cx="4895684" cy="16468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defTabSz="1644650">
                <a:spcBef>
                  <a:spcPts val="200"/>
                </a:spcBef>
                <a:spcAft>
                  <a:spcPts val="200"/>
                </a:spcAft>
                <a:buNone/>
              </a:pPr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1: Bạn An vào Internet để tìm thông tin gì? </a:t>
              </a:r>
            </a:p>
            <a:p>
              <a:pPr marL="0" lvl="0" indent="0" defTabSz="1644650">
                <a:spcBef>
                  <a:spcPts val="200"/>
                </a:spcBef>
                <a:spcAft>
                  <a:spcPts val="200"/>
                </a:spcAft>
                <a:buNone/>
              </a:pPr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Tại sao em biết?</a:t>
              </a:r>
              <a:endParaRPr lang="en-US" sz="3200" kern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C675E51-B343-80C3-F0B6-6CBCC54D2411}"/>
              </a:ext>
            </a:extLst>
          </p:cNvPr>
          <p:cNvGrpSpPr/>
          <p:nvPr/>
        </p:nvGrpSpPr>
        <p:grpSpPr>
          <a:xfrm>
            <a:off x="6291380" y="1587051"/>
            <a:ext cx="5804694" cy="4472955"/>
            <a:chOff x="5671930" y="1430941"/>
            <a:chExt cx="6520070" cy="460789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F6095EE-D470-D115-742F-E2CAC3143D7E}"/>
                </a:ext>
              </a:extLst>
            </p:cNvPr>
            <p:cNvGrpSpPr/>
            <p:nvPr/>
          </p:nvGrpSpPr>
          <p:grpSpPr>
            <a:xfrm>
              <a:off x="5671930" y="1430941"/>
              <a:ext cx="6520070" cy="4607898"/>
              <a:chOff x="349333" y="1309361"/>
              <a:chExt cx="7530136" cy="4735788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5355AECD-C797-48F0-9DCA-FAA47569C4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9333" y="1309361"/>
                <a:ext cx="7530136" cy="4332801"/>
              </a:xfrm>
              <a:prstGeom prst="rect">
                <a:avLst/>
              </a:prstGeom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9043955-7485-4B13-BCB9-263E99A71D5A}"/>
                  </a:ext>
                </a:extLst>
              </p:cNvPr>
              <p:cNvSpPr/>
              <p:nvPr/>
            </p:nvSpPr>
            <p:spPr>
              <a:xfrm>
                <a:off x="464008" y="5561788"/>
                <a:ext cx="7131358" cy="4833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 38. </a:t>
                </a:r>
                <a:r>
                  <a:rPr lang="en-US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Thông tin bạn An tìm kiếm trên Internet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827AC96-F337-0D81-F9B8-AC5A80DD1448}"/>
                </a:ext>
              </a:extLst>
            </p:cNvPr>
            <p:cNvSpPr txBox="1"/>
            <p:nvPr/>
          </p:nvSpPr>
          <p:spPr>
            <a:xfrm>
              <a:off x="9245486" y="4845859"/>
              <a:ext cx="211458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200">
                  <a:solidFill>
                    <a:schemeClr val="bg1">
                      <a:lumMod val="95000"/>
                    </a:schemeClr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https://www.youtube.com/watch?v=geZVMtr9BDQ</a:t>
              </a:r>
              <a:endParaRPr lang="en-US" sz="1200">
                <a:solidFill>
                  <a:schemeClr val="bg1">
                    <a:lumMod val="95000"/>
                  </a:schemeClr>
                </a:solidFill>
              </a:endParaRPr>
            </a:p>
            <a:p>
              <a:pPr algn="just"/>
              <a:endParaRPr lang="en-US" sz="120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DF1522-E358-1ACF-592D-555CB3E61307}"/>
              </a:ext>
            </a:extLst>
          </p:cNvPr>
          <p:cNvGrpSpPr/>
          <p:nvPr/>
        </p:nvGrpSpPr>
        <p:grpSpPr>
          <a:xfrm>
            <a:off x="369185" y="3867013"/>
            <a:ext cx="5603881" cy="1620956"/>
            <a:chOff x="231170" y="3873684"/>
            <a:chExt cx="4912966" cy="1202369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9E4ED01-FA05-4D57-2E33-4502A3DBE923}"/>
                </a:ext>
              </a:extLst>
            </p:cNvPr>
            <p:cNvSpPr/>
            <p:nvPr/>
          </p:nvSpPr>
          <p:spPr>
            <a:xfrm>
              <a:off x="231170" y="3873684"/>
              <a:ext cx="4912966" cy="1202369"/>
            </a:xfrm>
            <a:prstGeom prst="roundRect">
              <a:avLst/>
            </a:prstGeom>
            <a:solidFill>
              <a:schemeClr val="bg1">
                <a:lumMod val="95000"/>
                <a:alpha val="90000"/>
              </a:schemeClr>
            </a:solidFill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15014" tIns="525877" rIns="1011195" bIns="643993" numCol="1" spcCol="1270" anchor="ctr" anchorCtr="0">
              <a:noAutofit/>
            </a:bodyPr>
            <a:lstStyle/>
            <a:p>
              <a:pPr marL="0" lvl="0" indent="0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800" kern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967F125-F778-D40C-0C7E-804297D63E3B}"/>
                </a:ext>
              </a:extLst>
            </p:cNvPr>
            <p:cNvSpPr txBox="1"/>
            <p:nvPr/>
          </p:nvSpPr>
          <p:spPr>
            <a:xfrm>
              <a:off x="367624" y="4023172"/>
              <a:ext cx="4749986" cy="7990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defTabSz="1644650">
                <a:spcBef>
                  <a:spcPts val="200"/>
                </a:spcBef>
                <a:spcAft>
                  <a:spcPts val="200"/>
                </a:spcAft>
                <a:buNone/>
              </a:pPr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2: Thông tin đó có sẵn trong máy tính không?</a:t>
              </a:r>
              <a:endParaRPr lang="en-US" sz="3200" kern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6F7812F-309E-27BE-330B-7D0D763C2F86}"/>
              </a:ext>
            </a:extLst>
          </p:cNvPr>
          <p:cNvGrpSpPr/>
          <p:nvPr/>
        </p:nvGrpSpPr>
        <p:grpSpPr>
          <a:xfrm>
            <a:off x="115614" y="80682"/>
            <a:ext cx="3428998" cy="716982"/>
            <a:chOff x="-27133" y="463784"/>
            <a:chExt cx="2871388" cy="71698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EED54C6-60F0-F3B1-2F6D-F2762899F6B3}"/>
                </a:ext>
              </a:extLst>
            </p:cNvPr>
            <p:cNvSpPr txBox="1"/>
            <p:nvPr/>
          </p:nvSpPr>
          <p:spPr>
            <a:xfrm>
              <a:off x="550073" y="463784"/>
              <a:ext cx="22941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ko-KR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KHÁM PHÁ</a:t>
              </a:r>
              <a:endParaRPr lang="ko-KR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3922162-3635-961F-D46E-E192CD80F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-27133" y="463784"/>
              <a:ext cx="656029" cy="716982"/>
            </a:xfrm>
            <a:prstGeom prst="rect">
              <a:avLst/>
            </a:prstGeom>
          </p:spPr>
        </p:pic>
      </p:grpSp>
      <p:pic>
        <p:nvPicPr>
          <p:cNvPr id="8" name="1p">
            <a:hlinkClick r:id="" action="ppaction://media"/>
            <a:extLst>
              <a:ext uri="{FF2B5EF4-FFF2-40B4-BE49-F238E27FC236}">
                <a16:creationId xmlns:a16="http://schemas.microsoft.com/office/drawing/2014/main" id="{B846BB4B-4998-4231-9A0D-F104B7F359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06910" y="39853"/>
            <a:ext cx="1348207" cy="7578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190AEF-85E5-311E-AD58-062837136667}"/>
              </a:ext>
            </a:extLst>
          </p:cNvPr>
          <p:cNvGrpSpPr/>
          <p:nvPr/>
        </p:nvGrpSpPr>
        <p:grpSpPr>
          <a:xfrm>
            <a:off x="314930" y="698821"/>
            <a:ext cx="11701163" cy="6159179"/>
            <a:chOff x="5671930" y="1430941"/>
            <a:chExt cx="6520070" cy="439778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1F3D170-88C5-4D5B-D185-AEB67B9DA01E}"/>
                </a:ext>
              </a:extLst>
            </p:cNvPr>
            <p:cNvGrpSpPr/>
            <p:nvPr/>
          </p:nvGrpSpPr>
          <p:grpSpPr>
            <a:xfrm>
              <a:off x="5671930" y="1430941"/>
              <a:ext cx="6520070" cy="4397780"/>
              <a:chOff x="349333" y="1309361"/>
              <a:chExt cx="7530136" cy="4519839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97CDE76-B3FA-1AD8-11F1-E67B226D3F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9333" y="1309361"/>
                <a:ext cx="7530136" cy="4332801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B866AD5-7211-EF0A-B7DF-2432C9E18E02}"/>
                  </a:ext>
                </a:extLst>
              </p:cNvPr>
              <p:cNvSpPr/>
              <p:nvPr/>
            </p:nvSpPr>
            <p:spPr>
              <a:xfrm>
                <a:off x="1601463" y="5479355"/>
                <a:ext cx="4717120" cy="3498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19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 38. </a:t>
                </a:r>
                <a:r>
                  <a:rPr lang="en-US" sz="19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Thông tin bạn An tìm kiếm trên Internet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EB7F8D-1A4C-F7D2-BE07-612DD3967E55}"/>
                </a:ext>
              </a:extLst>
            </p:cNvPr>
            <p:cNvSpPr txBox="1"/>
            <p:nvPr/>
          </p:nvSpPr>
          <p:spPr>
            <a:xfrm>
              <a:off x="9245486" y="4845859"/>
              <a:ext cx="211458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200">
                  <a:solidFill>
                    <a:schemeClr val="bg1">
                      <a:lumMod val="95000"/>
                    </a:schemeClr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https://www.youtube.com/watch?v=geZVMtr9BDQ</a:t>
              </a:r>
              <a:endParaRPr lang="en-US" sz="1200">
                <a:solidFill>
                  <a:schemeClr val="bg1">
                    <a:lumMod val="95000"/>
                  </a:schemeClr>
                </a:solidFill>
              </a:endParaRPr>
            </a:p>
            <a:p>
              <a:pPr algn="just"/>
              <a:endParaRPr lang="en-US" sz="120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594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37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3171">
                <p:cTn id="3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5693</TotalTime>
  <Words>644</Words>
  <Application>Microsoft Office PowerPoint</Application>
  <PresentationFormat>Widescreen</PresentationFormat>
  <Paragraphs>76</Paragraphs>
  <Slides>15</Slides>
  <Notes>15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#9Slide07 Dorayaki</vt:lpstr>
      <vt:lpstr>Aptos</vt:lpstr>
      <vt:lpstr>Aptos Display</vt:lpstr>
      <vt:lpstr>Arial</vt:lpstr>
      <vt:lpstr>Arial Black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Linh</dc:creator>
  <cp:lastModifiedBy>Tiểu học Nam Thành</cp:lastModifiedBy>
  <cp:revision>967</cp:revision>
  <dcterms:created xsi:type="dcterms:W3CDTF">2025-11-12T12:54:44Z</dcterms:created>
  <dcterms:modified xsi:type="dcterms:W3CDTF">2026-04-12T07:44:12Z</dcterms:modified>
</cp:coreProperties>
</file>