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19"/>
  </p:notesMasterIdLst>
  <p:sldIdLst>
    <p:sldId id="563" r:id="rId2"/>
    <p:sldId id="558" r:id="rId3"/>
    <p:sldId id="565" r:id="rId4"/>
    <p:sldId id="568" r:id="rId5"/>
    <p:sldId id="640" r:id="rId6"/>
    <p:sldId id="613" r:id="rId7"/>
    <p:sldId id="612" r:id="rId8"/>
    <p:sldId id="614" r:id="rId9"/>
    <p:sldId id="648" r:id="rId10"/>
    <p:sldId id="639" r:id="rId11"/>
    <p:sldId id="644" r:id="rId12"/>
    <p:sldId id="271" r:id="rId13"/>
    <p:sldId id="645" r:id="rId14"/>
    <p:sldId id="646" r:id="rId15"/>
    <p:sldId id="647" r:id="rId16"/>
    <p:sldId id="637" r:id="rId17"/>
    <p:sldId id="623" r:id="rId18"/>
  </p:sldIdLst>
  <p:sldSz cx="12192000" cy="6858000"/>
  <p:notesSz cx="6858000" cy="9144000"/>
  <p:embeddedFontLst>
    <p:embeddedFont>
      <p:font typeface="Be Vietnam Pro Black" pitchFamily="2" charset="0"/>
      <p:bold r:id="rId20"/>
      <p:boldItalic r:id="rId21"/>
    </p:embeddedFont>
    <p:embeddedFont>
      <p:font typeface="Roboto" panose="02000000000000000000" pitchFamily="2" charset="0"/>
      <p:regular r:id="rId22"/>
      <p:bold r:id="rId23"/>
      <p:italic r:id="rId24"/>
      <p:boldItalic r:id="rId25"/>
    </p:embeddedFont>
  </p:embeddedFontLst>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048"/>
    <a:srgbClr val="363636"/>
    <a:srgbClr val="008C4C"/>
    <a:srgbClr val="BC26A7"/>
    <a:srgbClr val="002972"/>
    <a:srgbClr val="FFFFFF"/>
    <a:srgbClr val="D38903"/>
    <a:srgbClr val="308790"/>
    <a:srgbClr val="FF000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6" autoAdjust="0"/>
    <p:restoredTop sz="91765" autoAdjust="0"/>
  </p:normalViewPr>
  <p:slideViewPr>
    <p:cSldViewPr>
      <p:cViewPr varScale="1">
        <p:scale>
          <a:sx n="75" d="100"/>
          <a:sy n="75" d="100"/>
        </p:scale>
        <p:origin x="730"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4/12/2026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Ổn định tổ chức:</a:t>
            </a:r>
          </a:p>
          <a:p>
            <a:r>
              <a:rPr lang="en-US"/>
              <a:t>Giới thiệu lớp</a:t>
            </a:r>
          </a:p>
        </p:txBody>
      </p:sp>
      <p:sp>
        <p:nvSpPr>
          <p:cNvPr id="4" name="Slide Number Placeholder 3"/>
          <p:cNvSpPr>
            <a:spLocks noGrp="1"/>
          </p:cNvSpPr>
          <p:nvPr>
            <p:ph type="sldNum" sz="quarter" idx="5"/>
          </p:nvPr>
        </p:nvSpPr>
        <p:spPr/>
        <p:txBody>
          <a:bodyPr/>
          <a:lstStyle/>
          <a:p>
            <a:fld id="{9E59324A-3CEA-4854-AD43-9F1464096ED6}" type="slidenum">
              <a:rPr lang="en-US" smtClean="0"/>
              <a:t>1</a:t>
            </a:fld>
            <a:endParaRPr lang="en-US"/>
          </a:p>
        </p:txBody>
      </p:sp>
    </p:spTree>
    <p:extLst>
      <p:ext uri="{BB962C8B-B14F-4D97-AF65-F5344CB8AC3E}">
        <p14:creationId xmlns:p14="http://schemas.microsoft.com/office/powerpoint/2010/main" val="179641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59324A-3CEA-4854-AD43-9F1464096ED6}" type="slidenum">
              <a:rPr lang="en-US" smtClean="0"/>
              <a:t>10</a:t>
            </a:fld>
            <a:endParaRPr lang="en-US"/>
          </a:p>
        </p:txBody>
      </p:sp>
    </p:spTree>
    <p:extLst>
      <p:ext uri="{BB962C8B-B14F-4D97-AF65-F5344CB8AC3E}">
        <p14:creationId xmlns:p14="http://schemas.microsoft.com/office/powerpoint/2010/main" val="341288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xem video</a:t>
            </a:r>
          </a:p>
        </p:txBody>
      </p:sp>
      <p:sp>
        <p:nvSpPr>
          <p:cNvPr id="4" name="Slide Number Placeholder 3"/>
          <p:cNvSpPr>
            <a:spLocks noGrp="1"/>
          </p:cNvSpPr>
          <p:nvPr>
            <p:ph type="sldNum" sz="quarter" idx="5"/>
          </p:nvPr>
        </p:nvSpPr>
        <p:spPr/>
        <p:txBody>
          <a:bodyPr/>
          <a:lstStyle/>
          <a:p>
            <a:fld id="{9E59324A-3CEA-4854-AD43-9F1464096ED6}" type="slidenum">
              <a:rPr lang="en-US" smtClean="0"/>
              <a:t>11</a:t>
            </a:fld>
            <a:endParaRPr lang="en-US"/>
          </a:p>
        </p:txBody>
      </p:sp>
    </p:spTree>
    <p:extLst>
      <p:ext uri="{BB962C8B-B14F-4D97-AF65-F5344CB8AC3E}">
        <p14:creationId xmlns:p14="http://schemas.microsoft.com/office/powerpoint/2010/main" val="2624428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59324A-3CEA-4854-AD43-9F1464096ED6}" type="slidenum">
              <a:rPr lang="en-US" smtClean="0"/>
              <a:t>12</a:t>
            </a:fld>
            <a:endParaRPr lang="en-US"/>
          </a:p>
        </p:txBody>
      </p:sp>
    </p:spTree>
    <p:extLst>
      <p:ext uri="{BB962C8B-B14F-4D97-AF65-F5344CB8AC3E}">
        <p14:creationId xmlns:p14="http://schemas.microsoft.com/office/powerpoint/2010/main" val="447505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59324A-3CEA-4854-AD43-9F1464096ED6}" type="slidenum">
              <a:rPr lang="en-US" smtClean="0"/>
              <a:t>13</a:t>
            </a:fld>
            <a:endParaRPr lang="en-US"/>
          </a:p>
        </p:txBody>
      </p:sp>
    </p:spTree>
    <p:extLst>
      <p:ext uri="{BB962C8B-B14F-4D97-AF65-F5344CB8AC3E}">
        <p14:creationId xmlns:p14="http://schemas.microsoft.com/office/powerpoint/2010/main" val="4099507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59324A-3CEA-4854-AD43-9F1464096ED6}" type="slidenum">
              <a:rPr lang="en-US" smtClean="0"/>
              <a:t>14</a:t>
            </a:fld>
            <a:endParaRPr lang="en-US"/>
          </a:p>
        </p:txBody>
      </p:sp>
    </p:spTree>
    <p:extLst>
      <p:ext uri="{BB962C8B-B14F-4D97-AF65-F5344CB8AC3E}">
        <p14:creationId xmlns:p14="http://schemas.microsoft.com/office/powerpoint/2010/main" val="1687444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59324A-3CEA-4854-AD43-9F1464096ED6}" type="slidenum">
              <a:rPr lang="en-US" smtClean="0"/>
              <a:t>15</a:t>
            </a:fld>
            <a:endParaRPr lang="en-US"/>
          </a:p>
        </p:txBody>
      </p:sp>
    </p:spTree>
    <p:extLst>
      <p:ext uri="{BB962C8B-B14F-4D97-AF65-F5344CB8AC3E}">
        <p14:creationId xmlns:p14="http://schemas.microsoft.com/office/powerpoint/2010/main" val="945188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 hiện trên lớp 3-5 phút.</a:t>
            </a:r>
          </a:p>
        </p:txBody>
      </p:sp>
      <p:sp>
        <p:nvSpPr>
          <p:cNvPr id="4" name="Slide Number Placeholder 3"/>
          <p:cNvSpPr>
            <a:spLocks noGrp="1"/>
          </p:cNvSpPr>
          <p:nvPr>
            <p:ph type="sldNum" sz="quarter" idx="5"/>
          </p:nvPr>
        </p:nvSpPr>
        <p:spPr/>
        <p:txBody>
          <a:bodyPr/>
          <a:lstStyle/>
          <a:p>
            <a:fld id="{9E59324A-3CEA-4854-AD43-9F1464096ED6}" type="slidenum">
              <a:rPr lang="en-US" smtClean="0"/>
              <a:t>16</a:t>
            </a:fld>
            <a:endParaRPr lang="en-US"/>
          </a:p>
        </p:txBody>
      </p:sp>
    </p:spTree>
    <p:extLst>
      <p:ext uri="{BB962C8B-B14F-4D97-AF65-F5344CB8AC3E}">
        <p14:creationId xmlns:p14="http://schemas.microsoft.com/office/powerpoint/2010/main" val="304534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Lớp phó Văn nghệ điều hành lớp hát bài “Lớp chúng ta đoàn kết”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 em ạ. Trong chương trình Tin học lớp 3 các em đã được học cách đặt tay đúng khi gõ bàn phím, vậy việc gõ bàn phím không đúng cách sẽ gây cho chúng ta những khó khan gì và khi gõ bàn phím đúng cách sẽ mang cho các em những lợi ích gì. Bài học ngày hôm nay sẽ giúp chúng ta biết về điều đó. </a:t>
            </a:r>
          </a:p>
          <a:p>
            <a:pPr marL="171450" indent="-171450">
              <a:buFont typeface="Wingdings" panose="05000000000000000000" pitchFamily="2" charset="2"/>
              <a:buChar char="è"/>
            </a:pPr>
            <a:r>
              <a:rPr lang="en-US"/>
              <a:t>Bài học này chúng ta sẽ được học trong 2 tiết, hôm nay chúng ta học tiết 1, trong tiết học này chúng ta sẽ đi tìm hiểu 2 yêu cầu cần đạt đầu tiên của bài.</a:t>
            </a:r>
          </a:p>
          <a:p>
            <a:r>
              <a:rPr lang="en-US"/>
              <a:t>Mời 1 bạn đọc mục tiêu bài học.</a:t>
            </a:r>
          </a:p>
          <a:p>
            <a:r>
              <a:rPr lang="en-US"/>
              <a:t>Để đạt mục tiêu tiết học buổi hôm nay, cô trò mình sẽ cùng nhau tìm hiểu trong 4 hoạt động. Chúng ta cùng tìm hiểu hoạt động đầu tiên: Khởi động.</a:t>
            </a:r>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3</a:t>
            </a:fld>
            <a:endParaRPr lang="en-US"/>
          </a:p>
        </p:txBody>
      </p:sp>
    </p:spTree>
    <p:extLst>
      <p:ext uri="{BB962C8B-B14F-4D97-AF65-F5344CB8AC3E}">
        <p14:creationId xmlns:p14="http://schemas.microsoft.com/office/powerpoint/2010/main" val="537677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Các em quan sát hai hình và cho biết hình nào thể hiện đúng cách đặt tay trên bàn phím ở vị trí xuất phát?</a:t>
            </a:r>
          </a:p>
        </p:txBody>
      </p:sp>
      <p:sp>
        <p:nvSpPr>
          <p:cNvPr id="4" name="Slide Number Placeholder 3"/>
          <p:cNvSpPr>
            <a:spLocks noGrp="1"/>
          </p:cNvSpPr>
          <p:nvPr>
            <p:ph type="sldNum" sz="quarter" idx="5"/>
          </p:nvPr>
        </p:nvSpPr>
        <p:spPr/>
        <p:txBody>
          <a:bodyPr/>
          <a:lstStyle/>
          <a:p>
            <a:fld id="{9E59324A-3CEA-4854-AD43-9F1464096ED6}" type="slidenum">
              <a:rPr lang="en-US" smtClean="0"/>
              <a:t>4</a:t>
            </a:fld>
            <a:endParaRPr lang="en-US"/>
          </a:p>
        </p:txBody>
      </p:sp>
    </p:spTree>
    <p:extLst>
      <p:ext uri="{BB962C8B-B14F-4D97-AF65-F5344CB8AC3E}">
        <p14:creationId xmlns:p14="http://schemas.microsoft.com/office/powerpoint/2010/main" val="237130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Vì sao em lại chọn hình a.</a:t>
            </a:r>
          </a:p>
          <a:p>
            <a:r>
              <a:rPr lang="en-US"/>
              <a:t>GV gợi mở để hs nhắc lại cách đặt tay đúng khi gõ bàn phím.</a:t>
            </a:r>
          </a:p>
          <a:p>
            <a:r>
              <a:rPr lang="en-US"/>
              <a:t>Gv khen ngợi các em đã rất nhớ kiến thức năm lớp 3. </a:t>
            </a:r>
          </a:p>
          <a:p>
            <a:r>
              <a:rPr lang="en-US"/>
              <a:t>Gv dẫn dắt vào bài mới: “Chúng ta vừa được ôn lại kiến thức về cách đặt tay sử dụng bàn phím đúng cách, việc gõ bàn phím đúng cách sẽ mang lại cho chúng ta những lợi ích gì, cô trò mình cùng tìm hiểu sang hoạt động Khám phá nhé”.</a:t>
            </a:r>
          </a:p>
          <a:p>
            <a:endParaRPr lang="en-US"/>
          </a:p>
        </p:txBody>
      </p:sp>
      <p:sp>
        <p:nvSpPr>
          <p:cNvPr id="4" name="Slide Number Placeholder 3"/>
          <p:cNvSpPr>
            <a:spLocks noGrp="1"/>
          </p:cNvSpPr>
          <p:nvPr>
            <p:ph type="sldNum" sz="quarter" idx="5"/>
          </p:nvPr>
        </p:nvSpPr>
        <p:spPr/>
        <p:txBody>
          <a:bodyPr/>
          <a:lstStyle/>
          <a:p>
            <a:fld id="{9E59324A-3CEA-4854-AD43-9F1464096ED6}" type="slidenum">
              <a:rPr lang="en-US" smtClean="0"/>
              <a:t>5</a:t>
            </a:fld>
            <a:endParaRPr lang="en-US"/>
          </a:p>
        </p:txBody>
      </p:sp>
    </p:spTree>
    <p:extLst>
      <p:ext uri="{BB962C8B-B14F-4D97-AF65-F5344CB8AC3E}">
        <p14:creationId xmlns:p14="http://schemas.microsoft.com/office/powerpoint/2010/main" val="44082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Chúng ta sẽ đi tìm hiểu nhiệm vụ thứ nhất. Ở nhiệm vụ này cô yêu cầu các em quan sát tranh để trả lời hai câu hỏi vào phiếu học tập. </a:t>
            </a:r>
          </a:p>
          <a:p>
            <a:r>
              <a:rPr lang="en-US"/>
              <a:t>- GV cho Hs thảo luận và chia sẻ kết quả trước lớp.</a:t>
            </a:r>
          </a:p>
          <a:p>
            <a:r>
              <a:rPr lang="en-US"/>
              <a:t>-&gt; Gv kết luận: Các em đã biết bạn Khoa gõ phím bằng 2 ngón tay trỏ là sai và điều đó sẽ làm cho Khoa gõ chậm hơn, tốn nhiều thời gian và còn bị mỏi cổ, đau mắt, và lâu dài sẽ mắc một số bệnh khác nữa.</a:t>
            </a:r>
          </a:p>
        </p:txBody>
      </p:sp>
      <p:sp>
        <p:nvSpPr>
          <p:cNvPr id="4" name="Slide Number Placeholder 3"/>
          <p:cNvSpPr>
            <a:spLocks noGrp="1"/>
          </p:cNvSpPr>
          <p:nvPr>
            <p:ph type="sldNum" sz="quarter" idx="5"/>
          </p:nvPr>
        </p:nvSpPr>
        <p:spPr/>
        <p:txBody>
          <a:bodyPr/>
          <a:lstStyle/>
          <a:p>
            <a:fld id="{9E59324A-3CEA-4854-AD43-9F1464096ED6}" type="slidenum">
              <a:rPr lang="en-US" smtClean="0"/>
              <a:t>6</a:t>
            </a:fld>
            <a:endParaRPr lang="en-US"/>
          </a:p>
        </p:txBody>
      </p:sp>
    </p:spTree>
    <p:extLst>
      <p:ext uri="{BB962C8B-B14F-4D97-AF65-F5344CB8AC3E}">
        <p14:creationId xmlns:p14="http://schemas.microsoft.com/office/powerpoint/2010/main" val="41694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-&gt; Gv: Bạn Khoa gõ như thế nào mới đúng? Ai biết nhắc lại cho bạn Khoa biết nào?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-&gt; Vậy việc gõ bàn phím đúng cách sẽ giúp chúng ta những lợi ích gì. Các em sẽ tìm hiểu và thảo luận nhóm đôi nội dung ý a trang 11.</a:t>
            </a:r>
          </a:p>
          <a:p>
            <a:endParaRPr lang="en-US"/>
          </a:p>
        </p:txBody>
      </p:sp>
      <p:sp>
        <p:nvSpPr>
          <p:cNvPr id="4" name="Slide Number Placeholder 3"/>
          <p:cNvSpPr>
            <a:spLocks noGrp="1"/>
          </p:cNvSpPr>
          <p:nvPr>
            <p:ph type="sldNum" sz="quarter" idx="5"/>
          </p:nvPr>
        </p:nvSpPr>
        <p:spPr/>
        <p:txBody>
          <a:bodyPr/>
          <a:lstStyle/>
          <a:p>
            <a:fld id="{9E59324A-3CEA-4854-AD43-9F1464096ED6}" type="slidenum">
              <a:rPr lang="en-US" smtClean="0"/>
              <a:t>7</a:t>
            </a:fld>
            <a:endParaRPr lang="en-US"/>
          </a:p>
        </p:txBody>
      </p:sp>
    </p:spTree>
    <p:extLst>
      <p:ext uri="{BB962C8B-B14F-4D97-AF65-F5344CB8AC3E}">
        <p14:creationId xmlns:p14="http://schemas.microsoft.com/office/powerpoint/2010/main" val="383440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Gv yêu cầu: ở nhiệm vụ này cả lớp đọc và tìm hiểu nội dung và thảo luận, chia sẻ trước lớp trong thời gian 1 phút ở nội dung a</a:t>
            </a:r>
          </a:p>
          <a:p>
            <a:pPr marL="0" indent="0">
              <a:buFontTx/>
              <a:buNone/>
            </a:pPr>
            <a:r>
              <a:rPr lang="en-US"/>
              <a:t>Gv gọi 1-2 học sinh trả lời.</a:t>
            </a:r>
          </a:p>
          <a:p>
            <a:pPr marL="171450" indent="-171450">
              <a:buFont typeface="Wingdings" panose="05000000000000000000" pitchFamily="2" charset="2"/>
              <a:buChar char="è"/>
            </a:pPr>
            <a:r>
              <a:rPr lang="en-US"/>
              <a:t>Gv nhận xét, đánh giá và hỏi lại: “</a:t>
            </a:r>
            <a:r>
              <a:rPr lang="en-US" sz="1200">
                <a:solidFill>
                  <a:srgbClr val="0070C0"/>
                </a:solidFill>
                <a:effectLst/>
                <a:latin typeface="Times New Roman" panose="02020603050405020304" pitchFamily="18" charset="0"/>
                <a:ea typeface="Times New Roman" panose="02020603050405020304" pitchFamily="18" charset="0"/>
              </a:rPr>
              <a:t>Gõ bàn phím đúng cách sẽ giúp các em những điều gì”? để chốt kiến thức -&gt; mời 1 hs nhắc lại hộp kiến thức.</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chuyển ý sang nhiệm vụ b: Các em đã biết lợi ích của việc gõ bàn phím đúng cách vậy làm thế nào để gõ được các phím trên hàng phím số, chúng ta cùng tìm hiểu ở nội dung b trang 11.</a:t>
            </a:r>
          </a:p>
          <a:p>
            <a:pPr marL="0" indent="0">
              <a:buFont typeface="Wingdings" panose="05000000000000000000" pitchFamily="2" charset="2"/>
              <a:buNone/>
            </a:pPr>
            <a:endParaRPr lang="en-US"/>
          </a:p>
        </p:txBody>
      </p:sp>
      <p:sp>
        <p:nvSpPr>
          <p:cNvPr id="4" name="Slide Number Placeholder 3"/>
          <p:cNvSpPr>
            <a:spLocks noGrp="1"/>
          </p:cNvSpPr>
          <p:nvPr>
            <p:ph type="sldNum" sz="quarter" idx="5"/>
          </p:nvPr>
        </p:nvSpPr>
        <p:spPr/>
        <p:txBody>
          <a:bodyPr/>
          <a:lstStyle/>
          <a:p>
            <a:fld id="{9E59324A-3CEA-4854-AD43-9F1464096ED6}" type="slidenum">
              <a:rPr lang="en-US" smtClean="0"/>
              <a:t>8</a:t>
            </a:fld>
            <a:endParaRPr lang="en-US"/>
          </a:p>
        </p:txBody>
      </p:sp>
    </p:spTree>
    <p:extLst>
      <p:ext uri="{BB962C8B-B14F-4D97-AF65-F5344CB8AC3E}">
        <p14:creationId xmlns:p14="http://schemas.microsoft.com/office/powerpoint/2010/main" val="404441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59324A-3CEA-4854-AD43-9F1464096ED6}" type="slidenum">
              <a:rPr lang="en-US" smtClean="0"/>
              <a:t>9</a:t>
            </a:fld>
            <a:endParaRPr lang="en-US"/>
          </a:p>
        </p:txBody>
      </p:sp>
    </p:spTree>
    <p:extLst>
      <p:ext uri="{BB962C8B-B14F-4D97-AF65-F5344CB8AC3E}">
        <p14:creationId xmlns:p14="http://schemas.microsoft.com/office/powerpoint/2010/main" val="1361211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066427013"/>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440355129"/>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53993326"/>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086446633"/>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6099199"/>
      </p:ext>
    </p:extLst>
  </p:cSld>
  <p:clrMapOvr>
    <a:masterClrMapping/>
  </p:clrMapOvr>
  <p:transition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008247183"/>
      </p:ext>
    </p:extLst>
  </p:cSld>
  <p:clrMapOvr>
    <a:masterClrMapping/>
  </p:clrMapOvr>
  <p:transition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835250601"/>
      </p:ext>
    </p:extLst>
  </p:cSld>
  <p:clrMapOvr>
    <a:masterClrMapping/>
  </p:clrMapOvr>
  <p:transition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17666871"/>
      </p:ext>
    </p:extLst>
  </p:cSld>
  <p:clrMapOvr>
    <a:masterClrMapping/>
  </p:clrMapOvr>
  <p:transition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72586181"/>
      </p:ext>
    </p:extLst>
  </p:cSld>
  <p:clrMapOvr>
    <a:masterClrMapping/>
  </p:clrMapOvr>
  <p:transition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719784436"/>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277348342"/>
      </p:ext>
    </p:extLst>
  </p:cSld>
  <p:clrMapOvr>
    <a:masterClrMapping/>
  </p:clrMapOvr>
  <p:transition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003961888"/>
      </p:ext>
    </p:extLst>
  </p:cSld>
  <p:clrMapOvr>
    <a:masterClrMapping/>
  </p:clrMapOvr>
  <p:transition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520836294"/>
      </p:ext>
    </p:extLst>
  </p:cSld>
  <p:clrMapOvr>
    <a:masterClrMapping/>
  </p:clrMapOvr>
  <p:transition advClick="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880842423"/>
      </p:ext>
    </p:extLst>
  </p:cSld>
  <p:clrMapOvr>
    <a:masterClrMapping/>
  </p:clrMapOvr>
  <p:transition advClick="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55113957"/>
      </p:ext>
    </p:extLst>
  </p:cSld>
  <p:clrMapOvr>
    <a:masterClrMapping/>
  </p:clrMapOvr>
  <p:transition advClick="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629615749"/>
      </p:ext>
    </p:extLst>
  </p:cSld>
  <p:clrMapOvr>
    <a:masterClrMapping/>
  </p:clrMapOvr>
  <p:transition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08254497"/>
      </p:ext>
    </p:extLst>
  </p:cSld>
  <p:clrMapOvr>
    <a:masterClrMapping/>
  </p:clrMapOvr>
  <p:transition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2480022"/>
      </p:ext>
    </p:extLst>
  </p:cSld>
  <p:clrMapOvr>
    <a:masterClrMapping/>
  </p:clrMapOvr>
  <p:transition advClick="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0932120"/>
      </p:ext>
    </p:extLst>
  </p:cSld>
  <p:clrMapOvr>
    <a:masterClrMapping/>
  </p:clrMapOvr>
  <p:transition advClick="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299613495"/>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339879948"/>
      </p:ext>
    </p:extLst>
  </p:cSld>
  <p:clrMapOvr>
    <a:masterClrMapping/>
  </p:clrMapOvr>
  <p:transition advClick="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373913952"/>
      </p:ext>
    </p:extLst>
  </p:cSld>
  <p:clrMapOvr>
    <a:masterClrMapping/>
  </p:clrMapOvr>
  <p:transition advClick="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06200805"/>
      </p:ext>
    </p:extLst>
  </p:cSld>
  <p:clrMapOvr>
    <a:masterClrMapping/>
  </p:clrMapOvr>
  <p:transition advClick="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53304010"/>
      </p:ext>
    </p:extLst>
  </p:cSld>
  <p:clrMapOvr>
    <a:masterClrMapping/>
  </p:clrMapOvr>
  <p:transition advClick="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06336061"/>
      </p:ext>
    </p:extLst>
  </p:cSld>
  <p:clrMapOvr>
    <a:masterClrMapping/>
  </p:clrMapOvr>
  <p:transition advClick="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238097764"/>
      </p:ext>
    </p:extLst>
  </p:cSld>
  <p:clrMapOvr>
    <a:masterClrMapping/>
  </p:clrMapOvr>
  <p:transition advClick="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734162730"/>
      </p:ext>
    </p:extLst>
  </p:cSld>
  <p:clrMapOvr>
    <a:masterClrMapping/>
  </p:clrMapOvr>
  <p:transition advClick="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19073329"/>
      </p:ext>
    </p:extLst>
  </p:cSld>
  <p:clrMapOvr>
    <a:masterClrMapping/>
  </p:clrMapOvr>
  <p:transition advClick="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44749238"/>
      </p:ext>
    </p:extLst>
  </p:cSld>
  <p:clrMapOvr>
    <a:masterClrMapping/>
  </p:clrMapOvr>
  <p:transition advClick="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34657086"/>
      </p:ext>
    </p:extLst>
  </p:cSld>
  <p:clrMapOvr>
    <a:masterClrMapping/>
  </p:clrMapOvr>
  <p:transition advClick="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51263017"/>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07395839"/>
      </p:ext>
    </p:extLst>
  </p:cSld>
  <p:clrMapOvr>
    <a:masterClrMapping/>
  </p:clrMapOvr>
  <p:transition advClick="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225937462"/>
      </p:ext>
    </p:extLst>
  </p:cSld>
  <p:clrMapOvr>
    <a:masterClrMapping/>
  </p:clrMapOvr>
  <p:transition advClick="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739263234"/>
      </p:ext>
    </p:extLst>
  </p:cSld>
  <p:clrMapOvr>
    <a:masterClrMapping/>
  </p:clrMapOvr>
  <p:transition advClick="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609330381"/>
      </p:ext>
    </p:extLst>
  </p:cSld>
  <p:clrMapOvr>
    <a:masterClrMapping/>
  </p:clrMapOvr>
  <p:transition advClick="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401897684"/>
      </p:ext>
    </p:extLst>
  </p:cSld>
  <p:clrMapOvr>
    <a:masterClrMapping/>
  </p:clrMapOvr>
  <p:transition advClick="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462240893"/>
      </p:ext>
    </p:extLst>
  </p:cSld>
  <p:clrMapOvr>
    <a:masterClrMapping/>
  </p:clrMapOvr>
  <p:transition advClick="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027008706"/>
      </p:ext>
    </p:extLst>
  </p:cSld>
  <p:clrMapOvr>
    <a:masterClrMapping/>
  </p:clrMapOvr>
  <p:transition advClick="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310133391"/>
      </p:ext>
    </p:extLst>
  </p:cSld>
  <p:clrMapOvr>
    <a:masterClrMapping/>
  </p:clrMapOvr>
  <p:transition advClick="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841119166"/>
      </p:ext>
    </p:extLst>
  </p:cSld>
  <p:clrMapOvr>
    <a:masterClrMapping/>
  </p:clrMapOvr>
  <p:transition advClick="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77691180"/>
      </p:ext>
    </p:extLst>
  </p:cSld>
  <p:clrMapOvr>
    <a:masterClrMapping/>
  </p:clrMapOvr>
  <p:transition advClick="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29483641"/>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259037990"/>
      </p:ext>
    </p:extLst>
  </p:cSld>
  <p:clrMapOvr>
    <a:masterClrMapping/>
  </p:clrMapOvr>
  <p:transition advClick="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62028532"/>
      </p:ext>
    </p:extLst>
  </p:cSld>
  <p:clrMapOvr>
    <a:masterClrMapping/>
  </p:clrMapOvr>
  <p:transition advClick="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89177860"/>
      </p:ext>
    </p:extLst>
  </p:cSld>
  <p:clrMapOvr>
    <a:masterClrMapping/>
  </p:clrMapOvr>
  <p:transition advClick="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152030067"/>
      </p:ext>
    </p:extLst>
  </p:cSld>
  <p:clrMapOvr>
    <a:masterClrMapping/>
  </p:clrMapOvr>
  <p:transition advClick="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285010454"/>
      </p:ext>
    </p:extLst>
  </p:cSld>
  <p:clrMapOvr>
    <a:masterClrMapping/>
  </p:clrMapOvr>
  <p:transition advClick="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315542898"/>
      </p:ext>
    </p:extLst>
  </p:cSld>
  <p:clrMapOvr>
    <a:masterClrMapping/>
  </p:clrMapOvr>
  <p:transition advClick="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05683152"/>
      </p:ext>
    </p:extLst>
  </p:cSld>
  <p:clrMapOvr>
    <a:masterClrMapping/>
  </p:clrMapOvr>
  <p:transition advClick="0">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243645557"/>
      </p:ext>
    </p:extLst>
  </p:cSld>
  <p:clrMapOvr>
    <a:masterClrMapping/>
  </p:clrMapOvr>
  <p:transition advClick="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6384751"/>
      </p:ext>
    </p:extLst>
  </p:cSld>
  <p:clrMapOvr>
    <a:masterClrMapping/>
  </p:clrMapOvr>
  <p:transition advClick="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256448246"/>
      </p:ext>
    </p:extLst>
  </p:cSld>
  <p:clrMapOvr>
    <a:masterClrMapping/>
  </p:clrMapOvr>
  <p:transition advClick="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E55E-A7B2-407E-8BE4-EFB9D28F06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398B9E-B79D-41A6-9FDC-61D23AAB24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A3B03F-45AD-46D3-BB78-B057E22107CB}"/>
              </a:ext>
            </a:extLst>
          </p:cNvPr>
          <p:cNvSpPr>
            <a:spLocks noGrp="1"/>
          </p:cNvSpPr>
          <p:nvPr>
            <p:ph type="dt" sz="half" idx="10"/>
          </p:nvPr>
        </p:nvSpPr>
        <p:spPr/>
        <p:txBody>
          <a:bodyPr/>
          <a:lstStyle/>
          <a:p>
            <a:fld id="{1B306066-4FB9-4E89-97AD-50AA531F344B}" type="datetimeFigureOut">
              <a:rPr lang="en-US" smtClean="0"/>
              <a:t>4/12/2026</a:t>
            </a:fld>
            <a:endParaRPr lang="en-US"/>
          </a:p>
        </p:txBody>
      </p:sp>
      <p:sp>
        <p:nvSpPr>
          <p:cNvPr id="5" name="Footer Placeholder 4">
            <a:extLst>
              <a:ext uri="{FF2B5EF4-FFF2-40B4-BE49-F238E27FC236}">
                <a16:creationId xmlns:a16="http://schemas.microsoft.com/office/drawing/2014/main" id="{C93DB3EC-EC51-41C6-A3F9-E583DBE80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022C7-6A3B-477F-9A0D-4293A0569847}"/>
              </a:ext>
            </a:extLst>
          </p:cNvPr>
          <p:cNvSpPr>
            <a:spLocks noGrp="1"/>
          </p:cNvSpPr>
          <p:nvPr>
            <p:ph type="sldNum" sz="quarter" idx="12"/>
          </p:nvPr>
        </p:nvSpPr>
        <p:spPr/>
        <p:txBody>
          <a:bodyPr/>
          <a:lstStyle/>
          <a:p>
            <a:fld id="{46C07D7B-B2D2-4E4F-BB7E-A0353D351718}" type="slidenum">
              <a:rPr lang="en-US" smtClean="0"/>
              <a:t>‹#›</a:t>
            </a:fld>
            <a:endParaRPr lang="en-US"/>
          </a:p>
        </p:txBody>
      </p:sp>
    </p:spTree>
    <p:extLst>
      <p:ext uri="{BB962C8B-B14F-4D97-AF65-F5344CB8AC3E}">
        <p14:creationId xmlns:p14="http://schemas.microsoft.com/office/powerpoint/2010/main" val="89191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149849796"/>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7856568"/>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317110"/>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0">
            <a:lum/>
          </a:blip>
          <a:srcRect/>
          <a:stretch>
            <a:fillRect t="-1000" b="-1000"/>
          </a:stretch>
        </a:blipFill>
        <a:effectLst/>
      </p:bgPr>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851" r:id="rId3"/>
    <p:sldLayoutId id="2147483850" r:id="rId4"/>
    <p:sldLayoutId id="2147483849" r:id="rId5"/>
    <p:sldLayoutId id="2147483848" r:id="rId6"/>
    <p:sldLayoutId id="2147483847" r:id="rId7"/>
    <p:sldLayoutId id="2147483846" r:id="rId8"/>
    <p:sldLayoutId id="2147483845" r:id="rId9"/>
    <p:sldLayoutId id="2147483844" r:id="rId10"/>
    <p:sldLayoutId id="2147483843" r:id="rId11"/>
    <p:sldLayoutId id="2147483842" r:id="rId12"/>
    <p:sldLayoutId id="2147483841" r:id="rId13"/>
    <p:sldLayoutId id="2147483840" r:id="rId14"/>
    <p:sldLayoutId id="2147483839" r:id="rId15"/>
    <p:sldLayoutId id="2147483838" r:id="rId16"/>
    <p:sldLayoutId id="2147483837" r:id="rId17"/>
    <p:sldLayoutId id="2147483836" r:id="rId18"/>
    <p:sldLayoutId id="2147483835" r:id="rId19"/>
    <p:sldLayoutId id="2147483834" r:id="rId20"/>
    <p:sldLayoutId id="2147483833" r:id="rId21"/>
    <p:sldLayoutId id="2147483832" r:id="rId22"/>
    <p:sldLayoutId id="2147483831" r:id="rId23"/>
    <p:sldLayoutId id="2147483830" r:id="rId24"/>
    <p:sldLayoutId id="2147483829" r:id="rId25"/>
    <p:sldLayoutId id="2147483828" r:id="rId26"/>
    <p:sldLayoutId id="2147483827" r:id="rId27"/>
    <p:sldLayoutId id="2147483826" r:id="rId28"/>
    <p:sldLayoutId id="2147483825" r:id="rId29"/>
    <p:sldLayoutId id="2147483824" r:id="rId30"/>
    <p:sldLayoutId id="2147483823" r:id="rId31"/>
    <p:sldLayoutId id="2147483822" r:id="rId32"/>
    <p:sldLayoutId id="2147483821" r:id="rId33"/>
    <p:sldLayoutId id="2147483820" r:id="rId34"/>
    <p:sldLayoutId id="2147483819" r:id="rId35"/>
    <p:sldLayoutId id="2147483818" r:id="rId36"/>
    <p:sldLayoutId id="2147483817" r:id="rId37"/>
    <p:sldLayoutId id="2147483816" r:id="rId38"/>
    <p:sldLayoutId id="2147483815" r:id="rId39"/>
    <p:sldLayoutId id="2147483814" r:id="rId40"/>
    <p:sldLayoutId id="2147483813" r:id="rId41"/>
    <p:sldLayoutId id="2147483812" r:id="rId42"/>
    <p:sldLayoutId id="2147483811" r:id="rId43"/>
    <p:sldLayoutId id="2147483810" r:id="rId44"/>
    <p:sldLayoutId id="2147483809" r:id="rId45"/>
    <p:sldLayoutId id="2147483808" r:id="rId46"/>
    <p:sldLayoutId id="2147483807" r:id="rId47"/>
    <p:sldLayoutId id="2147483806" r:id="rId48"/>
    <p:sldLayoutId id="2147483805" r:id="rId49"/>
    <p:sldLayoutId id="2147483804" r:id="rId50"/>
    <p:sldLayoutId id="2147483803" r:id="rId51"/>
    <p:sldLayoutId id="2147483802" r:id="rId52"/>
    <p:sldLayoutId id="2147483801" r:id="rId53"/>
    <p:sldLayoutId id="2147483800" r:id="rId54"/>
    <p:sldLayoutId id="2147483799" r:id="rId55"/>
    <p:sldLayoutId id="2147483798" r:id="rId56"/>
    <p:sldLayoutId id="2147483797" r:id="rId57"/>
    <p:sldLayoutId id="2147483788" r:id="rId58"/>
    <p:sldLayoutId id="2147483789" r:id="rId59"/>
    <p:sldLayoutId id="2147483790" r:id="rId60"/>
    <p:sldLayoutId id="2147483791" r:id="rId61"/>
    <p:sldLayoutId id="2147483792" r:id="rId62"/>
    <p:sldLayoutId id="2147483793" r:id="rId63"/>
    <p:sldLayoutId id="2147483794" r:id="rId64"/>
    <p:sldLayoutId id="2147483795" r:id="rId65"/>
    <p:sldLayoutId id="2147483796" r:id="rId66"/>
    <p:sldLayoutId id="2147483661" r:id="rId67"/>
    <p:sldLayoutId id="2147483852" r:id="rId68"/>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4.png"/><Relationship Id="rId18" Type="http://schemas.openxmlformats.org/officeDocument/2006/relationships/image" Target="../media/image38.gif"/><Relationship Id="rId3" Type="http://schemas.openxmlformats.org/officeDocument/2006/relationships/image" Target="../media/image27.png"/><Relationship Id="rId21" Type="http://schemas.openxmlformats.org/officeDocument/2006/relationships/image" Target="../media/image40.png"/><Relationship Id="rId7" Type="http://schemas.microsoft.com/office/2007/relationships/hdphoto" Target="../media/hdphoto4.wdp"/><Relationship Id="rId12" Type="http://schemas.microsoft.com/office/2007/relationships/hdphoto" Target="../media/hdphoto5.wdp"/><Relationship Id="rId17" Type="http://schemas.openxmlformats.org/officeDocument/2006/relationships/image" Target="../media/image37.gif"/><Relationship Id="rId2" Type="http://schemas.openxmlformats.org/officeDocument/2006/relationships/notesSlide" Target="../notesSlides/notesSlide12.xml"/><Relationship Id="rId16" Type="http://schemas.microsoft.com/office/2007/relationships/hdphoto" Target="../media/hdphoto6.wdp"/><Relationship Id="rId20" Type="http://schemas.microsoft.com/office/2007/relationships/hdphoto" Target="../media/hdphoto7.wdp"/><Relationship Id="rId1" Type="http://schemas.openxmlformats.org/officeDocument/2006/relationships/slideLayout" Target="../slideLayouts/slideLayout68.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jpg"/><Relationship Id="rId15" Type="http://schemas.openxmlformats.org/officeDocument/2006/relationships/image" Target="../media/image36.png"/><Relationship Id="rId10" Type="http://schemas.openxmlformats.org/officeDocument/2006/relationships/image" Target="../media/image32.gif"/><Relationship Id="rId19" Type="http://schemas.openxmlformats.org/officeDocument/2006/relationships/image" Target="../media/image39.png"/><Relationship Id="rId4" Type="http://schemas.microsoft.com/office/2007/relationships/hdphoto" Target="../media/hdphoto3.wdp"/><Relationship Id="rId9" Type="http://schemas.openxmlformats.org/officeDocument/2006/relationships/image" Target="../media/image31.gif"/><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4.png"/><Relationship Id="rId18" Type="http://schemas.openxmlformats.org/officeDocument/2006/relationships/image" Target="../media/image38.gif"/><Relationship Id="rId3" Type="http://schemas.openxmlformats.org/officeDocument/2006/relationships/image" Target="../media/image27.png"/><Relationship Id="rId21" Type="http://schemas.openxmlformats.org/officeDocument/2006/relationships/image" Target="../media/image40.png"/><Relationship Id="rId7" Type="http://schemas.microsoft.com/office/2007/relationships/hdphoto" Target="../media/hdphoto4.wdp"/><Relationship Id="rId12" Type="http://schemas.microsoft.com/office/2007/relationships/hdphoto" Target="../media/hdphoto5.wdp"/><Relationship Id="rId17" Type="http://schemas.openxmlformats.org/officeDocument/2006/relationships/image" Target="../media/image37.gif"/><Relationship Id="rId2" Type="http://schemas.openxmlformats.org/officeDocument/2006/relationships/notesSlide" Target="../notesSlides/notesSlide13.xml"/><Relationship Id="rId16" Type="http://schemas.microsoft.com/office/2007/relationships/hdphoto" Target="../media/hdphoto6.wdp"/><Relationship Id="rId20" Type="http://schemas.microsoft.com/office/2007/relationships/hdphoto" Target="../media/hdphoto7.wdp"/><Relationship Id="rId1" Type="http://schemas.openxmlformats.org/officeDocument/2006/relationships/slideLayout" Target="../slideLayouts/slideLayout68.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jpg"/><Relationship Id="rId15" Type="http://schemas.openxmlformats.org/officeDocument/2006/relationships/image" Target="../media/image36.png"/><Relationship Id="rId10" Type="http://schemas.openxmlformats.org/officeDocument/2006/relationships/image" Target="../media/image32.gif"/><Relationship Id="rId19" Type="http://schemas.openxmlformats.org/officeDocument/2006/relationships/image" Target="../media/image39.png"/><Relationship Id="rId4" Type="http://schemas.microsoft.com/office/2007/relationships/hdphoto" Target="../media/hdphoto3.wdp"/><Relationship Id="rId9" Type="http://schemas.openxmlformats.org/officeDocument/2006/relationships/image" Target="../media/image31.gif"/><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4.png"/><Relationship Id="rId18" Type="http://schemas.openxmlformats.org/officeDocument/2006/relationships/image" Target="../media/image38.gif"/><Relationship Id="rId3" Type="http://schemas.openxmlformats.org/officeDocument/2006/relationships/image" Target="../media/image27.png"/><Relationship Id="rId21" Type="http://schemas.openxmlformats.org/officeDocument/2006/relationships/image" Target="../media/image40.png"/><Relationship Id="rId7" Type="http://schemas.microsoft.com/office/2007/relationships/hdphoto" Target="../media/hdphoto4.wdp"/><Relationship Id="rId12" Type="http://schemas.microsoft.com/office/2007/relationships/hdphoto" Target="../media/hdphoto5.wdp"/><Relationship Id="rId17" Type="http://schemas.openxmlformats.org/officeDocument/2006/relationships/image" Target="../media/image37.gif"/><Relationship Id="rId2" Type="http://schemas.openxmlformats.org/officeDocument/2006/relationships/notesSlide" Target="../notesSlides/notesSlide14.xml"/><Relationship Id="rId16" Type="http://schemas.microsoft.com/office/2007/relationships/hdphoto" Target="../media/hdphoto6.wdp"/><Relationship Id="rId20" Type="http://schemas.microsoft.com/office/2007/relationships/hdphoto" Target="../media/hdphoto7.wdp"/><Relationship Id="rId1" Type="http://schemas.openxmlformats.org/officeDocument/2006/relationships/slideLayout" Target="../slideLayouts/slideLayout68.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jpg"/><Relationship Id="rId15" Type="http://schemas.openxmlformats.org/officeDocument/2006/relationships/image" Target="../media/image36.png"/><Relationship Id="rId10" Type="http://schemas.openxmlformats.org/officeDocument/2006/relationships/image" Target="../media/image32.gif"/><Relationship Id="rId19" Type="http://schemas.openxmlformats.org/officeDocument/2006/relationships/image" Target="../media/image39.png"/><Relationship Id="rId4" Type="http://schemas.microsoft.com/office/2007/relationships/hdphoto" Target="../media/hdphoto3.wdp"/><Relationship Id="rId9" Type="http://schemas.openxmlformats.org/officeDocument/2006/relationships/image" Target="../media/image31.gif"/><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4.png"/><Relationship Id="rId18" Type="http://schemas.openxmlformats.org/officeDocument/2006/relationships/image" Target="../media/image38.gif"/><Relationship Id="rId3" Type="http://schemas.openxmlformats.org/officeDocument/2006/relationships/image" Target="../media/image27.png"/><Relationship Id="rId21" Type="http://schemas.openxmlformats.org/officeDocument/2006/relationships/image" Target="../media/image40.png"/><Relationship Id="rId7" Type="http://schemas.microsoft.com/office/2007/relationships/hdphoto" Target="../media/hdphoto4.wdp"/><Relationship Id="rId12" Type="http://schemas.microsoft.com/office/2007/relationships/hdphoto" Target="../media/hdphoto5.wdp"/><Relationship Id="rId17" Type="http://schemas.openxmlformats.org/officeDocument/2006/relationships/image" Target="../media/image37.gif"/><Relationship Id="rId2" Type="http://schemas.openxmlformats.org/officeDocument/2006/relationships/notesSlide" Target="../notesSlides/notesSlide15.xml"/><Relationship Id="rId16" Type="http://schemas.microsoft.com/office/2007/relationships/hdphoto" Target="../media/hdphoto6.wdp"/><Relationship Id="rId20" Type="http://schemas.microsoft.com/office/2007/relationships/hdphoto" Target="../media/hdphoto7.wdp"/><Relationship Id="rId1" Type="http://schemas.openxmlformats.org/officeDocument/2006/relationships/slideLayout" Target="../slideLayouts/slideLayout68.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jpg"/><Relationship Id="rId15" Type="http://schemas.openxmlformats.org/officeDocument/2006/relationships/image" Target="../media/image36.png"/><Relationship Id="rId10" Type="http://schemas.openxmlformats.org/officeDocument/2006/relationships/image" Target="../media/image32.gif"/><Relationship Id="rId19" Type="http://schemas.openxmlformats.org/officeDocument/2006/relationships/image" Target="../media/image39.png"/><Relationship Id="rId4" Type="http://schemas.microsoft.com/office/2007/relationships/hdphoto" Target="../media/hdphoto3.wdp"/><Relationship Id="rId9" Type="http://schemas.openxmlformats.org/officeDocument/2006/relationships/image" Target="../media/image31.gif"/><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8.png"/><Relationship Id="rId3" Type="http://schemas.openxmlformats.org/officeDocument/2006/relationships/video" Target="../media/media1.mp4"/><Relationship Id="rId7" Type="http://schemas.microsoft.com/office/2007/relationships/hdphoto" Target="../media/hdphoto1.wdp"/><Relationship Id="rId12" Type="http://schemas.openxmlformats.org/officeDocument/2006/relationships/image" Target="../media/image7.jfif"/><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notesSlide" Target="../notesSlides/notesSlide2.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5.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B2BA37-17C4-4552-9FC4-5BF272E1495C}"/>
              </a:ext>
            </a:extLst>
          </p:cNvPr>
          <p:cNvSpPr txBox="1"/>
          <p:nvPr/>
        </p:nvSpPr>
        <p:spPr>
          <a:xfrm>
            <a:off x="2203251" y="356968"/>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bg1"/>
                </a:solidFill>
                <a:latin typeface="Arial" panose="020B0604020202020204" pitchFamily="34" charset="0"/>
                <a:ea typeface="Roboto" panose="02000000000000000000" pitchFamily="2" charset="0"/>
                <a:cs typeface="Arial" panose="020B0604020202020204" pitchFamily="34" charset="0"/>
              </a:rPr>
              <a:t>UBND PHƯỜNG HOA LƯ</a:t>
            </a:r>
            <a:endParaRPr kumimoji="0" lang="en-US" sz="2800" i="0" u="none" strike="noStrike" kern="1200" cap="none" spc="0" normalizeH="0" baseline="0" noProof="0" dirty="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036625" y="77218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solidFill>
                  <a:schemeClr val="bg1"/>
                </a:solidFill>
                <a:latin typeface="Arial" panose="020B0604020202020204" pitchFamily="34" charset="0"/>
                <a:ea typeface="Roboto" panose="02000000000000000000" pitchFamily="2" charset="0"/>
                <a:cs typeface="Arial" panose="020B0604020202020204" pitchFamily="34" charset="0"/>
              </a:rPr>
              <a:t>TRƯỜNG</a:t>
            </a:r>
            <a:r>
              <a:rPr lang="en-US" altLang="en-US" sz="28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altLang="en-US" sz="2800" b="1" err="1">
                <a:solidFill>
                  <a:schemeClr val="bg1"/>
                </a:solidFill>
                <a:latin typeface="Arial" panose="020B0604020202020204" pitchFamily="34" charset="0"/>
                <a:ea typeface="Roboto" panose="02000000000000000000" pitchFamily="2" charset="0"/>
                <a:cs typeface="Arial" panose="020B0604020202020204" pitchFamily="34" charset="0"/>
              </a:rPr>
              <a:t>TIỂU</a:t>
            </a:r>
            <a:r>
              <a:rPr lang="en-US" altLang="en-US" sz="2800" b="1">
                <a:solidFill>
                  <a:schemeClr val="bg1"/>
                </a:solidFill>
                <a:latin typeface="Arial" panose="020B0604020202020204" pitchFamily="34" charset="0"/>
                <a:ea typeface="Roboto" panose="02000000000000000000" pitchFamily="2" charset="0"/>
                <a:cs typeface="Arial" panose="020B0604020202020204" pitchFamily="34" charset="0"/>
              </a:rPr>
              <a:t> HỌC NAM THÀNH</a:t>
            </a:r>
            <a:endParaRPr lang="en-US" altLang="en-US" sz="28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0" y="1567061"/>
            <a:ext cx="12192000" cy="2169825"/>
          </a:xfrm>
          <a:prstGeom prst="rect">
            <a:avLst/>
          </a:prstGeom>
          <a:noFill/>
        </p:spPr>
        <p:txBody>
          <a:bodyPr wrap="square">
            <a:spAutoFit/>
          </a:bodyPr>
          <a:lstStyle/>
          <a:p>
            <a:pPr algn="ctr">
              <a:defRPr/>
            </a:pPr>
            <a:r>
              <a:rPr lang="en-US" sz="4500" b="1" dirty="0" err="1">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CHÀO</a:t>
            </a:r>
            <a:r>
              <a:rPr lang="en-US" sz="4500" b="1" dirty="0">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 </a:t>
            </a:r>
            <a:r>
              <a:rPr lang="en-US" sz="4500" b="1" dirty="0" err="1">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MỪNG</a:t>
            </a:r>
            <a:r>
              <a:rPr lang="en-US" sz="4500" b="1" dirty="0">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 </a:t>
            </a:r>
            <a:r>
              <a:rPr lang="en-US" sz="4500" b="1" err="1">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CÁC</a:t>
            </a:r>
            <a:r>
              <a:rPr lang="en-US" sz="4500" b="1">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 THẦY CÔ GIÁO </a:t>
            </a:r>
          </a:p>
          <a:p>
            <a:pPr algn="ctr">
              <a:defRPr/>
            </a:pPr>
            <a:r>
              <a:rPr lang="en-US" sz="4500" b="1">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VÀ CÁC EM </a:t>
            </a:r>
            <a:r>
              <a:rPr lang="en-US" sz="4500" b="1" dirty="0" err="1">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HỌC</a:t>
            </a:r>
            <a:r>
              <a:rPr lang="en-US" sz="4500" b="1" dirty="0">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 </a:t>
            </a:r>
            <a:r>
              <a:rPr lang="en-US" sz="4500" b="1" dirty="0" err="1">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SINH</a:t>
            </a:r>
            <a:r>
              <a:rPr lang="en-US" sz="4500" b="1" dirty="0">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 </a:t>
            </a:r>
            <a:r>
              <a:rPr lang="en-US" sz="4500" b="1" dirty="0" err="1">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ĐẾN</a:t>
            </a:r>
            <a:r>
              <a:rPr lang="en-US" sz="4500" b="1" dirty="0">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 </a:t>
            </a:r>
            <a:r>
              <a:rPr lang="en-US" sz="4500" b="1" dirty="0" err="1">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VỚI</a:t>
            </a:r>
            <a:r>
              <a:rPr lang="en-US" sz="4500" b="1" dirty="0">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  </a:t>
            </a:r>
          </a:p>
          <a:p>
            <a:pPr algn="ctr">
              <a:defRPr/>
            </a:pPr>
            <a:r>
              <a:rPr lang="en-US" sz="4500" b="1">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MÔN </a:t>
            </a:r>
            <a:r>
              <a:rPr lang="en-US" sz="4500" b="1" dirty="0">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TIN </a:t>
            </a:r>
            <a:r>
              <a:rPr lang="en-US" sz="4500" b="1" dirty="0" err="1">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HỌC</a:t>
            </a:r>
            <a:r>
              <a:rPr lang="en-US" sz="4500" b="1" dirty="0">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 </a:t>
            </a:r>
            <a:r>
              <a:rPr lang="en-US" sz="4500" b="1" dirty="0" err="1">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LỚP</a:t>
            </a:r>
            <a:r>
              <a:rPr lang="en-US" sz="4500" b="1" dirty="0">
                <a:ln w="0"/>
                <a:solidFill>
                  <a:schemeClr val="bg1"/>
                </a:solidFill>
                <a:effectLst>
                  <a:reflection blurRad="6350" stA="53000" endA="300" endPos="35500" dir="5400000" sy="-90000" algn="bl" rotWithShape="0"/>
                </a:effectLst>
                <a:latin typeface="Arial" panose="020B0604020202020204" pitchFamily="34" charset="0"/>
                <a:ea typeface="Roboto" panose="02000000000000000000" pitchFamily="2" charset="0"/>
                <a:cs typeface="Arial" panose="020B0604020202020204" pitchFamily="34"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879853" y="5227825"/>
            <a:ext cx="715031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300" b="1" dirty="0" err="1">
                <a:solidFill>
                  <a:schemeClr val="bg1"/>
                </a:solidFill>
                <a:latin typeface="Arial" panose="020B0604020202020204" pitchFamily="34" charset="0"/>
                <a:ea typeface="Roboto" panose="02000000000000000000" pitchFamily="2" charset="0"/>
                <a:cs typeface="Arial" panose="020B0604020202020204" pitchFamily="34" charset="0"/>
              </a:rPr>
              <a:t>Giáo</a:t>
            </a:r>
            <a:r>
              <a:rPr lang="en-US" altLang="en-US" sz="33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altLang="en-US" sz="3300" b="1" err="1">
                <a:solidFill>
                  <a:schemeClr val="bg1"/>
                </a:solidFill>
                <a:latin typeface="Arial" panose="020B0604020202020204" pitchFamily="34" charset="0"/>
                <a:ea typeface="Roboto" panose="02000000000000000000" pitchFamily="2" charset="0"/>
                <a:cs typeface="Arial" panose="020B0604020202020204" pitchFamily="34" charset="0"/>
              </a:rPr>
              <a:t>viên</a:t>
            </a:r>
            <a:r>
              <a:rPr lang="en-US" altLang="en-US" sz="3300" b="1">
                <a:solidFill>
                  <a:schemeClr val="bg1"/>
                </a:solidFill>
                <a:latin typeface="Arial" panose="020B0604020202020204" pitchFamily="34" charset="0"/>
                <a:ea typeface="Roboto" panose="02000000000000000000" pitchFamily="2" charset="0"/>
                <a:cs typeface="Arial" panose="020B0604020202020204" pitchFamily="34" charset="0"/>
              </a:rPr>
              <a:t>: Nguyễn Thị Linh</a:t>
            </a:r>
            <a:endParaRPr lang="en-US" altLang="en-US" sz="33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2692033" y="3836024"/>
            <a:ext cx="71503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600" b="1" dirty="0" err="1">
                <a:solidFill>
                  <a:schemeClr val="bg1"/>
                </a:solidFill>
                <a:latin typeface="Arial" panose="020B0604020202020204" pitchFamily="34" charset="0"/>
                <a:ea typeface="Roboto" panose="02000000000000000000" pitchFamily="2" charset="0"/>
                <a:cs typeface="Arial" panose="020B0604020202020204" pitchFamily="34" charset="0"/>
              </a:rPr>
              <a:t>Năm</a:t>
            </a:r>
            <a:r>
              <a:rPr lang="en-US" altLang="en-US" sz="36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altLang="en-US" sz="3600" b="1" dirty="0" err="1">
                <a:solidFill>
                  <a:schemeClr val="bg1"/>
                </a:solidFill>
                <a:latin typeface="Arial" panose="020B0604020202020204" pitchFamily="34" charset="0"/>
                <a:ea typeface="Roboto" panose="02000000000000000000" pitchFamily="2" charset="0"/>
                <a:cs typeface="Arial" panose="020B0604020202020204" pitchFamily="34" charset="0"/>
              </a:rPr>
              <a:t>học</a:t>
            </a:r>
            <a:r>
              <a:rPr lang="en-US" altLang="en-US" sz="3600" b="1">
                <a:solidFill>
                  <a:schemeClr val="bg1"/>
                </a:solidFill>
                <a:latin typeface="Arial" panose="020B0604020202020204" pitchFamily="34" charset="0"/>
                <a:ea typeface="Roboto" panose="02000000000000000000" pitchFamily="2" charset="0"/>
                <a:cs typeface="Arial" panose="020B0604020202020204" pitchFamily="34" charset="0"/>
              </a:rPr>
              <a:t>: 2025 - 2026</a:t>
            </a:r>
            <a:endParaRPr lang="en-US" altLang="en-US" sz="3600" b="1" i="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044543" y="1253336"/>
            <a:ext cx="4156364"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pic>
        <p:nvPicPr>
          <p:cNvPr id="12" name="Picture 11" descr="A cover of a book&#10;&#10;Description automatically generated">
            <a:extLst>
              <a:ext uri="{FF2B5EF4-FFF2-40B4-BE49-F238E27FC236}">
                <a16:creationId xmlns:a16="http://schemas.microsoft.com/office/drawing/2014/main" id="{58AAEB33-118D-1A25-A14C-62FF6E3E6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28" y="3124200"/>
            <a:ext cx="2360905" cy="32897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909499801"/>
      </p:ext>
    </p:extLst>
  </p:cSld>
  <p:clrMapOvr>
    <a:masterClrMapping/>
  </p:clrMapOvr>
  <p:transition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5F1ADF80-65CE-C37F-74CF-E898EABE2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281" y="1065829"/>
            <a:ext cx="9588919" cy="4648200"/>
          </a:xfrm>
          <a:prstGeom prst="rect">
            <a:avLst/>
          </a:prstGeom>
        </p:spPr>
      </p:pic>
      <p:cxnSp>
        <p:nvCxnSpPr>
          <p:cNvPr id="5" name="Connector: Curved 4">
            <a:extLst>
              <a:ext uri="{FF2B5EF4-FFF2-40B4-BE49-F238E27FC236}">
                <a16:creationId xmlns:a16="http://schemas.microsoft.com/office/drawing/2014/main" id="{E45A38D4-349D-A061-EE08-448629486A98}"/>
              </a:ext>
            </a:extLst>
          </p:cNvPr>
          <p:cNvCxnSpPr>
            <a:cxnSpLocks/>
          </p:cNvCxnSpPr>
          <p:nvPr/>
        </p:nvCxnSpPr>
        <p:spPr>
          <a:xfrm rot="16200000" flipV="1">
            <a:off x="3921054" y="1683624"/>
            <a:ext cx="796266" cy="518271"/>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Curved 5">
            <a:extLst>
              <a:ext uri="{FF2B5EF4-FFF2-40B4-BE49-F238E27FC236}">
                <a16:creationId xmlns:a16="http://schemas.microsoft.com/office/drawing/2014/main" id="{8BF92736-3181-C0F8-EDA1-C9841D6732A6}"/>
              </a:ext>
            </a:extLst>
          </p:cNvPr>
          <p:cNvCxnSpPr>
            <a:cxnSpLocks/>
          </p:cNvCxnSpPr>
          <p:nvPr/>
        </p:nvCxnSpPr>
        <p:spPr>
          <a:xfrm rot="16200000" flipV="1">
            <a:off x="3214679" y="1652699"/>
            <a:ext cx="778487" cy="565950"/>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Curved 6">
            <a:extLst>
              <a:ext uri="{FF2B5EF4-FFF2-40B4-BE49-F238E27FC236}">
                <a16:creationId xmlns:a16="http://schemas.microsoft.com/office/drawing/2014/main" id="{DF477279-BA2F-CFE3-2D9F-17E11E1C9B1E}"/>
              </a:ext>
            </a:extLst>
          </p:cNvPr>
          <p:cNvCxnSpPr>
            <a:cxnSpLocks/>
          </p:cNvCxnSpPr>
          <p:nvPr/>
        </p:nvCxnSpPr>
        <p:spPr>
          <a:xfrm rot="16200000" flipV="1">
            <a:off x="2578461" y="1709283"/>
            <a:ext cx="943452" cy="589411"/>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D9C51BF7-06A6-EABA-6207-499273D6AC08}"/>
              </a:ext>
            </a:extLst>
          </p:cNvPr>
          <p:cNvCxnSpPr>
            <a:cxnSpLocks/>
          </p:cNvCxnSpPr>
          <p:nvPr/>
        </p:nvCxnSpPr>
        <p:spPr>
          <a:xfrm rot="16200000" flipV="1">
            <a:off x="4399314" y="1801750"/>
            <a:ext cx="950044" cy="411070"/>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A84CF9F0-227B-4652-FB36-532C32FFE4AC}"/>
              </a:ext>
            </a:extLst>
          </p:cNvPr>
          <p:cNvCxnSpPr>
            <a:cxnSpLocks/>
          </p:cNvCxnSpPr>
          <p:nvPr/>
        </p:nvCxnSpPr>
        <p:spPr>
          <a:xfrm rot="5400000" flipH="1" flipV="1">
            <a:off x="4725688" y="1898813"/>
            <a:ext cx="884830" cy="176461"/>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46BDC2E8-5D95-CFA4-551A-9F4C0D4C29BF}"/>
              </a:ext>
            </a:extLst>
          </p:cNvPr>
          <p:cNvCxnSpPr>
            <a:cxnSpLocks/>
          </p:cNvCxnSpPr>
          <p:nvPr/>
        </p:nvCxnSpPr>
        <p:spPr>
          <a:xfrm rot="10800000">
            <a:off x="5955882" y="1544627"/>
            <a:ext cx="1143001" cy="937681"/>
          </a:xfrm>
          <a:prstGeom prst="curvedConnector3">
            <a:avLst>
              <a:gd name="adj1" fmla="val 6279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05025A8B-F1C2-BC4B-4B70-84F4EC9E09FC}"/>
              </a:ext>
            </a:extLst>
          </p:cNvPr>
          <p:cNvCxnSpPr>
            <a:cxnSpLocks/>
          </p:cNvCxnSpPr>
          <p:nvPr/>
        </p:nvCxnSpPr>
        <p:spPr>
          <a:xfrm rot="16200000" flipV="1">
            <a:off x="6305848" y="1689271"/>
            <a:ext cx="1014570" cy="571501"/>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182FEE07-311F-51EF-D3BD-2F24C9A7278B}"/>
              </a:ext>
            </a:extLst>
          </p:cNvPr>
          <p:cNvCxnSpPr>
            <a:cxnSpLocks/>
          </p:cNvCxnSpPr>
          <p:nvPr/>
        </p:nvCxnSpPr>
        <p:spPr>
          <a:xfrm rot="16200000" flipV="1">
            <a:off x="7025822" y="1705751"/>
            <a:ext cx="817314" cy="411070"/>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32C51DDE-E7DE-FFFB-18BC-8CFC400DBA69}"/>
              </a:ext>
            </a:extLst>
          </p:cNvPr>
          <p:cNvCxnSpPr>
            <a:cxnSpLocks/>
          </p:cNvCxnSpPr>
          <p:nvPr/>
        </p:nvCxnSpPr>
        <p:spPr>
          <a:xfrm rot="16200000" flipV="1">
            <a:off x="7626515" y="1778992"/>
            <a:ext cx="859589" cy="390857"/>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A500E1C4-46E3-2090-C70D-30C06F51A9F7}"/>
              </a:ext>
            </a:extLst>
          </p:cNvPr>
          <p:cNvCxnSpPr>
            <a:cxnSpLocks/>
          </p:cNvCxnSpPr>
          <p:nvPr/>
        </p:nvCxnSpPr>
        <p:spPr>
          <a:xfrm rot="16200000" flipV="1">
            <a:off x="8248859" y="1753886"/>
            <a:ext cx="923329" cy="480083"/>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646FDEA-A3F8-41A3-A1DA-D1014CB374FE}"/>
              </a:ext>
            </a:extLst>
          </p:cNvPr>
          <p:cNvSpPr/>
          <p:nvPr/>
        </p:nvSpPr>
        <p:spPr>
          <a:xfrm>
            <a:off x="938753" y="128592"/>
            <a:ext cx="8458200" cy="653384"/>
          </a:xfrm>
          <a:prstGeom prst="rect">
            <a:avLst/>
          </a:prstGeom>
        </p:spPr>
        <p:txBody>
          <a:bodyPr wrap="square">
            <a:spAutoFit/>
          </a:bodyPr>
          <a:lstStyle/>
          <a:p>
            <a:pPr algn="just" defTabSz="342900">
              <a:lnSpc>
                <a:spcPct val="150000"/>
              </a:lnSpc>
            </a:pPr>
            <a:r>
              <a:rPr lang="en-US" sz="2800" b="1" dirty="0">
                <a:solidFill>
                  <a:schemeClr val="bg1"/>
                </a:solidFill>
                <a:latin typeface="Arial" panose="020B0604020202020204" pitchFamily="34" charset="0"/>
                <a:cs typeface="Arial" panose="020B0604020202020204" pitchFamily="34" charset="0"/>
              </a:rPr>
              <a:t>b) </a:t>
            </a:r>
            <a:r>
              <a:rPr lang="en-US" sz="2800" b="1" dirty="0" err="1">
                <a:solidFill>
                  <a:schemeClr val="bg1"/>
                </a:solidFill>
                <a:latin typeface="Arial" panose="020B0604020202020204" pitchFamily="34" charset="0"/>
                <a:cs typeface="Arial" panose="020B0604020202020204" pitchFamily="34" charset="0"/>
              </a:rPr>
              <a:t>Cách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gõ</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phím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trên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hàng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phím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số</a:t>
            </a:r>
            <a:r>
              <a:rPr lang="en-US" sz="2800" b="1" dirty="0">
                <a:solidFill>
                  <a:schemeClr val="bg1"/>
                </a:solidFill>
                <a:latin typeface="Arial" panose="020B0604020202020204" pitchFamily="34" charset="0"/>
                <a:cs typeface="Arial" panose="020B0604020202020204" pitchFamily="34" charset="0"/>
              </a:rPr>
              <a:t> </a:t>
            </a:r>
            <a:endParaRPr lang="vi-VN"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9981FA1-638B-0977-259A-EAA32E669D51}"/>
              </a:ext>
            </a:extLst>
          </p:cNvPr>
          <p:cNvPicPr>
            <a:picLocks noChangeAspect="1"/>
          </p:cNvPicPr>
          <p:nvPr/>
        </p:nvPicPr>
        <p:blipFill>
          <a:blip r:embed="rId4"/>
          <a:stretch>
            <a:fillRect/>
          </a:stretch>
        </p:blipFill>
        <p:spPr>
          <a:xfrm>
            <a:off x="117502" y="92641"/>
            <a:ext cx="810885" cy="725287"/>
          </a:xfrm>
          <a:prstGeom prst="rect">
            <a:avLst/>
          </a:prstGeom>
        </p:spPr>
      </p:pic>
    </p:spTree>
    <p:extLst>
      <p:ext uri="{BB962C8B-B14F-4D97-AF65-F5344CB8AC3E}">
        <p14:creationId xmlns:p14="http://schemas.microsoft.com/office/powerpoint/2010/main" val="342641242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1000"/>
                                        <p:tgtEl>
                                          <p:spTgt spid="6"/>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1000"/>
                                        <p:tgtEl>
                                          <p:spTgt spid="5"/>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10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childTnLst>
                          </p:cTn>
                        </p:par>
                        <p:par>
                          <p:cTn id="29" fill="hold">
                            <p:stCondLst>
                              <p:cond delay="4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10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1000"/>
                                        <p:tgtEl>
                                          <p:spTgt spid="11"/>
                                        </p:tgtEl>
                                      </p:cBhvr>
                                    </p:animEffect>
                                  </p:childTnLst>
                                </p:cTn>
                              </p:par>
                            </p:childTnLst>
                          </p:cTn>
                        </p:par>
                        <p:par>
                          <p:cTn id="36" fill="hold">
                            <p:stCondLst>
                              <p:cond delay="5000"/>
                            </p:stCondLst>
                            <p:childTnLst>
                              <p:par>
                                <p:cTn id="37" presetID="22" presetClass="entr" presetSubtype="4"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1000"/>
                                        <p:tgtEl>
                                          <p:spTgt spid="12"/>
                                        </p:tgtEl>
                                      </p:cBhvr>
                                    </p:animEffect>
                                  </p:childTnLst>
                                </p:cTn>
                              </p:par>
                            </p:childTnLst>
                          </p:cTn>
                        </p:par>
                        <p:par>
                          <p:cTn id="40" fill="hold">
                            <p:stCondLst>
                              <p:cond delay="6000"/>
                            </p:stCondLst>
                            <p:childTnLst>
                              <p:par>
                                <p:cTn id="41" presetID="22" presetClass="entr" presetSubtype="4"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1000"/>
                                        <p:tgtEl>
                                          <p:spTgt spid="13"/>
                                        </p:tgtEl>
                                      </p:cBhvr>
                                    </p:animEffect>
                                  </p:childTnLst>
                                </p:cTn>
                              </p:par>
                            </p:childTnLst>
                          </p:cTn>
                        </p:par>
                        <p:par>
                          <p:cTn id="44" fill="hold">
                            <p:stCondLst>
                              <p:cond delay="7000"/>
                            </p:stCondLst>
                            <p:childTnLst>
                              <p:par>
                                <p:cTn id="45" presetID="22" presetClass="entr" presetSubtype="4"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CHDATCACNGONTAYTRENBANPHIMok">
            <a:hlinkClick r:id="" action="ppaction://media"/>
            <a:extLst>
              <a:ext uri="{FF2B5EF4-FFF2-40B4-BE49-F238E27FC236}">
                <a16:creationId xmlns:a16="http://schemas.microsoft.com/office/drawing/2014/main" id="{C9C46ABD-BE49-8403-2C04-C04D97B052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669359"/>
            <a:ext cx="10972800" cy="6096000"/>
          </a:xfrm>
          <a:prstGeom prst="rect">
            <a:avLst/>
          </a:prstGeom>
          <a:ln>
            <a:solidFill>
              <a:schemeClr val="accent6">
                <a:lumMod val="75000"/>
              </a:schemeClr>
            </a:solidFill>
          </a:ln>
        </p:spPr>
      </p:pic>
      <p:sp>
        <p:nvSpPr>
          <p:cNvPr id="2" name="Rectangle 1">
            <a:extLst>
              <a:ext uri="{FF2B5EF4-FFF2-40B4-BE49-F238E27FC236}">
                <a16:creationId xmlns:a16="http://schemas.microsoft.com/office/drawing/2014/main" id="{245F99DC-B289-CA53-F2BF-FAC3F24349F2}"/>
              </a:ext>
            </a:extLst>
          </p:cNvPr>
          <p:cNvSpPr/>
          <p:nvPr/>
        </p:nvSpPr>
        <p:spPr>
          <a:xfrm>
            <a:off x="928387" y="-76200"/>
            <a:ext cx="8458200" cy="653384"/>
          </a:xfrm>
          <a:prstGeom prst="rect">
            <a:avLst/>
          </a:prstGeom>
        </p:spPr>
        <p:txBody>
          <a:bodyPr wrap="square">
            <a:spAutoFit/>
          </a:bodyPr>
          <a:lstStyle/>
          <a:p>
            <a:pPr algn="just" defTabSz="342900">
              <a:lnSpc>
                <a:spcPct val="150000"/>
              </a:lnSpc>
            </a:pPr>
            <a:r>
              <a:rPr lang="en-US" sz="2800" b="1" dirty="0">
                <a:solidFill>
                  <a:schemeClr val="bg1"/>
                </a:solidFill>
                <a:latin typeface="Arial" panose="020B0604020202020204" pitchFamily="34" charset="0"/>
                <a:cs typeface="Arial" panose="020B0604020202020204" pitchFamily="34" charset="0"/>
              </a:rPr>
              <a:t>b) </a:t>
            </a:r>
            <a:r>
              <a:rPr lang="en-US" sz="2800" b="1" dirty="0" err="1">
                <a:solidFill>
                  <a:schemeClr val="bg1"/>
                </a:solidFill>
                <a:latin typeface="Arial" panose="020B0604020202020204" pitchFamily="34" charset="0"/>
                <a:cs typeface="Arial" panose="020B0604020202020204" pitchFamily="34" charset="0"/>
              </a:rPr>
              <a:t>Cách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gõ</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phím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trên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hàng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phím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số</a:t>
            </a:r>
            <a:r>
              <a:rPr lang="en-US" sz="2800" b="1" dirty="0">
                <a:solidFill>
                  <a:schemeClr val="bg1"/>
                </a:solidFill>
                <a:latin typeface="Arial" panose="020B0604020202020204" pitchFamily="34" charset="0"/>
                <a:cs typeface="Arial" panose="020B0604020202020204" pitchFamily="34" charset="0"/>
              </a:rPr>
              <a:t> </a:t>
            </a:r>
            <a:endParaRPr lang="vi-VN"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90539F9-7342-8CFF-3913-0490368BB787}"/>
              </a:ext>
            </a:extLst>
          </p:cNvPr>
          <p:cNvPicPr>
            <a:picLocks noChangeAspect="1"/>
          </p:cNvPicPr>
          <p:nvPr/>
        </p:nvPicPr>
        <p:blipFill>
          <a:blip r:embed="rId6"/>
          <a:stretch>
            <a:fillRect/>
          </a:stretch>
        </p:blipFill>
        <p:spPr>
          <a:xfrm>
            <a:off x="152400" y="0"/>
            <a:ext cx="653394" cy="584421"/>
          </a:xfrm>
          <a:prstGeom prst="rect">
            <a:avLst/>
          </a:prstGeom>
        </p:spPr>
      </p:pic>
    </p:spTree>
    <p:extLst>
      <p:ext uri="{BB962C8B-B14F-4D97-AF65-F5344CB8AC3E}">
        <p14:creationId xmlns:p14="http://schemas.microsoft.com/office/powerpoint/2010/main" val="414950202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2283212" y="4740811"/>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30636"/>
            <a:ext cx="23738656" cy="6888636"/>
            <a:chOff x="0" y="-1784"/>
            <a:chExt cx="23738656" cy="6888636"/>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86852"/>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1746" y="-1784"/>
              <a:ext cx="11866910" cy="6888635"/>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97589" y="1991623"/>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4">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1208928" y="-14542"/>
            <a:ext cx="8913006" cy="2159091"/>
            <a:chOff x="415077" y="104477"/>
            <a:chExt cx="12582023" cy="3167964"/>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415077" y="104477"/>
              <a:ext cx="12582023" cy="3167964"/>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2070657" y="404746"/>
              <a:ext cx="9011597" cy="2574065"/>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Câu 1: Luyện tập thường xuyên và gõ bàn phím đúng cách sẽ giúp em?</a:t>
              </a:r>
              <a:endParaRPr lang="en-US" sz="3600" b="1" dirty="0">
                <a:latin typeface="Arial" panose="020B0604020202020204" pitchFamily="34" charset="0"/>
                <a:cs typeface="Arial" panose="020B0604020202020204" pitchFamily="34" charset="0"/>
              </a:endParaRPr>
            </a:p>
          </p:txBody>
        </p:sp>
      </p:grpSp>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18907" y="3761060"/>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57070" y="787988"/>
            <a:ext cx="4787938" cy="3867181"/>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8874759" y="3566476"/>
            <a:ext cx="907257" cy="1276880"/>
          </a:xfrm>
          <a:prstGeom prst="rect">
            <a:avLst/>
          </a:prstGeom>
        </p:spPr>
      </p:pic>
      <p:sp>
        <p:nvSpPr>
          <p:cNvPr id="36" name="Freeform: Shape 35">
            <a:extLst>
              <a:ext uri="{FF2B5EF4-FFF2-40B4-BE49-F238E27FC236}">
                <a16:creationId xmlns:a16="http://schemas.microsoft.com/office/drawing/2014/main" id="{6FD73F06-3E14-9688-48D4-458047CC95E1}"/>
              </a:ext>
            </a:extLst>
          </p:cNvPr>
          <p:cNvSpPr/>
          <p:nvPr/>
        </p:nvSpPr>
        <p:spPr>
          <a:xfrm>
            <a:off x="2409984" y="3661269"/>
            <a:ext cx="5733778" cy="1290220"/>
          </a:xfrm>
          <a:custGeom>
            <a:avLst/>
            <a:gdLst>
              <a:gd name="connsiteX0" fmla="*/ 0 w 4991855"/>
              <a:gd name="connsiteY0" fmla="*/ 232054 h 1392299"/>
              <a:gd name="connsiteX1" fmla="*/ 232054 w 4991855"/>
              <a:gd name="connsiteY1" fmla="*/ 0 h 1392299"/>
              <a:gd name="connsiteX2" fmla="*/ 4759801 w 4991855"/>
              <a:gd name="connsiteY2" fmla="*/ 0 h 1392299"/>
              <a:gd name="connsiteX3" fmla="*/ 4991855 w 4991855"/>
              <a:gd name="connsiteY3" fmla="*/ 232054 h 1392299"/>
              <a:gd name="connsiteX4" fmla="*/ 4991855 w 4991855"/>
              <a:gd name="connsiteY4" fmla="*/ 1160245 h 1392299"/>
              <a:gd name="connsiteX5" fmla="*/ 4759801 w 4991855"/>
              <a:gd name="connsiteY5" fmla="*/ 1392299 h 1392299"/>
              <a:gd name="connsiteX6" fmla="*/ 232054 w 4991855"/>
              <a:gd name="connsiteY6" fmla="*/ 1392299 h 1392299"/>
              <a:gd name="connsiteX7" fmla="*/ 0 w 4991855"/>
              <a:gd name="connsiteY7" fmla="*/ 1160245 h 1392299"/>
              <a:gd name="connsiteX8" fmla="*/ 0 w 4991855"/>
              <a:gd name="connsiteY8" fmla="*/ 232054 h 139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1855" h="1392299">
                <a:moveTo>
                  <a:pt x="0" y="232054"/>
                </a:moveTo>
                <a:cubicBezTo>
                  <a:pt x="0" y="103894"/>
                  <a:pt x="103894" y="0"/>
                  <a:pt x="232054" y="0"/>
                </a:cubicBezTo>
                <a:lnTo>
                  <a:pt x="4759801" y="0"/>
                </a:lnTo>
                <a:cubicBezTo>
                  <a:pt x="4887961" y="0"/>
                  <a:pt x="4991855" y="103894"/>
                  <a:pt x="4991855" y="232054"/>
                </a:cubicBezTo>
                <a:lnTo>
                  <a:pt x="4991855" y="1160245"/>
                </a:lnTo>
                <a:cubicBezTo>
                  <a:pt x="4991855" y="1288405"/>
                  <a:pt x="4887961" y="1392299"/>
                  <a:pt x="4759801" y="1392299"/>
                </a:cubicBezTo>
                <a:lnTo>
                  <a:pt x="232054" y="1392299"/>
                </a:lnTo>
                <a:cubicBezTo>
                  <a:pt x="103894" y="1392299"/>
                  <a:pt x="0" y="1288405"/>
                  <a:pt x="0" y="1160245"/>
                </a:cubicBezTo>
                <a:lnTo>
                  <a:pt x="0" y="232054"/>
                </a:lnTo>
                <a:close/>
              </a:path>
            </a:pathLst>
          </a:custGeom>
          <a:solidFill>
            <a:schemeClr val="bg1"/>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16" tIns="201316" rIns="201316" bIns="201316"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FF0000"/>
                </a:solidFill>
                <a:latin typeface="Arial" panose="020B0604020202020204" pitchFamily="34" charset="0"/>
                <a:cs typeface="Arial" panose="020B0604020202020204" pitchFamily="34" charset="0"/>
              </a:rPr>
              <a:t>A. </a:t>
            </a:r>
            <a:r>
              <a:rPr lang="en-US" sz="3500" b="1" kern="1200">
                <a:solidFill>
                  <a:srgbClr val="002060"/>
                </a:solidFill>
                <a:latin typeface="Arial" panose="020B0604020202020204" pitchFamily="34" charset="0"/>
                <a:cs typeface="Arial" panose="020B0604020202020204" pitchFamily="34" charset="0"/>
              </a:rPr>
              <a:t>Gõ nhanh, chính xác và giữ bàn phím sạch sẽ.</a:t>
            </a:r>
            <a:endParaRPr lang="en-US" sz="3500" kern="1200">
              <a:solidFill>
                <a:srgbClr val="002060"/>
              </a:solidFill>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413DE519-325A-BCC5-B1C0-7134058DC458}"/>
              </a:ext>
            </a:extLst>
          </p:cNvPr>
          <p:cNvSpPr/>
          <p:nvPr/>
        </p:nvSpPr>
        <p:spPr>
          <a:xfrm>
            <a:off x="85290" y="5117170"/>
            <a:ext cx="5889602" cy="1357037"/>
          </a:xfrm>
          <a:custGeom>
            <a:avLst/>
            <a:gdLst>
              <a:gd name="connsiteX0" fmla="*/ 0 w 4991855"/>
              <a:gd name="connsiteY0" fmla="*/ 218794 h 1312740"/>
              <a:gd name="connsiteX1" fmla="*/ 218794 w 4991855"/>
              <a:gd name="connsiteY1" fmla="*/ 0 h 1312740"/>
              <a:gd name="connsiteX2" fmla="*/ 4773061 w 4991855"/>
              <a:gd name="connsiteY2" fmla="*/ 0 h 1312740"/>
              <a:gd name="connsiteX3" fmla="*/ 4991855 w 4991855"/>
              <a:gd name="connsiteY3" fmla="*/ 218794 h 1312740"/>
              <a:gd name="connsiteX4" fmla="*/ 4991855 w 4991855"/>
              <a:gd name="connsiteY4" fmla="*/ 1093946 h 1312740"/>
              <a:gd name="connsiteX5" fmla="*/ 4773061 w 4991855"/>
              <a:gd name="connsiteY5" fmla="*/ 1312740 h 1312740"/>
              <a:gd name="connsiteX6" fmla="*/ 218794 w 4991855"/>
              <a:gd name="connsiteY6" fmla="*/ 1312740 h 1312740"/>
              <a:gd name="connsiteX7" fmla="*/ 0 w 4991855"/>
              <a:gd name="connsiteY7" fmla="*/ 1093946 h 1312740"/>
              <a:gd name="connsiteX8" fmla="*/ 0 w 4991855"/>
              <a:gd name="connsiteY8" fmla="*/ 218794 h 13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1855" h="1312740">
                <a:moveTo>
                  <a:pt x="0" y="218794"/>
                </a:moveTo>
                <a:cubicBezTo>
                  <a:pt x="0" y="97957"/>
                  <a:pt x="97957" y="0"/>
                  <a:pt x="218794" y="0"/>
                </a:cubicBezTo>
                <a:lnTo>
                  <a:pt x="4773061" y="0"/>
                </a:lnTo>
                <a:cubicBezTo>
                  <a:pt x="4893898" y="0"/>
                  <a:pt x="4991855" y="97957"/>
                  <a:pt x="4991855" y="218794"/>
                </a:cubicBezTo>
                <a:lnTo>
                  <a:pt x="4991855" y="1093946"/>
                </a:lnTo>
                <a:cubicBezTo>
                  <a:pt x="4991855" y="1214783"/>
                  <a:pt x="4893898" y="1312740"/>
                  <a:pt x="4773061" y="1312740"/>
                </a:cubicBezTo>
                <a:lnTo>
                  <a:pt x="218794" y="1312740"/>
                </a:lnTo>
                <a:cubicBezTo>
                  <a:pt x="97957" y="1312740"/>
                  <a:pt x="0" y="1214783"/>
                  <a:pt x="0" y="1093946"/>
                </a:cubicBezTo>
                <a:lnTo>
                  <a:pt x="0" y="218794"/>
                </a:lnTo>
                <a:close/>
              </a:path>
            </a:pathLst>
          </a:custGeom>
          <a:solidFill>
            <a:schemeClr val="bg1"/>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813" tIns="189813" rIns="189813" bIns="189813" numCol="1" spcCol="1270" anchor="ctr" anchorCtr="0">
            <a:noAutofit/>
          </a:bodyPr>
          <a:lstStyle/>
          <a:p>
            <a:pPr marL="0" lvl="0" indent="0" algn="ctr" defTabSz="1466850">
              <a:lnSpc>
                <a:spcPct val="90000"/>
              </a:lnSpc>
              <a:spcBef>
                <a:spcPct val="0"/>
              </a:spcBef>
              <a:spcAft>
                <a:spcPct val="35000"/>
              </a:spcAft>
              <a:buNone/>
            </a:pPr>
            <a:r>
              <a:rPr lang="en-US" sz="3300" b="1" kern="1200">
                <a:solidFill>
                  <a:srgbClr val="FF0000"/>
                </a:solidFill>
                <a:latin typeface="Arial" panose="020B0604020202020204" pitchFamily="34" charset="0"/>
                <a:cs typeface="Arial" panose="020B0604020202020204" pitchFamily="34" charset="0"/>
              </a:rPr>
              <a:t>B. </a:t>
            </a:r>
            <a:r>
              <a:rPr lang="en-US" sz="3300" b="1" kern="1200">
                <a:solidFill>
                  <a:srgbClr val="002060"/>
                </a:solidFill>
                <a:latin typeface="Arial" panose="020B0604020202020204" pitchFamily="34" charset="0"/>
                <a:cs typeface="Arial" panose="020B0604020202020204" pitchFamily="34" charset="0"/>
              </a:rPr>
              <a:t>Giữ bàn phím sạch sẽ và không cần nhìn bàn phím.</a:t>
            </a:r>
            <a:endParaRPr lang="en-US" sz="3300" kern="1200">
              <a:solidFill>
                <a:srgbClr val="002060"/>
              </a:solidFill>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8C41C2AF-3347-7359-9D74-DE19F3919B52}"/>
              </a:ext>
            </a:extLst>
          </p:cNvPr>
          <p:cNvSpPr/>
          <p:nvPr/>
        </p:nvSpPr>
        <p:spPr>
          <a:xfrm>
            <a:off x="6119826" y="5130605"/>
            <a:ext cx="5733777" cy="1366156"/>
          </a:xfrm>
          <a:custGeom>
            <a:avLst/>
            <a:gdLst>
              <a:gd name="connsiteX0" fmla="*/ 0 w 4991855"/>
              <a:gd name="connsiteY0" fmla="*/ 218794 h 1312740"/>
              <a:gd name="connsiteX1" fmla="*/ 218794 w 4991855"/>
              <a:gd name="connsiteY1" fmla="*/ 0 h 1312740"/>
              <a:gd name="connsiteX2" fmla="*/ 4773061 w 4991855"/>
              <a:gd name="connsiteY2" fmla="*/ 0 h 1312740"/>
              <a:gd name="connsiteX3" fmla="*/ 4991855 w 4991855"/>
              <a:gd name="connsiteY3" fmla="*/ 218794 h 1312740"/>
              <a:gd name="connsiteX4" fmla="*/ 4991855 w 4991855"/>
              <a:gd name="connsiteY4" fmla="*/ 1093946 h 1312740"/>
              <a:gd name="connsiteX5" fmla="*/ 4773061 w 4991855"/>
              <a:gd name="connsiteY5" fmla="*/ 1312740 h 1312740"/>
              <a:gd name="connsiteX6" fmla="*/ 218794 w 4991855"/>
              <a:gd name="connsiteY6" fmla="*/ 1312740 h 1312740"/>
              <a:gd name="connsiteX7" fmla="*/ 0 w 4991855"/>
              <a:gd name="connsiteY7" fmla="*/ 1093946 h 1312740"/>
              <a:gd name="connsiteX8" fmla="*/ 0 w 4991855"/>
              <a:gd name="connsiteY8" fmla="*/ 218794 h 13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1855" h="1312740">
                <a:moveTo>
                  <a:pt x="0" y="218794"/>
                </a:moveTo>
                <a:cubicBezTo>
                  <a:pt x="0" y="97957"/>
                  <a:pt x="97957" y="0"/>
                  <a:pt x="218794" y="0"/>
                </a:cubicBezTo>
                <a:lnTo>
                  <a:pt x="4773061" y="0"/>
                </a:lnTo>
                <a:cubicBezTo>
                  <a:pt x="4893898" y="0"/>
                  <a:pt x="4991855" y="97957"/>
                  <a:pt x="4991855" y="218794"/>
                </a:cubicBezTo>
                <a:lnTo>
                  <a:pt x="4991855" y="1093946"/>
                </a:lnTo>
                <a:cubicBezTo>
                  <a:pt x="4991855" y="1214783"/>
                  <a:pt x="4893898" y="1312740"/>
                  <a:pt x="4773061" y="1312740"/>
                </a:cubicBezTo>
                <a:lnTo>
                  <a:pt x="218794" y="1312740"/>
                </a:lnTo>
                <a:cubicBezTo>
                  <a:pt x="97957" y="1312740"/>
                  <a:pt x="0" y="1214783"/>
                  <a:pt x="0" y="1093946"/>
                </a:cubicBezTo>
                <a:lnTo>
                  <a:pt x="0" y="218794"/>
                </a:lnTo>
                <a:close/>
              </a:path>
            </a:pathLst>
          </a:custGeom>
          <a:solidFill>
            <a:schemeClr val="bg1"/>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813" tIns="189813" rIns="189813" bIns="189813" numCol="1" spcCol="1270" anchor="ctr" anchorCtr="0">
            <a:noAutofit/>
          </a:bodyPr>
          <a:lstStyle/>
          <a:p>
            <a:pPr marL="0" lvl="0" indent="0" algn="ctr" defTabSz="1466850">
              <a:lnSpc>
                <a:spcPct val="90000"/>
              </a:lnSpc>
              <a:spcBef>
                <a:spcPct val="0"/>
              </a:spcBef>
              <a:spcAft>
                <a:spcPct val="35000"/>
              </a:spcAft>
              <a:buNone/>
            </a:pPr>
            <a:r>
              <a:rPr lang="en-US" sz="3300" b="1">
                <a:solidFill>
                  <a:srgbClr val="FF0000"/>
                </a:solidFill>
                <a:latin typeface="Arial" panose="020B0604020202020204" pitchFamily="34" charset="0"/>
                <a:cs typeface="Arial" panose="020B0604020202020204" pitchFamily="34" charset="0"/>
              </a:rPr>
              <a:t>C. </a:t>
            </a:r>
            <a:r>
              <a:rPr lang="en-US" sz="3300" b="1" kern="1200">
                <a:solidFill>
                  <a:srgbClr val="002060"/>
                </a:solidFill>
                <a:latin typeface="Arial" panose="020B0604020202020204" pitchFamily="34" charset="0"/>
                <a:cs typeface="Arial" panose="020B0604020202020204" pitchFamily="34" charset="0"/>
              </a:rPr>
              <a:t>Gõ nhanh, chính xác và không cần nhìn bàn phím.</a:t>
            </a:r>
            <a:endParaRPr lang="en-US" sz="3300" kern="1200">
              <a:solidFill>
                <a:srgbClr val="002060"/>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258DB1CF-6EE1-C8DF-C4AF-C5E92FEE6565}"/>
              </a:ext>
            </a:extLst>
          </p:cNvPr>
          <p:cNvSpPr/>
          <p:nvPr/>
        </p:nvSpPr>
        <p:spPr>
          <a:xfrm>
            <a:off x="6096000" y="5078046"/>
            <a:ext cx="5802327" cy="146964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nvGrpSpPr>
          <p:cNvPr id="50" name="Group 49">
            <a:extLst>
              <a:ext uri="{FF2B5EF4-FFF2-40B4-BE49-F238E27FC236}">
                <a16:creationId xmlns:a16="http://schemas.microsoft.com/office/drawing/2014/main" id="{8F142B7F-9CDA-B7D0-D498-711367AE344A}"/>
              </a:ext>
            </a:extLst>
          </p:cNvPr>
          <p:cNvGrpSpPr/>
          <p:nvPr/>
        </p:nvGrpSpPr>
        <p:grpSpPr>
          <a:xfrm>
            <a:off x="-25415" y="50569"/>
            <a:ext cx="1050681" cy="1376451"/>
            <a:chOff x="273457" y="297422"/>
            <a:chExt cx="1294674" cy="1022036"/>
          </a:xfrm>
        </p:grpSpPr>
        <p:pic>
          <p:nvPicPr>
            <p:cNvPr id="51" name="Picture 50">
              <a:extLst>
                <a:ext uri="{FF2B5EF4-FFF2-40B4-BE49-F238E27FC236}">
                  <a16:creationId xmlns:a16="http://schemas.microsoft.com/office/drawing/2014/main" id="{BF288C0F-F10B-98FE-A5B9-5C3DC83EBD3F}"/>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354542" y="297422"/>
              <a:ext cx="769944" cy="386328"/>
            </a:xfrm>
            <a:prstGeom prst="rect">
              <a:avLst/>
            </a:prstGeom>
          </p:spPr>
        </p:pic>
        <p:sp>
          <p:nvSpPr>
            <p:cNvPr id="54" name="Rectangle 53">
              <a:extLst>
                <a:ext uri="{FF2B5EF4-FFF2-40B4-BE49-F238E27FC236}">
                  <a16:creationId xmlns:a16="http://schemas.microsoft.com/office/drawing/2014/main" id="{A3350185-95E1-873C-92E1-E00C7656B29D}"/>
                </a:ext>
              </a:extLst>
            </p:cNvPr>
            <p:cNvSpPr/>
            <p:nvPr/>
          </p:nvSpPr>
          <p:spPr>
            <a:xfrm>
              <a:off x="273457" y="702430"/>
              <a:ext cx="1294674" cy="617028"/>
            </a:xfrm>
            <a:prstGeom prst="rect">
              <a:avLst/>
            </a:prstGeom>
          </p:spPr>
          <p:txBody>
            <a:bodyPr wrap="square">
              <a:spAutoFit/>
            </a:bodyPr>
            <a:lstStyle/>
            <a:p>
              <a:pPr defTabSz="342900"/>
              <a:r>
                <a:rPr lang="en-US" sz="2400" b="1" spc="-300" dirty="0">
                  <a:solidFill>
                    <a:schemeClr val="bg1"/>
                  </a:solidFill>
                  <a:latin typeface="Arial" panose="020B0604020202020204" pitchFamily="34" charset="0"/>
                  <a:ea typeface="Roboto" panose="02000000000000000000" pitchFamily="2" charset="0"/>
                  <a:cs typeface="Arial" panose="020B0604020202020204" pitchFamily="34" charset="0"/>
                </a:rPr>
                <a:t>LUYỆN TẬP</a:t>
              </a:r>
              <a:endParaRPr lang="vi-VN" sz="2400" b="1" spc="-3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spTree>
    <p:extLst>
      <p:ext uri="{BB962C8B-B14F-4D97-AF65-F5344CB8AC3E}">
        <p14:creationId xmlns:p14="http://schemas.microsoft.com/office/powerpoint/2010/main" val="20940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4.81481E-6 L -0.99688 4.81481E-6 " pathEditMode="relative" rAng="0" ptsTypes="AA">
                                      <p:cBhvr>
                                        <p:cTn id="6" dur="4500" fill="hold"/>
                                        <p:tgtEl>
                                          <p:spTgt spid="11"/>
                                        </p:tgtEl>
                                        <p:attrNameLst>
                                          <p:attrName>ppt_x</p:attrName>
                                          <p:attrName>ppt_y</p:attrName>
                                        </p:attrNameLst>
                                      </p:cBhvr>
                                      <p:rCtr x="-49844" y="0"/>
                                    </p:animMotion>
                                  </p:childTnLst>
                                </p:cTn>
                              </p:par>
                              <p:par>
                                <p:cTn id="7" presetID="35" presetClass="path" presetSubtype="0" accel="50000" decel="50000" fill="hold" nodeType="withEffect">
                                  <p:stCondLst>
                                    <p:cond delay="0"/>
                                  </p:stCondLst>
                                  <p:childTnLst>
                                    <p:animMotion origin="layout" path="M 2.08333E-7 1.11111E-6 L -0.39674 -0.00949 " pathEditMode="relative" rAng="0" ptsTypes="AA">
                                      <p:cBhvr>
                                        <p:cTn id="8" dur="2000" fill="hold"/>
                                        <p:tgtEl>
                                          <p:spTgt spid="16"/>
                                        </p:tgtEl>
                                        <p:attrNameLst>
                                          <p:attrName>ppt_x</p:attrName>
                                          <p:attrName>ppt_y</p:attrName>
                                        </p:attrNameLst>
                                      </p:cBhvr>
                                      <p:rCtr x="-19844" y="-486"/>
                                    </p:animMotion>
                                  </p:childTnLst>
                                </p:cTn>
                              </p:par>
                              <p:par>
                                <p:cTn id="9" presetID="64" presetClass="path" presetSubtype="0" repeatCount="indefinite" autoRev="1" fill="hold" nodeType="withEffect">
                                  <p:stCondLst>
                                    <p:cond delay="0"/>
                                  </p:stCondLst>
                                  <p:childTnLst>
                                    <p:animMotion origin="layout" path="M 1.25E-6 1.48148E-6 L 0.00325 -0.02037 " pathEditMode="relative" rAng="0" ptsTypes="AA">
                                      <p:cBhvr>
                                        <p:cTn id="10" dur="1000" fill="hold"/>
                                        <p:tgtEl>
                                          <p:spTgt spid="23"/>
                                        </p:tgtEl>
                                        <p:attrNameLst>
                                          <p:attrName>ppt_x</p:attrName>
                                          <p:attrName>ppt_y</p:attrName>
                                        </p:attrNameLst>
                                      </p:cBhvr>
                                      <p:rCtr x="156" y="-1019"/>
                                    </p:animMotion>
                                  </p:childTnLst>
                                </p:cTn>
                              </p:par>
                              <p:par>
                                <p:cTn id="11" presetID="1" presetClass="entr" presetSubtype="0" fill="hold" nodeType="withEffect">
                                  <p:stCondLst>
                                    <p:cond delay="200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nodeType="withEffect">
                                  <p:stCondLst>
                                    <p:cond delay="200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nodeType="withEffect">
                                  <p:stCondLst>
                                    <p:cond delay="200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2.91667E-6 -2.59259E-6 L 0.61758 -0.00555 " pathEditMode="relative" rAng="0" ptsTypes="AA">
                                      <p:cBhvr>
                                        <p:cTn id="20" dur="2000" fill="hold"/>
                                        <p:tgtEl>
                                          <p:spTgt spid="29"/>
                                        </p:tgtEl>
                                        <p:attrNameLst>
                                          <p:attrName>ppt_x</p:attrName>
                                          <p:attrName>ppt_y</p:attrName>
                                        </p:attrNameLst>
                                      </p:cBhvr>
                                      <p:rCtr x="30872" y="-278"/>
                                    </p:animMotion>
                                  </p:childTnLst>
                                </p:cTn>
                              </p:par>
                              <p:par>
                                <p:cTn id="21" presetID="6" presetClass="emph" presetSubtype="0" fill="hold" nodeType="withEffect">
                                  <p:stCondLst>
                                    <p:cond delay="500"/>
                                  </p:stCondLst>
                                  <p:childTnLst>
                                    <p:animScale>
                                      <p:cBhvr>
                                        <p:cTn id="22" dur="1000" fill="hold"/>
                                        <p:tgtEl>
                                          <p:spTgt spid="29"/>
                                        </p:tgtEl>
                                      </p:cBhvr>
                                      <p:by x="500000" y="500000"/>
                                    </p:animScale>
                                  </p:childTnLst>
                                </p:cTn>
                              </p:par>
                              <p:par>
                                <p:cTn id="23" presetID="1" presetClass="exit" presetSubtype="0" fill="hold" nodeType="withEffect">
                                  <p:stCondLst>
                                    <p:cond delay="150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ntr" presetSubtype="0" fill="hold" nodeType="withEffect">
                                  <p:stCondLst>
                                    <p:cond delay="1500"/>
                                  </p:stCondLst>
                                  <p:childTnLst>
                                    <p:set>
                                      <p:cBhvr>
                                        <p:cTn id="26" dur="1" fill="hold">
                                          <p:stCondLst>
                                            <p:cond delay="0"/>
                                          </p:stCondLst>
                                        </p:cTn>
                                        <p:tgtEl>
                                          <p:spTgt spid="35"/>
                                        </p:tgtEl>
                                        <p:attrNameLst>
                                          <p:attrName>style.visibility</p:attrName>
                                        </p:attrNameLst>
                                      </p:cBhvr>
                                      <p:to>
                                        <p:strVal val="visible"/>
                                      </p:to>
                                    </p:set>
                                  </p:childTnLst>
                                </p:cTn>
                              </p:par>
                            </p:childTnLst>
                          </p:cTn>
                        </p:par>
                        <p:par>
                          <p:cTn id="27" fill="hold">
                            <p:stCondLst>
                              <p:cond delay="4500"/>
                            </p:stCondLst>
                            <p:childTnLst>
                              <p:par>
                                <p:cTn id="28" presetID="22" presetClass="exit" presetSubtype="4" fill="hold" nodeType="afterEffect">
                                  <p:stCondLst>
                                    <p:cond delay="0"/>
                                  </p:stCondLst>
                                  <p:childTnLst>
                                    <p:animEffect transition="out" filter="wipe(down)">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1.04167E-6 -4.07407E-6 L -0.0013 0.17593 " pathEditMode="relative" rAng="0" ptsTypes="AA">
                                      <p:cBhvr>
                                        <p:cTn id="32" dur="500" fill="hold"/>
                                        <p:tgtEl>
                                          <p:spTgt spid="13"/>
                                        </p:tgtEl>
                                        <p:attrNameLst>
                                          <p:attrName>ppt_x</p:attrName>
                                          <p:attrName>ppt_y</p:attrName>
                                        </p:attrNameLst>
                                      </p:cBhvr>
                                      <p:rCtr x="-65" y="8796"/>
                                    </p:animMotion>
                                  </p:childTnLst>
                                </p:cTn>
                              </p:par>
                              <p:par>
                                <p:cTn id="33" presetID="22" presetClass="exit" presetSubtype="4" fill="hold" nodeType="withEffect">
                                  <p:stCondLst>
                                    <p:cond delay="0"/>
                                  </p:stCondLst>
                                  <p:childTnLst>
                                    <p:animEffect transition="out" filter="wipe(down)">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4.16667E-6 -4.44444E-6 L -0.0013 0.17593 " pathEditMode="relative" rAng="0" ptsTypes="AA">
                                      <p:cBhvr>
                                        <p:cTn id="37" dur="500" fill="hold"/>
                                        <p:tgtEl>
                                          <p:spTgt spid="32"/>
                                        </p:tgtEl>
                                        <p:attrNameLst>
                                          <p:attrName>ppt_x</p:attrName>
                                          <p:attrName>ppt_y</p:attrName>
                                        </p:attrNameLst>
                                      </p:cBhvr>
                                      <p:rCtr x="-65" y="8796"/>
                                    </p:animMotion>
                                  </p:childTnLst>
                                </p:cTn>
                              </p:par>
                              <p:par>
                                <p:cTn id="38" presetID="1" presetClass="exit" presetSubtype="0" fill="hold" nodeType="withEffect">
                                  <p:stCondLst>
                                    <p:cond delay="500"/>
                                  </p:stCondLst>
                                  <p:childTnLst>
                                    <p:set>
                                      <p:cBhvr>
                                        <p:cTn id="39" dur="1" fill="hold">
                                          <p:stCondLst>
                                            <p:cond delay="0"/>
                                          </p:stCondLst>
                                        </p:cTn>
                                        <p:tgtEl>
                                          <p:spTgt spid="3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barn(inVertical)">
                                      <p:cBhvr>
                                        <p:cTn id="44"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2283212" y="4740811"/>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30636"/>
            <a:ext cx="23738656" cy="6888636"/>
            <a:chOff x="0" y="-1784"/>
            <a:chExt cx="23738656" cy="6888636"/>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86852"/>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1746" y="-1784"/>
              <a:ext cx="11866910" cy="6888635"/>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97589" y="1991623"/>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4">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1208928" y="-14542"/>
            <a:ext cx="8913006" cy="2159091"/>
            <a:chOff x="415077" y="104477"/>
            <a:chExt cx="12582023" cy="3167964"/>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415077" y="104477"/>
              <a:ext cx="12582023" cy="3167964"/>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2070657" y="404746"/>
              <a:ext cx="9011597" cy="2574065"/>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Câu 2: Em đặt ngón tay như thế nào sau khi gõ xong một phím trên hàng phím số?</a:t>
              </a:r>
              <a:endParaRPr lang="en-US" sz="3600" b="1" dirty="0">
                <a:latin typeface="Arial" panose="020B0604020202020204" pitchFamily="34" charset="0"/>
                <a:cs typeface="Arial" panose="020B0604020202020204" pitchFamily="34" charset="0"/>
              </a:endParaRPr>
            </a:p>
          </p:txBody>
        </p:sp>
      </p:grpSp>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18907" y="3761060"/>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57070" y="787988"/>
            <a:ext cx="4787938" cy="3867181"/>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8874759" y="3566476"/>
            <a:ext cx="907257" cy="1276880"/>
          </a:xfrm>
          <a:prstGeom prst="rect">
            <a:avLst/>
          </a:prstGeom>
        </p:spPr>
      </p:pic>
      <p:sp>
        <p:nvSpPr>
          <p:cNvPr id="36" name="Freeform: Shape 35">
            <a:extLst>
              <a:ext uri="{FF2B5EF4-FFF2-40B4-BE49-F238E27FC236}">
                <a16:creationId xmlns:a16="http://schemas.microsoft.com/office/drawing/2014/main" id="{6FD73F06-3E14-9688-48D4-458047CC95E1}"/>
              </a:ext>
            </a:extLst>
          </p:cNvPr>
          <p:cNvSpPr/>
          <p:nvPr/>
        </p:nvSpPr>
        <p:spPr>
          <a:xfrm>
            <a:off x="3062935" y="3316502"/>
            <a:ext cx="5733778" cy="1290220"/>
          </a:xfrm>
          <a:custGeom>
            <a:avLst/>
            <a:gdLst>
              <a:gd name="connsiteX0" fmla="*/ 0 w 4991855"/>
              <a:gd name="connsiteY0" fmla="*/ 232054 h 1392299"/>
              <a:gd name="connsiteX1" fmla="*/ 232054 w 4991855"/>
              <a:gd name="connsiteY1" fmla="*/ 0 h 1392299"/>
              <a:gd name="connsiteX2" fmla="*/ 4759801 w 4991855"/>
              <a:gd name="connsiteY2" fmla="*/ 0 h 1392299"/>
              <a:gd name="connsiteX3" fmla="*/ 4991855 w 4991855"/>
              <a:gd name="connsiteY3" fmla="*/ 232054 h 1392299"/>
              <a:gd name="connsiteX4" fmla="*/ 4991855 w 4991855"/>
              <a:gd name="connsiteY4" fmla="*/ 1160245 h 1392299"/>
              <a:gd name="connsiteX5" fmla="*/ 4759801 w 4991855"/>
              <a:gd name="connsiteY5" fmla="*/ 1392299 h 1392299"/>
              <a:gd name="connsiteX6" fmla="*/ 232054 w 4991855"/>
              <a:gd name="connsiteY6" fmla="*/ 1392299 h 1392299"/>
              <a:gd name="connsiteX7" fmla="*/ 0 w 4991855"/>
              <a:gd name="connsiteY7" fmla="*/ 1160245 h 1392299"/>
              <a:gd name="connsiteX8" fmla="*/ 0 w 4991855"/>
              <a:gd name="connsiteY8" fmla="*/ 232054 h 139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1855" h="1392299">
                <a:moveTo>
                  <a:pt x="0" y="232054"/>
                </a:moveTo>
                <a:cubicBezTo>
                  <a:pt x="0" y="103894"/>
                  <a:pt x="103894" y="0"/>
                  <a:pt x="232054" y="0"/>
                </a:cubicBezTo>
                <a:lnTo>
                  <a:pt x="4759801" y="0"/>
                </a:lnTo>
                <a:cubicBezTo>
                  <a:pt x="4887961" y="0"/>
                  <a:pt x="4991855" y="103894"/>
                  <a:pt x="4991855" y="232054"/>
                </a:cubicBezTo>
                <a:lnTo>
                  <a:pt x="4991855" y="1160245"/>
                </a:lnTo>
                <a:cubicBezTo>
                  <a:pt x="4991855" y="1288405"/>
                  <a:pt x="4887961" y="1392299"/>
                  <a:pt x="4759801" y="1392299"/>
                </a:cubicBezTo>
                <a:lnTo>
                  <a:pt x="232054" y="1392299"/>
                </a:lnTo>
                <a:cubicBezTo>
                  <a:pt x="103894" y="1392299"/>
                  <a:pt x="0" y="1288405"/>
                  <a:pt x="0" y="1160245"/>
                </a:cubicBezTo>
                <a:lnTo>
                  <a:pt x="0" y="232054"/>
                </a:lnTo>
                <a:close/>
              </a:path>
            </a:pathLst>
          </a:custGeom>
          <a:solidFill>
            <a:schemeClr val="bg1"/>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16" tIns="201316" rIns="201316" bIns="201316" numCol="1" spcCol="1270" anchor="ctr" anchorCtr="0">
            <a:noAutofit/>
          </a:bodyPr>
          <a:lstStyle/>
          <a:p>
            <a:pPr marL="0" lvl="0" indent="0" algn="ctr" defTabSz="1555750">
              <a:lnSpc>
                <a:spcPct val="90000"/>
              </a:lnSpc>
              <a:spcBef>
                <a:spcPct val="0"/>
              </a:spcBef>
              <a:spcAft>
                <a:spcPct val="35000"/>
              </a:spcAft>
              <a:buNone/>
            </a:pPr>
            <a:r>
              <a:rPr lang="en-US" sz="3500" b="1" kern="1200">
                <a:solidFill>
                  <a:srgbClr val="FF0000"/>
                </a:solidFill>
                <a:latin typeface="Arial" panose="020B0604020202020204" pitchFamily="34" charset="0"/>
                <a:cs typeface="Arial" panose="020B0604020202020204" pitchFamily="34" charset="0"/>
              </a:rPr>
              <a:t>A. </a:t>
            </a:r>
            <a:r>
              <a:rPr lang="en-US" sz="3500" b="1" kern="1200">
                <a:solidFill>
                  <a:srgbClr val="002060"/>
                </a:solidFill>
                <a:latin typeface="Arial" panose="020B0604020202020204" pitchFamily="34" charset="0"/>
                <a:cs typeface="Arial" panose="020B0604020202020204" pitchFamily="34" charset="0"/>
              </a:rPr>
              <a:t>Di chuyển ngón tay về vị trí xuất phát.</a:t>
            </a:r>
            <a:endParaRPr lang="en-US" sz="3500" kern="1200">
              <a:solidFill>
                <a:srgbClr val="002060"/>
              </a:solidFill>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413DE519-325A-BCC5-B1C0-7134058DC458}"/>
              </a:ext>
            </a:extLst>
          </p:cNvPr>
          <p:cNvSpPr/>
          <p:nvPr/>
        </p:nvSpPr>
        <p:spPr>
          <a:xfrm>
            <a:off x="235651" y="4854971"/>
            <a:ext cx="5889602" cy="1366155"/>
          </a:xfrm>
          <a:custGeom>
            <a:avLst/>
            <a:gdLst>
              <a:gd name="connsiteX0" fmla="*/ 0 w 4991855"/>
              <a:gd name="connsiteY0" fmla="*/ 218794 h 1312740"/>
              <a:gd name="connsiteX1" fmla="*/ 218794 w 4991855"/>
              <a:gd name="connsiteY1" fmla="*/ 0 h 1312740"/>
              <a:gd name="connsiteX2" fmla="*/ 4773061 w 4991855"/>
              <a:gd name="connsiteY2" fmla="*/ 0 h 1312740"/>
              <a:gd name="connsiteX3" fmla="*/ 4991855 w 4991855"/>
              <a:gd name="connsiteY3" fmla="*/ 218794 h 1312740"/>
              <a:gd name="connsiteX4" fmla="*/ 4991855 w 4991855"/>
              <a:gd name="connsiteY4" fmla="*/ 1093946 h 1312740"/>
              <a:gd name="connsiteX5" fmla="*/ 4773061 w 4991855"/>
              <a:gd name="connsiteY5" fmla="*/ 1312740 h 1312740"/>
              <a:gd name="connsiteX6" fmla="*/ 218794 w 4991855"/>
              <a:gd name="connsiteY6" fmla="*/ 1312740 h 1312740"/>
              <a:gd name="connsiteX7" fmla="*/ 0 w 4991855"/>
              <a:gd name="connsiteY7" fmla="*/ 1093946 h 1312740"/>
              <a:gd name="connsiteX8" fmla="*/ 0 w 4991855"/>
              <a:gd name="connsiteY8" fmla="*/ 218794 h 13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1855" h="1312740">
                <a:moveTo>
                  <a:pt x="0" y="218794"/>
                </a:moveTo>
                <a:cubicBezTo>
                  <a:pt x="0" y="97957"/>
                  <a:pt x="97957" y="0"/>
                  <a:pt x="218794" y="0"/>
                </a:cubicBezTo>
                <a:lnTo>
                  <a:pt x="4773061" y="0"/>
                </a:lnTo>
                <a:cubicBezTo>
                  <a:pt x="4893898" y="0"/>
                  <a:pt x="4991855" y="97957"/>
                  <a:pt x="4991855" y="218794"/>
                </a:cubicBezTo>
                <a:lnTo>
                  <a:pt x="4991855" y="1093946"/>
                </a:lnTo>
                <a:cubicBezTo>
                  <a:pt x="4991855" y="1214783"/>
                  <a:pt x="4893898" y="1312740"/>
                  <a:pt x="4773061" y="1312740"/>
                </a:cubicBezTo>
                <a:lnTo>
                  <a:pt x="218794" y="1312740"/>
                </a:lnTo>
                <a:cubicBezTo>
                  <a:pt x="97957" y="1312740"/>
                  <a:pt x="0" y="1214783"/>
                  <a:pt x="0" y="1093946"/>
                </a:cubicBezTo>
                <a:lnTo>
                  <a:pt x="0" y="218794"/>
                </a:lnTo>
                <a:close/>
              </a:path>
            </a:pathLst>
          </a:custGeom>
          <a:solidFill>
            <a:schemeClr val="bg1"/>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813" tIns="189813" rIns="189813" bIns="189813" numCol="1" spcCol="1270" anchor="ctr" anchorCtr="0">
            <a:noAutofit/>
          </a:bodyPr>
          <a:lstStyle/>
          <a:p>
            <a:pPr marL="0" lvl="0" indent="0" algn="ctr" defTabSz="1466850">
              <a:lnSpc>
                <a:spcPct val="90000"/>
              </a:lnSpc>
              <a:spcBef>
                <a:spcPct val="0"/>
              </a:spcBef>
              <a:spcAft>
                <a:spcPct val="35000"/>
              </a:spcAft>
              <a:buNone/>
            </a:pPr>
            <a:r>
              <a:rPr lang="en-US" sz="3300" b="1" kern="1200">
                <a:solidFill>
                  <a:srgbClr val="FF0000"/>
                </a:solidFill>
                <a:latin typeface="Arial" panose="020B0604020202020204" pitchFamily="34" charset="0"/>
                <a:cs typeface="Arial" panose="020B0604020202020204" pitchFamily="34" charset="0"/>
              </a:rPr>
              <a:t>B. </a:t>
            </a:r>
            <a:r>
              <a:rPr lang="en-US" sz="3300" b="1" kern="1200">
                <a:solidFill>
                  <a:srgbClr val="002060"/>
                </a:solidFill>
                <a:latin typeface="Arial" panose="020B0604020202020204" pitchFamily="34" charset="0"/>
                <a:cs typeface="Arial" panose="020B0604020202020204" pitchFamily="34" charset="0"/>
              </a:rPr>
              <a:t>Giữ nguyên ngón tay trên hàng phím số.</a:t>
            </a:r>
            <a:endParaRPr lang="en-US" sz="3300" kern="1200">
              <a:solidFill>
                <a:srgbClr val="002060"/>
              </a:solidFill>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8C41C2AF-3347-7359-9D74-DE19F3919B52}"/>
              </a:ext>
            </a:extLst>
          </p:cNvPr>
          <p:cNvSpPr/>
          <p:nvPr/>
        </p:nvSpPr>
        <p:spPr>
          <a:xfrm>
            <a:off x="6483638" y="4756185"/>
            <a:ext cx="5733777" cy="1366156"/>
          </a:xfrm>
          <a:custGeom>
            <a:avLst/>
            <a:gdLst>
              <a:gd name="connsiteX0" fmla="*/ 0 w 4991855"/>
              <a:gd name="connsiteY0" fmla="*/ 218794 h 1312740"/>
              <a:gd name="connsiteX1" fmla="*/ 218794 w 4991855"/>
              <a:gd name="connsiteY1" fmla="*/ 0 h 1312740"/>
              <a:gd name="connsiteX2" fmla="*/ 4773061 w 4991855"/>
              <a:gd name="connsiteY2" fmla="*/ 0 h 1312740"/>
              <a:gd name="connsiteX3" fmla="*/ 4991855 w 4991855"/>
              <a:gd name="connsiteY3" fmla="*/ 218794 h 1312740"/>
              <a:gd name="connsiteX4" fmla="*/ 4991855 w 4991855"/>
              <a:gd name="connsiteY4" fmla="*/ 1093946 h 1312740"/>
              <a:gd name="connsiteX5" fmla="*/ 4773061 w 4991855"/>
              <a:gd name="connsiteY5" fmla="*/ 1312740 h 1312740"/>
              <a:gd name="connsiteX6" fmla="*/ 218794 w 4991855"/>
              <a:gd name="connsiteY6" fmla="*/ 1312740 h 1312740"/>
              <a:gd name="connsiteX7" fmla="*/ 0 w 4991855"/>
              <a:gd name="connsiteY7" fmla="*/ 1093946 h 1312740"/>
              <a:gd name="connsiteX8" fmla="*/ 0 w 4991855"/>
              <a:gd name="connsiteY8" fmla="*/ 218794 h 13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1855" h="1312740">
                <a:moveTo>
                  <a:pt x="0" y="218794"/>
                </a:moveTo>
                <a:cubicBezTo>
                  <a:pt x="0" y="97957"/>
                  <a:pt x="97957" y="0"/>
                  <a:pt x="218794" y="0"/>
                </a:cubicBezTo>
                <a:lnTo>
                  <a:pt x="4773061" y="0"/>
                </a:lnTo>
                <a:cubicBezTo>
                  <a:pt x="4893898" y="0"/>
                  <a:pt x="4991855" y="97957"/>
                  <a:pt x="4991855" y="218794"/>
                </a:cubicBezTo>
                <a:lnTo>
                  <a:pt x="4991855" y="1093946"/>
                </a:lnTo>
                <a:cubicBezTo>
                  <a:pt x="4991855" y="1214783"/>
                  <a:pt x="4893898" y="1312740"/>
                  <a:pt x="4773061" y="1312740"/>
                </a:cubicBezTo>
                <a:lnTo>
                  <a:pt x="218794" y="1312740"/>
                </a:lnTo>
                <a:cubicBezTo>
                  <a:pt x="97957" y="1312740"/>
                  <a:pt x="0" y="1214783"/>
                  <a:pt x="0" y="1093946"/>
                </a:cubicBezTo>
                <a:lnTo>
                  <a:pt x="0" y="218794"/>
                </a:lnTo>
                <a:close/>
              </a:path>
            </a:pathLst>
          </a:custGeom>
          <a:solidFill>
            <a:schemeClr val="bg1"/>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813" tIns="189813" rIns="189813" bIns="189813" numCol="1" spcCol="1270" anchor="ctr" anchorCtr="0">
            <a:noAutofit/>
          </a:bodyPr>
          <a:lstStyle/>
          <a:p>
            <a:pPr marL="0" lvl="0" indent="0" algn="ctr" defTabSz="1466850">
              <a:lnSpc>
                <a:spcPct val="90000"/>
              </a:lnSpc>
              <a:spcBef>
                <a:spcPct val="0"/>
              </a:spcBef>
              <a:spcAft>
                <a:spcPct val="35000"/>
              </a:spcAft>
              <a:buNone/>
            </a:pPr>
            <a:r>
              <a:rPr lang="en-US" sz="3300" b="1">
                <a:solidFill>
                  <a:srgbClr val="FF0000"/>
                </a:solidFill>
                <a:latin typeface="Arial" panose="020B0604020202020204" pitchFamily="34" charset="0"/>
                <a:cs typeface="Arial" panose="020B0604020202020204" pitchFamily="34" charset="0"/>
              </a:rPr>
              <a:t>C. </a:t>
            </a:r>
            <a:r>
              <a:rPr lang="en-US" sz="3300" b="1" kern="1200">
                <a:solidFill>
                  <a:srgbClr val="002060"/>
                </a:solidFill>
                <a:latin typeface="Arial" panose="020B0604020202020204" pitchFamily="34" charset="0"/>
                <a:cs typeface="Arial" panose="020B0604020202020204" pitchFamily="34" charset="0"/>
              </a:rPr>
              <a:t>Di chuyển ngón tay về hàng phím trên.</a:t>
            </a:r>
            <a:endParaRPr lang="en-US" sz="3300" kern="1200">
              <a:solidFill>
                <a:srgbClr val="002060"/>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258DB1CF-6EE1-C8DF-C4AF-C5E92FEE6565}"/>
              </a:ext>
            </a:extLst>
          </p:cNvPr>
          <p:cNvSpPr/>
          <p:nvPr/>
        </p:nvSpPr>
        <p:spPr>
          <a:xfrm>
            <a:off x="3118565" y="3316502"/>
            <a:ext cx="5733777" cy="132640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nvGrpSpPr>
          <p:cNvPr id="3" name="Group 2">
            <a:extLst>
              <a:ext uri="{FF2B5EF4-FFF2-40B4-BE49-F238E27FC236}">
                <a16:creationId xmlns:a16="http://schemas.microsoft.com/office/drawing/2014/main" id="{1BBBA4DD-71C7-BE7A-602B-CF4E0B586B25}"/>
              </a:ext>
            </a:extLst>
          </p:cNvPr>
          <p:cNvGrpSpPr/>
          <p:nvPr/>
        </p:nvGrpSpPr>
        <p:grpSpPr>
          <a:xfrm>
            <a:off x="-25415" y="50569"/>
            <a:ext cx="1050681" cy="1376451"/>
            <a:chOff x="273457" y="297422"/>
            <a:chExt cx="1294674" cy="1022036"/>
          </a:xfrm>
        </p:grpSpPr>
        <p:pic>
          <p:nvPicPr>
            <p:cNvPr id="7" name="Picture 6">
              <a:extLst>
                <a:ext uri="{FF2B5EF4-FFF2-40B4-BE49-F238E27FC236}">
                  <a16:creationId xmlns:a16="http://schemas.microsoft.com/office/drawing/2014/main" id="{2B4BA204-D057-03A8-0FA9-8ABDF77C32A8}"/>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354542" y="297422"/>
              <a:ext cx="769944" cy="386328"/>
            </a:xfrm>
            <a:prstGeom prst="rect">
              <a:avLst/>
            </a:prstGeom>
          </p:spPr>
        </p:pic>
        <p:sp>
          <p:nvSpPr>
            <p:cNvPr id="19" name="Rectangle 18">
              <a:extLst>
                <a:ext uri="{FF2B5EF4-FFF2-40B4-BE49-F238E27FC236}">
                  <a16:creationId xmlns:a16="http://schemas.microsoft.com/office/drawing/2014/main" id="{59CAE19A-8BF8-6A1B-AD3E-5D054A642845}"/>
                </a:ext>
              </a:extLst>
            </p:cNvPr>
            <p:cNvSpPr/>
            <p:nvPr/>
          </p:nvSpPr>
          <p:spPr>
            <a:xfrm>
              <a:off x="273457" y="702430"/>
              <a:ext cx="1294674" cy="617028"/>
            </a:xfrm>
            <a:prstGeom prst="rect">
              <a:avLst/>
            </a:prstGeom>
          </p:spPr>
          <p:txBody>
            <a:bodyPr wrap="square">
              <a:spAutoFit/>
            </a:bodyPr>
            <a:lstStyle/>
            <a:p>
              <a:pPr defTabSz="342900"/>
              <a:r>
                <a:rPr lang="en-US" sz="2400" b="1" spc="-300" dirty="0">
                  <a:solidFill>
                    <a:schemeClr val="bg1"/>
                  </a:solidFill>
                  <a:latin typeface="Arial" panose="020B0604020202020204" pitchFamily="34" charset="0"/>
                  <a:ea typeface="Roboto" panose="02000000000000000000" pitchFamily="2" charset="0"/>
                  <a:cs typeface="Arial" panose="020B0604020202020204" pitchFamily="34" charset="0"/>
                </a:rPr>
                <a:t>LUYỆN TẬP</a:t>
              </a:r>
              <a:endParaRPr lang="vi-VN" sz="2400" b="1" spc="-3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spTree>
    <p:extLst>
      <p:ext uri="{BB962C8B-B14F-4D97-AF65-F5344CB8AC3E}">
        <p14:creationId xmlns:p14="http://schemas.microsoft.com/office/powerpoint/2010/main" val="423299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4.81481E-6 L -0.99688 4.81481E-6 " pathEditMode="relative" rAng="0" ptsTypes="AA">
                                      <p:cBhvr>
                                        <p:cTn id="6" dur="4500" fill="hold"/>
                                        <p:tgtEl>
                                          <p:spTgt spid="11"/>
                                        </p:tgtEl>
                                        <p:attrNameLst>
                                          <p:attrName>ppt_x</p:attrName>
                                          <p:attrName>ppt_y</p:attrName>
                                        </p:attrNameLst>
                                      </p:cBhvr>
                                      <p:rCtr x="-49844" y="0"/>
                                    </p:animMotion>
                                  </p:childTnLst>
                                </p:cTn>
                              </p:par>
                              <p:par>
                                <p:cTn id="7" presetID="35" presetClass="path" presetSubtype="0" accel="50000" decel="50000" fill="hold" nodeType="withEffect">
                                  <p:stCondLst>
                                    <p:cond delay="0"/>
                                  </p:stCondLst>
                                  <p:childTnLst>
                                    <p:animMotion origin="layout" path="M 2.08333E-7 1.11111E-6 L -0.39674 -0.00949 " pathEditMode="relative" rAng="0" ptsTypes="AA">
                                      <p:cBhvr>
                                        <p:cTn id="8" dur="2000" fill="hold"/>
                                        <p:tgtEl>
                                          <p:spTgt spid="16"/>
                                        </p:tgtEl>
                                        <p:attrNameLst>
                                          <p:attrName>ppt_x</p:attrName>
                                          <p:attrName>ppt_y</p:attrName>
                                        </p:attrNameLst>
                                      </p:cBhvr>
                                      <p:rCtr x="-19844" y="-486"/>
                                    </p:animMotion>
                                  </p:childTnLst>
                                </p:cTn>
                              </p:par>
                              <p:par>
                                <p:cTn id="9" presetID="64" presetClass="path" presetSubtype="0" repeatCount="indefinite" autoRev="1" fill="hold" nodeType="withEffect">
                                  <p:stCondLst>
                                    <p:cond delay="0"/>
                                  </p:stCondLst>
                                  <p:childTnLst>
                                    <p:animMotion origin="layout" path="M 1.25E-6 1.48148E-6 L 0.00325 -0.02037 " pathEditMode="relative" rAng="0" ptsTypes="AA">
                                      <p:cBhvr>
                                        <p:cTn id="10" dur="1000" fill="hold"/>
                                        <p:tgtEl>
                                          <p:spTgt spid="23"/>
                                        </p:tgtEl>
                                        <p:attrNameLst>
                                          <p:attrName>ppt_x</p:attrName>
                                          <p:attrName>ppt_y</p:attrName>
                                        </p:attrNameLst>
                                      </p:cBhvr>
                                      <p:rCtr x="156" y="-1019"/>
                                    </p:animMotion>
                                  </p:childTnLst>
                                </p:cTn>
                              </p:par>
                              <p:par>
                                <p:cTn id="11" presetID="1" presetClass="entr" presetSubtype="0" fill="hold" nodeType="withEffect">
                                  <p:stCondLst>
                                    <p:cond delay="200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nodeType="withEffect">
                                  <p:stCondLst>
                                    <p:cond delay="200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nodeType="withEffect">
                                  <p:stCondLst>
                                    <p:cond delay="200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2.91667E-6 -2.59259E-6 L 0.61758 -0.00555 " pathEditMode="relative" rAng="0" ptsTypes="AA">
                                      <p:cBhvr>
                                        <p:cTn id="20" dur="2000" fill="hold"/>
                                        <p:tgtEl>
                                          <p:spTgt spid="29"/>
                                        </p:tgtEl>
                                        <p:attrNameLst>
                                          <p:attrName>ppt_x</p:attrName>
                                          <p:attrName>ppt_y</p:attrName>
                                        </p:attrNameLst>
                                      </p:cBhvr>
                                      <p:rCtr x="30872" y="-278"/>
                                    </p:animMotion>
                                  </p:childTnLst>
                                </p:cTn>
                              </p:par>
                              <p:par>
                                <p:cTn id="21" presetID="6" presetClass="emph" presetSubtype="0" fill="hold" nodeType="withEffect">
                                  <p:stCondLst>
                                    <p:cond delay="500"/>
                                  </p:stCondLst>
                                  <p:childTnLst>
                                    <p:animScale>
                                      <p:cBhvr>
                                        <p:cTn id="22" dur="1000" fill="hold"/>
                                        <p:tgtEl>
                                          <p:spTgt spid="29"/>
                                        </p:tgtEl>
                                      </p:cBhvr>
                                      <p:by x="500000" y="500000"/>
                                    </p:animScale>
                                  </p:childTnLst>
                                </p:cTn>
                              </p:par>
                              <p:par>
                                <p:cTn id="23" presetID="1" presetClass="exit" presetSubtype="0" fill="hold" nodeType="withEffect">
                                  <p:stCondLst>
                                    <p:cond delay="150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ntr" presetSubtype="0" fill="hold" nodeType="withEffect">
                                  <p:stCondLst>
                                    <p:cond delay="1500"/>
                                  </p:stCondLst>
                                  <p:childTnLst>
                                    <p:set>
                                      <p:cBhvr>
                                        <p:cTn id="26" dur="1" fill="hold">
                                          <p:stCondLst>
                                            <p:cond delay="0"/>
                                          </p:stCondLst>
                                        </p:cTn>
                                        <p:tgtEl>
                                          <p:spTgt spid="35"/>
                                        </p:tgtEl>
                                        <p:attrNameLst>
                                          <p:attrName>style.visibility</p:attrName>
                                        </p:attrNameLst>
                                      </p:cBhvr>
                                      <p:to>
                                        <p:strVal val="visible"/>
                                      </p:to>
                                    </p:set>
                                  </p:childTnLst>
                                </p:cTn>
                              </p:par>
                            </p:childTnLst>
                          </p:cTn>
                        </p:par>
                        <p:par>
                          <p:cTn id="27" fill="hold">
                            <p:stCondLst>
                              <p:cond delay="4500"/>
                            </p:stCondLst>
                            <p:childTnLst>
                              <p:par>
                                <p:cTn id="28" presetID="22" presetClass="exit" presetSubtype="4" fill="hold" nodeType="afterEffect">
                                  <p:stCondLst>
                                    <p:cond delay="0"/>
                                  </p:stCondLst>
                                  <p:childTnLst>
                                    <p:animEffect transition="out" filter="wipe(down)">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1.04167E-6 -4.07407E-6 L -0.0013 0.17593 " pathEditMode="relative" rAng="0" ptsTypes="AA">
                                      <p:cBhvr>
                                        <p:cTn id="32" dur="500" fill="hold"/>
                                        <p:tgtEl>
                                          <p:spTgt spid="13"/>
                                        </p:tgtEl>
                                        <p:attrNameLst>
                                          <p:attrName>ppt_x</p:attrName>
                                          <p:attrName>ppt_y</p:attrName>
                                        </p:attrNameLst>
                                      </p:cBhvr>
                                      <p:rCtr x="-65" y="8796"/>
                                    </p:animMotion>
                                  </p:childTnLst>
                                </p:cTn>
                              </p:par>
                              <p:par>
                                <p:cTn id="33" presetID="22" presetClass="exit" presetSubtype="4" fill="hold" nodeType="withEffect">
                                  <p:stCondLst>
                                    <p:cond delay="0"/>
                                  </p:stCondLst>
                                  <p:childTnLst>
                                    <p:animEffect transition="out" filter="wipe(down)">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4.16667E-6 -4.44444E-6 L -0.0013 0.17593 " pathEditMode="relative" rAng="0" ptsTypes="AA">
                                      <p:cBhvr>
                                        <p:cTn id="37" dur="500" fill="hold"/>
                                        <p:tgtEl>
                                          <p:spTgt spid="32"/>
                                        </p:tgtEl>
                                        <p:attrNameLst>
                                          <p:attrName>ppt_x</p:attrName>
                                          <p:attrName>ppt_y</p:attrName>
                                        </p:attrNameLst>
                                      </p:cBhvr>
                                      <p:rCtr x="-65" y="8796"/>
                                    </p:animMotion>
                                  </p:childTnLst>
                                </p:cTn>
                              </p:par>
                              <p:par>
                                <p:cTn id="38" presetID="1" presetClass="exit" presetSubtype="0" fill="hold" nodeType="withEffect">
                                  <p:stCondLst>
                                    <p:cond delay="500"/>
                                  </p:stCondLst>
                                  <p:childTnLst>
                                    <p:set>
                                      <p:cBhvr>
                                        <p:cTn id="39" dur="1" fill="hold">
                                          <p:stCondLst>
                                            <p:cond delay="0"/>
                                          </p:stCondLst>
                                        </p:cTn>
                                        <p:tgtEl>
                                          <p:spTgt spid="3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barn(inVertical)">
                                      <p:cBhvr>
                                        <p:cTn id="44"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2283212" y="4740811"/>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29744"/>
            <a:ext cx="23636751" cy="6903061"/>
            <a:chOff x="0" y="0"/>
            <a:chExt cx="23636751" cy="6903061"/>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86852"/>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9841" y="14426"/>
              <a:ext cx="11866910" cy="6888635"/>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97589" y="1991623"/>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4">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1167950" y="-32504"/>
            <a:ext cx="8614066" cy="1708904"/>
            <a:chOff x="357231" y="-6275"/>
            <a:chExt cx="12582023" cy="294784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57231" y="-6275"/>
              <a:ext cx="12582023" cy="294784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2171390" y="355911"/>
              <a:ext cx="8945550" cy="2150192"/>
            </a:xfrm>
            <a:prstGeom prst="rect">
              <a:avLst/>
            </a:prstGeom>
            <a:noFill/>
          </p:spPr>
          <p:txBody>
            <a:bodyPr wrap="square" rtlCol="0">
              <a:spAutoFit/>
            </a:bodyPr>
            <a:lstStyle/>
            <a:p>
              <a:pPr algn="ctr"/>
              <a:r>
                <a:rPr lang="en-US" sz="2500" b="1">
                  <a:latin typeface="Arial" panose="020B0604020202020204" pitchFamily="34" charset="0"/>
                  <a:cs typeface="Arial" panose="020B0604020202020204" pitchFamily="34" charset="0"/>
                </a:rPr>
                <a:t>Câu 3: Em hãy ghép nối các ngón tay ở cột A tương ứng với phím phụ trách ở cột B để gõ phím đúng cách?</a:t>
              </a:r>
              <a:endParaRPr lang="en-US" sz="2500" b="1" dirty="0">
                <a:latin typeface="Arial" panose="020B0604020202020204" pitchFamily="34" charset="0"/>
                <a:cs typeface="Arial" panose="020B0604020202020204" pitchFamily="34" charset="0"/>
              </a:endParaRPr>
            </a:p>
          </p:txBody>
        </p:sp>
      </p:grpSp>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18907" y="3761060"/>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57070" y="787988"/>
            <a:ext cx="4787938" cy="3867181"/>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8874759" y="3566476"/>
            <a:ext cx="907257" cy="1276880"/>
          </a:xfrm>
          <a:prstGeom prst="rect">
            <a:avLst/>
          </a:prstGeom>
        </p:spPr>
      </p:pic>
      <p:sp>
        <p:nvSpPr>
          <p:cNvPr id="36" name="Rectangle 35">
            <a:extLst>
              <a:ext uri="{FF2B5EF4-FFF2-40B4-BE49-F238E27FC236}">
                <a16:creationId xmlns:a16="http://schemas.microsoft.com/office/drawing/2014/main" id="{6FD73F06-3E14-9688-48D4-458047CC95E1}"/>
              </a:ext>
            </a:extLst>
          </p:cNvPr>
          <p:cNvSpPr/>
          <p:nvPr/>
        </p:nvSpPr>
        <p:spPr>
          <a:xfrm>
            <a:off x="253773" y="1807330"/>
            <a:ext cx="4679754" cy="4913533"/>
          </a:xfrm>
          <a:prstGeom prst="rect">
            <a:avLst/>
          </a:prstGeom>
          <a:solidFill>
            <a:schemeClr val="bg1"/>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16" tIns="201316" rIns="201316" bIns="201316" numCol="1" spcCol="1270" anchor="ctr" anchorCtr="0">
            <a:noAutofit/>
          </a:bodyPr>
          <a:lstStyle/>
          <a:p>
            <a:pPr marL="0" algn="l" rtl="0" eaLnBrk="1" fontAlgn="t" latinLnBrk="0" hangingPunct="1">
              <a:lnSpc>
                <a:spcPct val="120000"/>
              </a:lnSpc>
              <a:spcBef>
                <a:spcPts val="0"/>
              </a:spcBef>
              <a:spcAft>
                <a:spcPts val="0"/>
              </a:spcAft>
            </a:pPr>
            <a:r>
              <a:rPr lang="en-US" sz="3200" b="1" i="0" u="none" strike="noStrike" kern="1200">
                <a:solidFill>
                  <a:srgbClr val="002060"/>
                </a:solidFill>
                <a:effectLst/>
                <a:latin typeface="Arial" panose="020B0604020202020204" pitchFamily="34" charset="0"/>
                <a:cs typeface="Arial" panose="020B0604020202020204" pitchFamily="34" charset="0"/>
              </a:rPr>
              <a:t>1) Ngón trỏ tay trái</a:t>
            </a:r>
            <a:endParaRPr lang="en-US" sz="3200" b="1" i="0" u="none" strike="noStrike">
              <a:solidFill>
                <a:srgbClr val="002060"/>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a:solidFill>
                  <a:srgbClr val="0070C0"/>
                </a:solidFill>
                <a:effectLst/>
                <a:latin typeface="Arial" panose="020B0604020202020204" pitchFamily="34" charset="0"/>
                <a:cs typeface="Arial" panose="020B0604020202020204" pitchFamily="34" charset="0"/>
              </a:rPr>
              <a:t>2) Ngón trỏ tay phải</a:t>
            </a:r>
            <a:endParaRPr lang="en-US" sz="3200" b="1" i="0" u="none" strike="noStrike">
              <a:solidFill>
                <a:srgbClr val="0070C0"/>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a:solidFill>
                  <a:srgbClr val="FF0000"/>
                </a:solidFill>
                <a:effectLst/>
                <a:latin typeface="Arial" panose="020B0604020202020204" pitchFamily="34" charset="0"/>
                <a:cs typeface="Arial" panose="020B0604020202020204" pitchFamily="34" charset="0"/>
              </a:rPr>
              <a:t>3) Ngón giữa tay trái</a:t>
            </a:r>
            <a:endParaRPr lang="en-US" sz="3200" b="1" i="0" u="none" strike="noStrike">
              <a:solidFill>
                <a:srgbClr val="FF0000"/>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a:solidFill>
                  <a:srgbClr val="BC26A7"/>
                </a:solidFill>
                <a:effectLst/>
                <a:latin typeface="Arial" panose="020B0604020202020204" pitchFamily="34" charset="0"/>
                <a:cs typeface="Arial" panose="020B0604020202020204" pitchFamily="34" charset="0"/>
              </a:rPr>
              <a:t>4) Ngón giữa tay phải</a:t>
            </a:r>
            <a:endParaRPr lang="en-US" sz="3200" b="1" i="0" u="none" strike="noStrike">
              <a:solidFill>
                <a:srgbClr val="BC26A7"/>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a:solidFill>
                  <a:srgbClr val="008C4C"/>
                </a:solidFill>
                <a:effectLst/>
                <a:latin typeface="Arial" panose="020B0604020202020204" pitchFamily="34" charset="0"/>
                <a:cs typeface="Arial" panose="020B0604020202020204" pitchFamily="34" charset="0"/>
              </a:rPr>
              <a:t>5) Ngón áp út tay trái</a:t>
            </a:r>
            <a:endParaRPr lang="en-US" sz="3200" b="1" i="0" u="none" strike="noStrike">
              <a:solidFill>
                <a:srgbClr val="008C4C"/>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a:solidFill>
                  <a:schemeClr val="accent4">
                    <a:lumMod val="50000"/>
                  </a:schemeClr>
                </a:solidFill>
                <a:effectLst/>
                <a:latin typeface="Arial" panose="020B0604020202020204" pitchFamily="34" charset="0"/>
                <a:cs typeface="Arial" panose="020B0604020202020204" pitchFamily="34" charset="0"/>
              </a:rPr>
              <a:t>6) Ngón áp út tay phải</a:t>
            </a:r>
            <a:endParaRPr lang="en-US" sz="3200" b="1" i="0" u="none" strike="noStrike">
              <a:solidFill>
                <a:schemeClr val="accent4">
                  <a:lumMod val="50000"/>
                </a:schemeClr>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a:solidFill>
                  <a:srgbClr val="363636"/>
                </a:solidFill>
                <a:effectLst/>
                <a:latin typeface="Arial" panose="020B0604020202020204" pitchFamily="34" charset="0"/>
                <a:cs typeface="Arial" panose="020B0604020202020204" pitchFamily="34" charset="0"/>
              </a:rPr>
              <a:t>7) Ngón út tay trái</a:t>
            </a:r>
            <a:endParaRPr lang="en-US" sz="3200" b="1" i="0" u="none" strike="noStrike">
              <a:solidFill>
                <a:srgbClr val="363636"/>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a:solidFill>
                  <a:srgbClr val="20A048"/>
                </a:solidFill>
                <a:effectLst/>
                <a:latin typeface="Arial" panose="020B0604020202020204" pitchFamily="34" charset="0"/>
                <a:cs typeface="Arial" panose="020B0604020202020204" pitchFamily="34" charset="0"/>
              </a:rPr>
              <a:t>8) Ngón út tay phải</a:t>
            </a:r>
            <a:endParaRPr lang="en-US" sz="3200" b="1" i="0" u="none" strike="noStrike">
              <a:solidFill>
                <a:srgbClr val="20A048"/>
              </a:solidFill>
              <a:effectLst/>
              <a:latin typeface="Arial" panose="020B0604020202020204" pitchFamily="34" charset="0"/>
            </a:endParaRPr>
          </a:p>
        </p:txBody>
      </p:sp>
      <p:sp>
        <p:nvSpPr>
          <p:cNvPr id="42" name="Rectangle 41">
            <a:extLst>
              <a:ext uri="{FF2B5EF4-FFF2-40B4-BE49-F238E27FC236}">
                <a16:creationId xmlns:a16="http://schemas.microsoft.com/office/drawing/2014/main" id="{413DE519-325A-BCC5-B1C0-7134058DC458}"/>
              </a:ext>
            </a:extLst>
          </p:cNvPr>
          <p:cNvSpPr/>
          <p:nvPr/>
        </p:nvSpPr>
        <p:spPr>
          <a:xfrm>
            <a:off x="6718634" y="1781673"/>
            <a:ext cx="4182055" cy="4913533"/>
          </a:xfrm>
          <a:prstGeom prst="rect">
            <a:avLst/>
          </a:prstGeom>
          <a:solidFill>
            <a:schemeClr val="bg1"/>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813" tIns="189813" rIns="189813" bIns="189813" numCol="1" spcCol="1270" anchor="ctr" anchorCtr="0">
            <a:noAutofit/>
          </a:bodyPr>
          <a:lstStyle/>
          <a:p>
            <a:pPr marL="0" algn="l" rtl="0" eaLnBrk="1" fontAlgn="t" latinLnBrk="0" hangingPunct="1">
              <a:lnSpc>
                <a:spcPct val="120000"/>
              </a:lnSpc>
              <a:spcBef>
                <a:spcPts val="0"/>
              </a:spcBef>
              <a:spcAft>
                <a:spcPts val="0"/>
              </a:spcAft>
            </a:pPr>
            <a:endParaRPr lang="en-US" sz="3200" b="1" i="0" u="none" strike="noStrike" kern="1200">
              <a:solidFill>
                <a:srgbClr val="002060"/>
              </a:solidFill>
              <a:effectLst/>
              <a:latin typeface="Arial" panose="020B0604020202020204" pitchFamily="34" charset="0"/>
              <a:cs typeface="Arial" panose="020B0604020202020204" pitchFamily="34" charset="0"/>
            </a:endParaRPr>
          </a:p>
          <a:p>
            <a:pPr marL="0" algn="l" rtl="0" eaLnBrk="1" fontAlgn="t" latinLnBrk="0" hangingPunct="1">
              <a:lnSpc>
                <a:spcPct val="120000"/>
              </a:lnSpc>
              <a:spcBef>
                <a:spcPts val="0"/>
              </a:spcBef>
              <a:spcAft>
                <a:spcPts val="0"/>
              </a:spcAft>
            </a:pPr>
            <a:r>
              <a:rPr lang="en-US" sz="3200" b="1" i="0" u="none" strike="noStrike" kern="1200">
                <a:solidFill>
                  <a:srgbClr val="002060"/>
                </a:solidFill>
                <a:effectLst/>
                <a:latin typeface="Arial" panose="020B0604020202020204" pitchFamily="34" charset="0"/>
                <a:cs typeface="Arial" panose="020B0604020202020204" pitchFamily="34" charset="0"/>
              </a:rPr>
              <a:t>a) gõ phím số 6, 7</a:t>
            </a:r>
            <a:endParaRPr lang="en-US" sz="3200" b="1" i="0" u="none" strike="noStrike">
              <a:solidFill>
                <a:srgbClr val="002060"/>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a:solidFill>
                  <a:srgbClr val="002060"/>
                </a:solidFill>
                <a:effectLst/>
                <a:latin typeface="Arial" panose="020B0604020202020204" pitchFamily="34" charset="0"/>
                <a:cs typeface="Arial" panose="020B0604020202020204" pitchFamily="34" charset="0"/>
              </a:rPr>
              <a:t>b) gõ phím số 8</a:t>
            </a:r>
            <a:endParaRPr lang="en-US" sz="3200" b="1" i="0" u="none" strike="noStrike">
              <a:solidFill>
                <a:srgbClr val="002060"/>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a:solidFill>
                  <a:srgbClr val="002060"/>
                </a:solidFill>
                <a:effectLst/>
                <a:latin typeface="Arial" panose="020B0604020202020204" pitchFamily="34" charset="0"/>
                <a:cs typeface="Arial" panose="020B0604020202020204" pitchFamily="34" charset="0"/>
              </a:rPr>
              <a:t>c) gõ phím số 4, 5</a:t>
            </a:r>
            <a:endParaRPr lang="en-US" sz="3200" b="1" i="0" u="none" strike="noStrike">
              <a:solidFill>
                <a:srgbClr val="002060"/>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a:solidFill>
                  <a:srgbClr val="002060"/>
                </a:solidFill>
                <a:effectLst/>
                <a:latin typeface="Arial" panose="020B0604020202020204" pitchFamily="34" charset="0"/>
                <a:cs typeface="Arial" panose="020B0604020202020204" pitchFamily="34" charset="0"/>
              </a:rPr>
              <a:t>d) gõ phím số 9</a:t>
            </a:r>
            <a:endParaRPr lang="en-US" sz="3200" b="1" i="0" u="none" strike="noStrike">
              <a:solidFill>
                <a:srgbClr val="002060"/>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spc="0" baseline="0">
                <a:ln>
                  <a:noFill/>
                </a:ln>
                <a:solidFill>
                  <a:srgbClr val="002060"/>
                </a:solidFill>
                <a:effectLst/>
                <a:latin typeface="Arial" panose="020B0604020202020204" pitchFamily="34" charset="0"/>
                <a:cs typeface="Arial" panose="020B0604020202020204" pitchFamily="34" charset="0"/>
              </a:rPr>
              <a:t>e) gõ phím số 3</a:t>
            </a:r>
            <a:endParaRPr lang="en-US" sz="3200" b="1" i="0" u="none" strike="noStrike">
              <a:solidFill>
                <a:srgbClr val="002060"/>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spc="0" baseline="0">
                <a:ln>
                  <a:noFill/>
                </a:ln>
                <a:solidFill>
                  <a:srgbClr val="002060"/>
                </a:solidFill>
                <a:effectLst/>
                <a:latin typeface="Arial" panose="020B0604020202020204" pitchFamily="34" charset="0"/>
                <a:cs typeface="Arial" panose="020B0604020202020204" pitchFamily="34" charset="0"/>
              </a:rPr>
              <a:t>f) gõ phím số 1</a:t>
            </a:r>
            <a:endParaRPr lang="en-US" sz="3200" b="1" i="0" u="none" strike="noStrike">
              <a:solidFill>
                <a:srgbClr val="002060"/>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spc="0" baseline="0">
                <a:ln>
                  <a:noFill/>
                </a:ln>
                <a:solidFill>
                  <a:srgbClr val="002060"/>
                </a:solidFill>
                <a:effectLst/>
                <a:latin typeface="Arial" panose="020B0604020202020204" pitchFamily="34" charset="0"/>
                <a:cs typeface="Arial" panose="020B0604020202020204" pitchFamily="34" charset="0"/>
              </a:rPr>
              <a:t>g) gõ phím số 0</a:t>
            </a:r>
            <a:endParaRPr lang="en-US" sz="3200" b="1" i="0" u="none" strike="noStrike">
              <a:solidFill>
                <a:srgbClr val="002060"/>
              </a:solidFill>
              <a:effectLst/>
              <a:latin typeface="Arial" panose="020B0604020202020204" pitchFamily="34" charset="0"/>
            </a:endParaRPr>
          </a:p>
          <a:p>
            <a:pPr marL="0" marR="0" indent="0" algn="l" rtl="0" eaLnBrk="1" fontAlgn="auto" latinLnBrk="0" hangingPunct="1">
              <a:lnSpc>
                <a:spcPct val="120000"/>
              </a:lnSpc>
              <a:spcBef>
                <a:spcPts val="0"/>
              </a:spcBef>
              <a:spcAft>
                <a:spcPts val="0"/>
              </a:spcAft>
            </a:pPr>
            <a:r>
              <a:rPr lang="en-US" sz="3200" b="1" i="0" u="none" strike="noStrike" kern="1200" spc="0" baseline="0">
                <a:ln>
                  <a:noFill/>
                </a:ln>
                <a:solidFill>
                  <a:srgbClr val="002060"/>
                </a:solidFill>
                <a:effectLst/>
                <a:latin typeface="Arial" panose="020B0604020202020204" pitchFamily="34" charset="0"/>
                <a:cs typeface="Arial" panose="020B0604020202020204" pitchFamily="34" charset="0"/>
              </a:rPr>
              <a:t>h) gõ phím số 2</a:t>
            </a:r>
            <a:endParaRPr lang="en-US" sz="3200" b="1" i="0" u="none" strike="noStrike">
              <a:solidFill>
                <a:srgbClr val="002060"/>
              </a:solidFill>
              <a:effectLst/>
              <a:latin typeface="Arial" panose="020B0604020202020204" pitchFamily="34" charset="0"/>
            </a:endParaRPr>
          </a:p>
          <a:p>
            <a:pPr marL="0" lvl="0" indent="0" algn="ctr" defTabSz="1466850">
              <a:lnSpc>
                <a:spcPct val="120000"/>
              </a:lnSpc>
              <a:spcBef>
                <a:spcPct val="0"/>
              </a:spcBef>
              <a:spcAft>
                <a:spcPct val="35000"/>
              </a:spcAft>
              <a:buNone/>
            </a:pPr>
            <a:endParaRPr lang="en-US" sz="4800" b="1" kern="1200">
              <a:solidFill>
                <a:srgbClr val="002060"/>
              </a:solidFill>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4B4358AC-145F-AA53-7C68-52FD1272F6CD}"/>
              </a:ext>
            </a:extLst>
          </p:cNvPr>
          <p:cNvCxnSpPr>
            <a:cxnSpLocks/>
          </p:cNvCxnSpPr>
          <p:nvPr/>
        </p:nvCxnSpPr>
        <p:spPr>
          <a:xfrm>
            <a:off x="4106924" y="2279460"/>
            <a:ext cx="2780128" cy="9891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07FB96F-549F-EC41-163D-810538B6B84A}"/>
              </a:ext>
            </a:extLst>
          </p:cNvPr>
          <p:cNvCxnSpPr>
            <a:cxnSpLocks/>
          </p:cNvCxnSpPr>
          <p:nvPr/>
        </p:nvCxnSpPr>
        <p:spPr>
          <a:xfrm flipV="1">
            <a:off x="4293536" y="2185235"/>
            <a:ext cx="2562601" cy="6521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1832A0-72DB-47E6-9BF0-1EC8BA27A3AD}"/>
              </a:ext>
            </a:extLst>
          </p:cNvPr>
          <p:cNvCxnSpPr>
            <a:cxnSpLocks/>
          </p:cNvCxnSpPr>
          <p:nvPr/>
        </p:nvCxnSpPr>
        <p:spPr>
          <a:xfrm>
            <a:off x="4408879" y="3385437"/>
            <a:ext cx="2583261" cy="9804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1855959-B7F2-33F5-B7B3-BF1C9ADC0A88}"/>
              </a:ext>
            </a:extLst>
          </p:cNvPr>
          <p:cNvCxnSpPr>
            <a:cxnSpLocks/>
          </p:cNvCxnSpPr>
          <p:nvPr/>
        </p:nvCxnSpPr>
        <p:spPr>
          <a:xfrm flipV="1">
            <a:off x="4610647" y="2712650"/>
            <a:ext cx="2285291" cy="12808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684821A-1A5C-0965-3A94-D540BCBA663C}"/>
              </a:ext>
            </a:extLst>
          </p:cNvPr>
          <p:cNvCxnSpPr>
            <a:cxnSpLocks/>
          </p:cNvCxnSpPr>
          <p:nvPr/>
        </p:nvCxnSpPr>
        <p:spPr>
          <a:xfrm>
            <a:off x="4522697" y="4582706"/>
            <a:ext cx="2439306" cy="15828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E40BDA-2B09-3921-16F1-085E02CD54BA}"/>
              </a:ext>
            </a:extLst>
          </p:cNvPr>
          <p:cNvCxnSpPr>
            <a:cxnSpLocks/>
          </p:cNvCxnSpPr>
          <p:nvPr/>
        </p:nvCxnSpPr>
        <p:spPr>
          <a:xfrm flipV="1">
            <a:off x="4713636" y="3871383"/>
            <a:ext cx="2229496" cy="12923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E837317-0E70-702A-7D19-0951D4FCF7AD}"/>
              </a:ext>
            </a:extLst>
          </p:cNvPr>
          <p:cNvCxnSpPr>
            <a:cxnSpLocks/>
          </p:cNvCxnSpPr>
          <p:nvPr/>
        </p:nvCxnSpPr>
        <p:spPr>
          <a:xfrm flipV="1">
            <a:off x="3921181" y="5058731"/>
            <a:ext cx="3021951" cy="7132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D49E37F-2354-B9C1-0123-2A75FE5C2673}"/>
              </a:ext>
            </a:extLst>
          </p:cNvPr>
          <p:cNvCxnSpPr>
            <a:cxnSpLocks/>
          </p:cNvCxnSpPr>
          <p:nvPr/>
        </p:nvCxnSpPr>
        <p:spPr>
          <a:xfrm flipV="1">
            <a:off x="4104442" y="5648854"/>
            <a:ext cx="2838690" cy="7871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D8B5A73-B7EE-758E-B3A0-6D90F9E09BA4}"/>
              </a:ext>
            </a:extLst>
          </p:cNvPr>
          <p:cNvGrpSpPr/>
          <p:nvPr/>
        </p:nvGrpSpPr>
        <p:grpSpPr>
          <a:xfrm>
            <a:off x="-25415" y="50569"/>
            <a:ext cx="1050681" cy="1376451"/>
            <a:chOff x="273457" y="297422"/>
            <a:chExt cx="1294674" cy="1022036"/>
          </a:xfrm>
        </p:grpSpPr>
        <p:pic>
          <p:nvPicPr>
            <p:cNvPr id="52" name="Picture 51">
              <a:extLst>
                <a:ext uri="{FF2B5EF4-FFF2-40B4-BE49-F238E27FC236}">
                  <a16:creationId xmlns:a16="http://schemas.microsoft.com/office/drawing/2014/main" id="{72051F89-108E-50DA-570A-7C2A1FA36668}"/>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354542" y="297422"/>
              <a:ext cx="769944" cy="386328"/>
            </a:xfrm>
            <a:prstGeom prst="rect">
              <a:avLst/>
            </a:prstGeom>
          </p:spPr>
        </p:pic>
        <p:sp>
          <p:nvSpPr>
            <p:cNvPr id="53" name="Rectangle 52">
              <a:extLst>
                <a:ext uri="{FF2B5EF4-FFF2-40B4-BE49-F238E27FC236}">
                  <a16:creationId xmlns:a16="http://schemas.microsoft.com/office/drawing/2014/main" id="{50208B16-64B4-BDF8-BF02-AFB587FC8D5E}"/>
                </a:ext>
              </a:extLst>
            </p:cNvPr>
            <p:cNvSpPr/>
            <p:nvPr/>
          </p:nvSpPr>
          <p:spPr>
            <a:xfrm>
              <a:off x="273457" y="702430"/>
              <a:ext cx="1294674" cy="617028"/>
            </a:xfrm>
            <a:prstGeom prst="rect">
              <a:avLst/>
            </a:prstGeom>
          </p:spPr>
          <p:txBody>
            <a:bodyPr wrap="square">
              <a:spAutoFit/>
            </a:bodyPr>
            <a:lstStyle/>
            <a:p>
              <a:pPr defTabSz="342900"/>
              <a:r>
                <a:rPr lang="en-US" sz="2400" b="1" spc="-300" dirty="0">
                  <a:solidFill>
                    <a:schemeClr val="bg1"/>
                  </a:solidFill>
                  <a:latin typeface="Arial" panose="020B0604020202020204" pitchFamily="34" charset="0"/>
                  <a:ea typeface="Roboto" panose="02000000000000000000" pitchFamily="2" charset="0"/>
                  <a:cs typeface="Arial" panose="020B0604020202020204" pitchFamily="34" charset="0"/>
                </a:rPr>
                <a:t>LUYỆN TẬP</a:t>
              </a:r>
              <a:endParaRPr lang="vi-VN" sz="2400" b="1" spc="-3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spTree>
    <p:extLst>
      <p:ext uri="{BB962C8B-B14F-4D97-AF65-F5344CB8AC3E}">
        <p14:creationId xmlns:p14="http://schemas.microsoft.com/office/powerpoint/2010/main" val="7835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8.33333E-7 -2.59259E-6 L -0.99687 -2.59259E-6 " pathEditMode="relative" rAng="0" ptsTypes="AA">
                                      <p:cBhvr>
                                        <p:cTn id="6" dur="4500" fill="hold"/>
                                        <p:tgtEl>
                                          <p:spTgt spid="11"/>
                                        </p:tgtEl>
                                        <p:attrNameLst>
                                          <p:attrName>ppt_x</p:attrName>
                                          <p:attrName>ppt_y</p:attrName>
                                        </p:attrNameLst>
                                      </p:cBhvr>
                                      <p:rCtr x="-49844" y="0"/>
                                    </p:animMotion>
                                  </p:childTnLst>
                                </p:cTn>
                              </p:par>
                              <p:par>
                                <p:cTn id="7" presetID="35" presetClass="path" presetSubtype="0" accel="50000" decel="50000" fill="hold" nodeType="withEffect">
                                  <p:stCondLst>
                                    <p:cond delay="0"/>
                                  </p:stCondLst>
                                  <p:childTnLst>
                                    <p:animMotion origin="layout" path="M 2.08333E-7 1.11111E-6 L -0.39674 -0.00949 " pathEditMode="relative" rAng="0" ptsTypes="AA">
                                      <p:cBhvr>
                                        <p:cTn id="8" dur="2000" fill="hold"/>
                                        <p:tgtEl>
                                          <p:spTgt spid="16"/>
                                        </p:tgtEl>
                                        <p:attrNameLst>
                                          <p:attrName>ppt_x</p:attrName>
                                          <p:attrName>ppt_y</p:attrName>
                                        </p:attrNameLst>
                                      </p:cBhvr>
                                      <p:rCtr x="-19844" y="-486"/>
                                    </p:animMotion>
                                  </p:childTnLst>
                                </p:cTn>
                              </p:par>
                              <p:par>
                                <p:cTn id="9" presetID="64" presetClass="path" presetSubtype="0" repeatCount="indefinite" autoRev="1" fill="hold" nodeType="withEffect">
                                  <p:stCondLst>
                                    <p:cond delay="0"/>
                                  </p:stCondLst>
                                  <p:childTnLst>
                                    <p:animMotion origin="layout" path="M 1.25E-6 1.48148E-6 L 0.00325 -0.02037 " pathEditMode="relative" rAng="0" ptsTypes="AA">
                                      <p:cBhvr>
                                        <p:cTn id="10" dur="1000" fill="hold"/>
                                        <p:tgtEl>
                                          <p:spTgt spid="23"/>
                                        </p:tgtEl>
                                        <p:attrNameLst>
                                          <p:attrName>ppt_x</p:attrName>
                                          <p:attrName>ppt_y</p:attrName>
                                        </p:attrNameLst>
                                      </p:cBhvr>
                                      <p:rCtr x="156" y="-1019"/>
                                    </p:animMotion>
                                  </p:childTnLst>
                                </p:cTn>
                              </p:par>
                              <p:par>
                                <p:cTn id="11" presetID="1" presetClass="entr" presetSubtype="0" fill="hold" nodeType="withEffect">
                                  <p:stCondLst>
                                    <p:cond delay="200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nodeType="withEffect">
                                  <p:stCondLst>
                                    <p:cond delay="200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nodeType="withEffect">
                                  <p:stCondLst>
                                    <p:cond delay="200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2.91667E-6 -2.59259E-6 L 0.61758 -0.00555 " pathEditMode="relative" rAng="0" ptsTypes="AA">
                                      <p:cBhvr>
                                        <p:cTn id="20" dur="2000" fill="hold"/>
                                        <p:tgtEl>
                                          <p:spTgt spid="29"/>
                                        </p:tgtEl>
                                        <p:attrNameLst>
                                          <p:attrName>ppt_x</p:attrName>
                                          <p:attrName>ppt_y</p:attrName>
                                        </p:attrNameLst>
                                      </p:cBhvr>
                                      <p:rCtr x="30872" y="-278"/>
                                    </p:animMotion>
                                  </p:childTnLst>
                                </p:cTn>
                              </p:par>
                              <p:par>
                                <p:cTn id="21" presetID="6" presetClass="emph" presetSubtype="0" fill="hold" nodeType="withEffect">
                                  <p:stCondLst>
                                    <p:cond delay="500"/>
                                  </p:stCondLst>
                                  <p:childTnLst>
                                    <p:animScale>
                                      <p:cBhvr>
                                        <p:cTn id="22" dur="1000" fill="hold"/>
                                        <p:tgtEl>
                                          <p:spTgt spid="29"/>
                                        </p:tgtEl>
                                      </p:cBhvr>
                                      <p:by x="500000" y="500000"/>
                                    </p:animScale>
                                  </p:childTnLst>
                                </p:cTn>
                              </p:par>
                              <p:par>
                                <p:cTn id="23" presetID="1" presetClass="exit" presetSubtype="0" fill="hold" nodeType="withEffect">
                                  <p:stCondLst>
                                    <p:cond delay="150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ntr" presetSubtype="0" fill="hold" nodeType="withEffect">
                                  <p:stCondLst>
                                    <p:cond delay="1500"/>
                                  </p:stCondLst>
                                  <p:childTnLst>
                                    <p:set>
                                      <p:cBhvr>
                                        <p:cTn id="26" dur="1" fill="hold">
                                          <p:stCondLst>
                                            <p:cond delay="0"/>
                                          </p:stCondLst>
                                        </p:cTn>
                                        <p:tgtEl>
                                          <p:spTgt spid="35"/>
                                        </p:tgtEl>
                                        <p:attrNameLst>
                                          <p:attrName>style.visibility</p:attrName>
                                        </p:attrNameLst>
                                      </p:cBhvr>
                                      <p:to>
                                        <p:strVal val="visible"/>
                                      </p:to>
                                    </p:set>
                                  </p:childTnLst>
                                </p:cTn>
                              </p:par>
                            </p:childTnLst>
                          </p:cTn>
                        </p:par>
                        <p:par>
                          <p:cTn id="27" fill="hold">
                            <p:stCondLst>
                              <p:cond delay="4500"/>
                            </p:stCondLst>
                            <p:childTnLst>
                              <p:par>
                                <p:cTn id="28" presetID="22" presetClass="exit" presetSubtype="4" fill="hold" nodeType="afterEffect">
                                  <p:stCondLst>
                                    <p:cond delay="0"/>
                                  </p:stCondLst>
                                  <p:childTnLst>
                                    <p:animEffect transition="out" filter="wipe(down)">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1.04167E-6 -4.07407E-6 L -0.0013 0.17593 " pathEditMode="relative" rAng="0" ptsTypes="AA">
                                      <p:cBhvr>
                                        <p:cTn id="32" dur="500" fill="hold"/>
                                        <p:tgtEl>
                                          <p:spTgt spid="13"/>
                                        </p:tgtEl>
                                        <p:attrNameLst>
                                          <p:attrName>ppt_x</p:attrName>
                                          <p:attrName>ppt_y</p:attrName>
                                        </p:attrNameLst>
                                      </p:cBhvr>
                                      <p:rCtr x="-65" y="8796"/>
                                    </p:animMotion>
                                  </p:childTnLst>
                                </p:cTn>
                              </p:par>
                              <p:par>
                                <p:cTn id="33" presetID="22" presetClass="exit" presetSubtype="4" fill="hold" nodeType="withEffect">
                                  <p:stCondLst>
                                    <p:cond delay="0"/>
                                  </p:stCondLst>
                                  <p:childTnLst>
                                    <p:animEffect transition="out" filter="wipe(down)">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4.16667E-6 -4.44444E-6 L -0.0013 0.17593 " pathEditMode="relative" rAng="0" ptsTypes="AA">
                                      <p:cBhvr>
                                        <p:cTn id="37" dur="500" fill="hold"/>
                                        <p:tgtEl>
                                          <p:spTgt spid="32"/>
                                        </p:tgtEl>
                                        <p:attrNameLst>
                                          <p:attrName>ppt_x</p:attrName>
                                          <p:attrName>ppt_y</p:attrName>
                                        </p:attrNameLst>
                                      </p:cBhvr>
                                      <p:rCtr x="-65" y="8796"/>
                                    </p:animMotion>
                                  </p:childTnLst>
                                </p:cTn>
                              </p:par>
                              <p:par>
                                <p:cTn id="38" presetID="1" presetClass="exit" presetSubtype="0" fill="hold" nodeType="withEffect">
                                  <p:stCondLst>
                                    <p:cond delay="500"/>
                                  </p:stCondLst>
                                  <p:childTnLst>
                                    <p:set>
                                      <p:cBhvr>
                                        <p:cTn id="39" dur="1" fill="hold">
                                          <p:stCondLst>
                                            <p:cond delay="0"/>
                                          </p:stCondLst>
                                        </p:cTn>
                                        <p:tgtEl>
                                          <p:spTgt spid="3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up)">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up)">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up)">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up)">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up)">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up)">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2283212" y="4740811"/>
            <a:ext cx="1050925" cy="106412"/>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38478" y="-30635"/>
            <a:ext cx="23714143" cy="6888635"/>
            <a:chOff x="-77392" y="14426"/>
            <a:chExt cx="23714143" cy="6888635"/>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92" y="16209"/>
              <a:ext cx="12192000" cy="6886852"/>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9841" y="14426"/>
              <a:ext cx="11866910" cy="6888635"/>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12603393" y="2806978"/>
            <a:ext cx="3899826" cy="2550423"/>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7796006" y="2747984"/>
            <a:ext cx="3899826" cy="2550423"/>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97589" y="1991623"/>
            <a:ext cx="2186608" cy="2186608"/>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4">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1167950" y="43696"/>
            <a:ext cx="8614066" cy="1708904"/>
            <a:chOff x="357231" y="-6275"/>
            <a:chExt cx="12582023" cy="294784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57231" y="-6275"/>
              <a:ext cx="12582023" cy="294784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2095344" y="265449"/>
              <a:ext cx="8945550" cy="2389103"/>
            </a:xfrm>
            <a:prstGeom prst="rect">
              <a:avLst/>
            </a:prstGeom>
            <a:noFill/>
          </p:spPr>
          <p:txBody>
            <a:bodyPr wrap="square" rtlCol="0">
              <a:spAutoFit/>
            </a:bodyPr>
            <a:lstStyle/>
            <a:p>
              <a:pPr algn="ctr"/>
              <a:r>
                <a:rPr lang="en-US" sz="2500" b="1">
                  <a:solidFill>
                    <a:srgbClr val="002060"/>
                  </a:solidFill>
                  <a:latin typeface="Arial" panose="020B0604020202020204" pitchFamily="34" charset="0"/>
                  <a:cs typeface="Arial" panose="020B0604020202020204" pitchFamily="34" charset="0"/>
                </a:rPr>
                <a:t>Câu 4: </a:t>
              </a:r>
              <a:r>
                <a:rPr lang="en-US" sz="2800" b="1">
                  <a:solidFill>
                    <a:srgbClr val="002060"/>
                  </a:solidFill>
                  <a:latin typeface="Arial" panose="020B0604020202020204" pitchFamily="34" charset="0"/>
                  <a:ea typeface="Roboto" panose="02000000000000000000" pitchFamily="2" charset="0"/>
                  <a:cs typeface="Arial" panose="020B0604020202020204" pitchFamily="34" charset="0"/>
                </a:rPr>
                <a:t>Sắp xếp các câu theo thứ tự thực hiện việc gõ các phím trên hàng phím số đúng cách.</a:t>
              </a:r>
              <a:endParaRPr lang="en-US" sz="2500" b="1" dirty="0">
                <a:solidFill>
                  <a:srgbClr val="002060"/>
                </a:solidFill>
                <a:latin typeface="Arial" panose="020B0604020202020204" pitchFamily="34" charset="0"/>
                <a:cs typeface="Arial" panose="020B0604020202020204" pitchFamily="34" charset="0"/>
              </a:endParaRPr>
            </a:p>
          </p:txBody>
        </p:sp>
      </p:grpSp>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18907" y="3761060"/>
            <a:ext cx="607009" cy="607008"/>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57070" y="787988"/>
            <a:ext cx="4787938" cy="3867181"/>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8874759" y="3566476"/>
            <a:ext cx="907257" cy="1276880"/>
          </a:xfrm>
          <a:prstGeom prst="rect">
            <a:avLst/>
          </a:prstGeom>
        </p:spPr>
      </p:pic>
      <p:sp>
        <p:nvSpPr>
          <p:cNvPr id="36" name="Rectangle 35">
            <a:extLst>
              <a:ext uri="{FF2B5EF4-FFF2-40B4-BE49-F238E27FC236}">
                <a16:creationId xmlns:a16="http://schemas.microsoft.com/office/drawing/2014/main" id="{6FD73F06-3E14-9688-48D4-458047CC95E1}"/>
              </a:ext>
            </a:extLst>
          </p:cNvPr>
          <p:cNvSpPr/>
          <p:nvPr/>
        </p:nvSpPr>
        <p:spPr>
          <a:xfrm>
            <a:off x="91737" y="2212632"/>
            <a:ext cx="7103336" cy="4026615"/>
          </a:xfrm>
          <a:prstGeom prst="rect">
            <a:avLst/>
          </a:prstGeom>
          <a:solidFill>
            <a:schemeClr val="bg1"/>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316" tIns="201316" rIns="201316" bIns="201316" numCol="1" spcCol="1270" anchor="ctr" anchorCtr="0">
            <a:noAutofit/>
          </a:bodyPr>
          <a:lstStyle/>
          <a:p>
            <a:pPr defTabSz="342900">
              <a:lnSpc>
                <a:spcPct val="110000"/>
              </a:lnSpc>
            </a:pPr>
            <a:r>
              <a:rPr lang="en-US" sz="2800" b="1">
                <a:solidFill>
                  <a:srgbClr val="FF0000"/>
                </a:solidFill>
                <a:latin typeface="Arial" panose="020B0604020202020204" pitchFamily="34" charset="0"/>
                <a:cs typeface="Arial" panose="020B0604020202020204" pitchFamily="34" charset="0"/>
              </a:rPr>
              <a:t>a) </a:t>
            </a:r>
            <a:r>
              <a:rPr lang="en-US" sz="2800" b="1">
                <a:solidFill>
                  <a:srgbClr val="002060"/>
                </a:solidFill>
                <a:latin typeface="Arial" panose="020B0604020202020204" pitchFamily="34" charset="0"/>
                <a:cs typeface="Arial" panose="020B0604020202020204" pitchFamily="34" charset="0"/>
              </a:rPr>
              <a:t>Sau khi gõ xong một phím, phải đưa ngón tay trở về vị trí xuất phát tương ứng trên hàng phím cơ sở.</a:t>
            </a:r>
          </a:p>
          <a:p>
            <a:pPr defTabSz="342900">
              <a:lnSpc>
                <a:spcPct val="110000"/>
              </a:lnSpc>
            </a:pPr>
            <a:endParaRPr lang="en-US" sz="1000" b="1">
              <a:solidFill>
                <a:srgbClr val="002060"/>
              </a:solidFill>
              <a:latin typeface="Arial" panose="020B0604020202020204" pitchFamily="34" charset="0"/>
              <a:cs typeface="Arial" panose="020B0604020202020204" pitchFamily="34" charset="0"/>
            </a:endParaRPr>
          </a:p>
          <a:p>
            <a:pPr defTabSz="342900">
              <a:lnSpc>
                <a:spcPct val="110000"/>
              </a:lnSpc>
            </a:pPr>
            <a:r>
              <a:rPr lang="en-US" sz="2800" b="1">
                <a:solidFill>
                  <a:srgbClr val="FF0000"/>
                </a:solidFill>
                <a:latin typeface="Arial" panose="020B0604020202020204" pitchFamily="34" charset="0"/>
                <a:cs typeface="Arial" panose="020B0604020202020204" pitchFamily="34" charset="0"/>
              </a:rPr>
              <a:t>b) </a:t>
            </a:r>
            <a:r>
              <a:rPr lang="en-US" sz="2800" b="1">
                <a:solidFill>
                  <a:srgbClr val="002060"/>
                </a:solidFill>
                <a:latin typeface="Arial" panose="020B0604020202020204" pitchFamily="34" charset="0"/>
                <a:cs typeface="Arial" panose="020B0604020202020204" pitchFamily="34" charset="0"/>
              </a:rPr>
              <a:t>Đặt các ngón tay ở vị trí xuất phát trên hàng phím cơ sở.</a:t>
            </a:r>
          </a:p>
          <a:p>
            <a:pPr defTabSz="342900">
              <a:lnSpc>
                <a:spcPct val="110000"/>
              </a:lnSpc>
            </a:pPr>
            <a:endParaRPr lang="en-US" sz="1000" b="1">
              <a:solidFill>
                <a:srgbClr val="002060"/>
              </a:solidFill>
              <a:latin typeface="Arial" panose="020B0604020202020204" pitchFamily="34" charset="0"/>
              <a:cs typeface="Arial" panose="020B0604020202020204" pitchFamily="34" charset="0"/>
            </a:endParaRPr>
          </a:p>
          <a:p>
            <a:pPr defTabSz="342900">
              <a:lnSpc>
                <a:spcPct val="110000"/>
              </a:lnSpc>
            </a:pPr>
            <a:r>
              <a:rPr lang="en-US" sz="2800" b="1">
                <a:solidFill>
                  <a:srgbClr val="FF0000"/>
                </a:solidFill>
                <a:latin typeface="Arial" panose="020B0604020202020204" pitchFamily="34" charset="0"/>
                <a:cs typeface="Arial" panose="020B0604020202020204" pitchFamily="34" charset="0"/>
              </a:rPr>
              <a:t>c) </a:t>
            </a:r>
            <a:r>
              <a:rPr lang="en-US" sz="2800" b="1">
                <a:solidFill>
                  <a:srgbClr val="002060"/>
                </a:solidFill>
                <a:latin typeface="Arial" panose="020B0604020202020204" pitchFamily="34" charset="0"/>
                <a:cs typeface="Arial" panose="020B0604020202020204" pitchFamily="34" charset="0"/>
              </a:rPr>
              <a:t>Vươn ngón tay để gõ phím số tương ứng mà ngón tay đó phụ trách.</a:t>
            </a:r>
          </a:p>
        </p:txBody>
      </p:sp>
      <p:sp>
        <p:nvSpPr>
          <p:cNvPr id="42" name="Rectangle 41">
            <a:extLst>
              <a:ext uri="{FF2B5EF4-FFF2-40B4-BE49-F238E27FC236}">
                <a16:creationId xmlns:a16="http://schemas.microsoft.com/office/drawing/2014/main" id="{413DE519-325A-BCC5-B1C0-7134058DC458}"/>
              </a:ext>
            </a:extLst>
          </p:cNvPr>
          <p:cNvSpPr/>
          <p:nvPr/>
        </p:nvSpPr>
        <p:spPr>
          <a:xfrm>
            <a:off x="7487436" y="3327427"/>
            <a:ext cx="3758520" cy="2106339"/>
          </a:xfrm>
          <a:prstGeom prst="rect">
            <a:avLst/>
          </a:prstGeom>
          <a:solidFill>
            <a:schemeClr val="bg1"/>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813" tIns="189813" rIns="189813" bIns="189813" numCol="1" spcCol="1270" anchor="ctr" anchorCtr="0">
            <a:noAutofit/>
          </a:bodyPr>
          <a:lstStyle/>
          <a:p>
            <a:pPr marL="0" algn="ctr" rtl="0" eaLnBrk="1" fontAlgn="t" latinLnBrk="0" hangingPunct="1">
              <a:lnSpc>
                <a:spcPct val="120000"/>
              </a:lnSpc>
              <a:spcBef>
                <a:spcPts val="0"/>
              </a:spcBef>
              <a:spcAft>
                <a:spcPts val="0"/>
              </a:spcAft>
            </a:pPr>
            <a:r>
              <a:rPr lang="en-US" sz="5400" b="1" i="0" u="none" strike="noStrike">
                <a:solidFill>
                  <a:srgbClr val="002060"/>
                </a:solidFill>
                <a:effectLst/>
                <a:latin typeface="Arial" panose="020B0604020202020204" pitchFamily="34" charset="0"/>
                <a:cs typeface="Arial" panose="020B0604020202020204" pitchFamily="34" charset="0"/>
              </a:rPr>
              <a:t>1 -&gt; 2 -&gt; </a:t>
            </a:r>
            <a:r>
              <a:rPr lang="en-US" sz="5400" b="1">
                <a:solidFill>
                  <a:srgbClr val="002060"/>
                </a:solidFill>
                <a:latin typeface="Arial" panose="020B0604020202020204" pitchFamily="34" charset="0"/>
                <a:cs typeface="Arial" panose="020B0604020202020204" pitchFamily="34" charset="0"/>
              </a:rPr>
              <a:t>3</a:t>
            </a:r>
          </a:p>
          <a:p>
            <a:pPr marL="0" algn="ctr" rtl="0" eaLnBrk="1" fontAlgn="t" latinLnBrk="0" hangingPunct="1">
              <a:lnSpc>
                <a:spcPct val="120000"/>
              </a:lnSpc>
              <a:spcBef>
                <a:spcPts val="0"/>
              </a:spcBef>
              <a:spcAft>
                <a:spcPts val="0"/>
              </a:spcAft>
            </a:pPr>
            <a:endParaRPr lang="en-US" sz="2000" b="1" i="0" u="none" strike="noStrike">
              <a:solidFill>
                <a:srgbClr val="002060"/>
              </a:solidFill>
              <a:effectLst/>
              <a:latin typeface="Arial" panose="020B0604020202020204" pitchFamily="34" charset="0"/>
            </a:endParaRPr>
          </a:p>
          <a:p>
            <a:pPr marL="0" algn="ctr" rtl="0" eaLnBrk="1" fontAlgn="t" latinLnBrk="0" hangingPunct="1">
              <a:lnSpc>
                <a:spcPct val="120000"/>
              </a:lnSpc>
              <a:spcBef>
                <a:spcPts val="0"/>
              </a:spcBef>
              <a:spcAft>
                <a:spcPts val="0"/>
              </a:spcAft>
            </a:pPr>
            <a:endParaRPr lang="en-US" sz="2000" b="1" i="0" u="none" strike="noStrike">
              <a:solidFill>
                <a:srgbClr val="FF0000"/>
              </a:solidFill>
              <a:effectLst/>
              <a:latin typeface="Arial" panose="020B0604020202020204" pitchFamily="34" charset="0"/>
            </a:endParaRPr>
          </a:p>
        </p:txBody>
      </p:sp>
      <p:grpSp>
        <p:nvGrpSpPr>
          <p:cNvPr id="51" name="Group 50">
            <a:extLst>
              <a:ext uri="{FF2B5EF4-FFF2-40B4-BE49-F238E27FC236}">
                <a16:creationId xmlns:a16="http://schemas.microsoft.com/office/drawing/2014/main" id="{ED8B5A73-B7EE-758E-B3A0-6D90F9E09BA4}"/>
              </a:ext>
            </a:extLst>
          </p:cNvPr>
          <p:cNvGrpSpPr/>
          <p:nvPr/>
        </p:nvGrpSpPr>
        <p:grpSpPr>
          <a:xfrm>
            <a:off x="-25415" y="50569"/>
            <a:ext cx="1050681" cy="1376451"/>
            <a:chOff x="273457" y="297422"/>
            <a:chExt cx="1294674" cy="1022036"/>
          </a:xfrm>
        </p:grpSpPr>
        <p:pic>
          <p:nvPicPr>
            <p:cNvPr id="52" name="Picture 51">
              <a:extLst>
                <a:ext uri="{FF2B5EF4-FFF2-40B4-BE49-F238E27FC236}">
                  <a16:creationId xmlns:a16="http://schemas.microsoft.com/office/drawing/2014/main" id="{72051F89-108E-50DA-570A-7C2A1FA36668}"/>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354542" y="297422"/>
              <a:ext cx="769944" cy="386328"/>
            </a:xfrm>
            <a:prstGeom prst="rect">
              <a:avLst/>
            </a:prstGeom>
          </p:spPr>
        </p:pic>
        <p:sp>
          <p:nvSpPr>
            <p:cNvPr id="53" name="Rectangle 52">
              <a:extLst>
                <a:ext uri="{FF2B5EF4-FFF2-40B4-BE49-F238E27FC236}">
                  <a16:creationId xmlns:a16="http://schemas.microsoft.com/office/drawing/2014/main" id="{50208B16-64B4-BDF8-BF02-AFB587FC8D5E}"/>
                </a:ext>
              </a:extLst>
            </p:cNvPr>
            <p:cNvSpPr/>
            <p:nvPr/>
          </p:nvSpPr>
          <p:spPr>
            <a:xfrm>
              <a:off x="273457" y="702430"/>
              <a:ext cx="1294674" cy="617028"/>
            </a:xfrm>
            <a:prstGeom prst="rect">
              <a:avLst/>
            </a:prstGeom>
          </p:spPr>
          <p:txBody>
            <a:bodyPr wrap="square">
              <a:spAutoFit/>
            </a:bodyPr>
            <a:lstStyle/>
            <a:p>
              <a:pPr defTabSz="342900"/>
              <a:r>
                <a:rPr lang="en-US" sz="2400" b="1" spc="-300" dirty="0">
                  <a:solidFill>
                    <a:schemeClr val="bg1"/>
                  </a:solidFill>
                  <a:latin typeface="Arial" panose="020B0604020202020204" pitchFamily="34" charset="0"/>
                  <a:ea typeface="Roboto" panose="02000000000000000000" pitchFamily="2" charset="0"/>
                  <a:cs typeface="Arial" panose="020B0604020202020204" pitchFamily="34" charset="0"/>
                </a:rPr>
                <a:t>LUYỆN TẬP</a:t>
              </a:r>
              <a:endParaRPr lang="vi-VN" sz="2400" b="1" spc="-3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sp>
        <p:nvSpPr>
          <p:cNvPr id="31" name="Rectangle 30">
            <a:extLst>
              <a:ext uri="{FF2B5EF4-FFF2-40B4-BE49-F238E27FC236}">
                <a16:creationId xmlns:a16="http://schemas.microsoft.com/office/drawing/2014/main" id="{530AF7F8-0FAE-BF8F-8890-F4A4700FB01F}"/>
              </a:ext>
            </a:extLst>
          </p:cNvPr>
          <p:cNvSpPr/>
          <p:nvPr/>
        </p:nvSpPr>
        <p:spPr>
          <a:xfrm>
            <a:off x="63086" y="3823898"/>
            <a:ext cx="607009" cy="575342"/>
          </a:xfrm>
          <a:prstGeom prst="rect">
            <a:avLst/>
          </a:prstGeom>
          <a:solidFill>
            <a:schemeClr val="bg1"/>
          </a:solidFill>
          <a:ln>
            <a:noFill/>
          </a:ln>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813" tIns="189813" rIns="189813" bIns="189813" numCol="1" spcCol="1270" anchor="ctr" anchorCtr="0">
            <a:noAutofit/>
          </a:bodyPr>
          <a:lstStyle/>
          <a:p>
            <a:pPr marL="0" algn="ctr" rtl="0" eaLnBrk="1" fontAlgn="t" latinLnBrk="0" hangingPunct="1">
              <a:lnSpc>
                <a:spcPct val="120000"/>
              </a:lnSpc>
              <a:spcBef>
                <a:spcPts val="0"/>
              </a:spcBef>
              <a:spcAft>
                <a:spcPts val="0"/>
              </a:spcAft>
            </a:pPr>
            <a:r>
              <a:rPr lang="en-US" sz="6000" b="1" i="0" u="none" strike="noStrike">
                <a:solidFill>
                  <a:srgbClr val="FF0000"/>
                </a:solidFill>
                <a:effectLst/>
                <a:latin typeface="Arial" panose="020B0604020202020204" pitchFamily="34" charset="0"/>
                <a:cs typeface="Arial" panose="020B0604020202020204" pitchFamily="34" charset="0"/>
              </a:rPr>
              <a:t>b</a:t>
            </a:r>
            <a:endParaRPr lang="en-US" sz="6000" b="1" i="0" u="none" strike="noStrike">
              <a:solidFill>
                <a:srgbClr val="FF0000"/>
              </a:solidFill>
              <a:effectLst/>
              <a:latin typeface="Arial" panose="020B0604020202020204" pitchFamily="34" charset="0"/>
            </a:endParaRPr>
          </a:p>
        </p:txBody>
      </p:sp>
      <p:sp>
        <p:nvSpPr>
          <p:cNvPr id="39" name="Rectangle 38">
            <a:extLst>
              <a:ext uri="{FF2B5EF4-FFF2-40B4-BE49-F238E27FC236}">
                <a16:creationId xmlns:a16="http://schemas.microsoft.com/office/drawing/2014/main" id="{5530702D-C91B-EBD3-F947-28C2C09B55D4}"/>
              </a:ext>
            </a:extLst>
          </p:cNvPr>
          <p:cNvSpPr/>
          <p:nvPr/>
        </p:nvSpPr>
        <p:spPr>
          <a:xfrm>
            <a:off x="156150" y="4956039"/>
            <a:ext cx="537365" cy="600890"/>
          </a:xfrm>
          <a:prstGeom prst="rect">
            <a:avLst/>
          </a:prstGeom>
          <a:solidFill>
            <a:schemeClr val="bg1"/>
          </a:solidFill>
          <a:ln>
            <a:noFill/>
          </a:ln>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813" tIns="189813" rIns="189813" bIns="189813" numCol="1" spcCol="1270" anchor="ctr" anchorCtr="0">
            <a:noAutofit/>
          </a:bodyPr>
          <a:lstStyle/>
          <a:p>
            <a:pPr marL="0" algn="ctr" rtl="0" eaLnBrk="1" fontAlgn="t" latinLnBrk="0" hangingPunct="1">
              <a:lnSpc>
                <a:spcPct val="120000"/>
              </a:lnSpc>
              <a:spcBef>
                <a:spcPts val="0"/>
              </a:spcBef>
              <a:spcAft>
                <a:spcPts val="0"/>
              </a:spcAft>
            </a:pPr>
            <a:r>
              <a:rPr lang="en-US" sz="6000" b="1" i="0" u="none" strike="noStrike">
                <a:solidFill>
                  <a:srgbClr val="FF0000"/>
                </a:solidFill>
                <a:effectLst/>
                <a:latin typeface="Arial" panose="020B0604020202020204" pitchFamily="34" charset="0"/>
                <a:cs typeface="Arial" panose="020B0604020202020204" pitchFamily="34" charset="0"/>
              </a:rPr>
              <a:t>c</a:t>
            </a:r>
            <a:endParaRPr lang="en-US" sz="6000" b="1" i="0" u="none" strike="noStrike">
              <a:solidFill>
                <a:srgbClr val="FF0000"/>
              </a:solidFill>
              <a:effectLst/>
              <a:latin typeface="Arial" panose="020B0604020202020204" pitchFamily="34" charset="0"/>
            </a:endParaRPr>
          </a:p>
        </p:txBody>
      </p:sp>
      <p:sp>
        <p:nvSpPr>
          <p:cNvPr id="45" name="Rectangle 44">
            <a:extLst>
              <a:ext uri="{FF2B5EF4-FFF2-40B4-BE49-F238E27FC236}">
                <a16:creationId xmlns:a16="http://schemas.microsoft.com/office/drawing/2014/main" id="{1D3BD353-9FD8-CC4D-EF29-9892E8117C27}"/>
              </a:ext>
            </a:extLst>
          </p:cNvPr>
          <p:cNvSpPr/>
          <p:nvPr/>
        </p:nvSpPr>
        <p:spPr>
          <a:xfrm>
            <a:off x="121329" y="2223066"/>
            <a:ext cx="607009" cy="600890"/>
          </a:xfrm>
          <a:prstGeom prst="rect">
            <a:avLst/>
          </a:prstGeom>
          <a:solidFill>
            <a:schemeClr val="bg1"/>
          </a:solidFill>
          <a:ln>
            <a:noFill/>
          </a:ln>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813" tIns="189813" rIns="189813" bIns="189813" numCol="1" spcCol="1270" anchor="ctr" anchorCtr="0">
            <a:noAutofit/>
          </a:bodyPr>
          <a:lstStyle/>
          <a:p>
            <a:pPr marL="0" algn="ctr" rtl="0" eaLnBrk="1" fontAlgn="t" latinLnBrk="0" hangingPunct="1">
              <a:lnSpc>
                <a:spcPct val="120000"/>
              </a:lnSpc>
              <a:spcBef>
                <a:spcPts val="0"/>
              </a:spcBef>
              <a:spcAft>
                <a:spcPts val="0"/>
              </a:spcAft>
            </a:pPr>
            <a:r>
              <a:rPr lang="en-US" sz="6000" b="1" i="0" u="none" strike="noStrike">
                <a:solidFill>
                  <a:srgbClr val="FF0000"/>
                </a:solidFill>
                <a:effectLst/>
                <a:latin typeface="Arial" panose="020B0604020202020204" pitchFamily="34" charset="0"/>
                <a:cs typeface="Arial" panose="020B0604020202020204" pitchFamily="34" charset="0"/>
              </a:rPr>
              <a:t>a</a:t>
            </a:r>
            <a:endParaRPr lang="en-US" sz="6000" b="1" i="0" u="none" strike="noStrike">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8955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1.04167E-6 4.81481E-6 L -0.99687 4.81481E-6 " pathEditMode="relative" rAng="0" ptsTypes="AA">
                                      <p:cBhvr>
                                        <p:cTn id="6" dur="4500" fill="hold"/>
                                        <p:tgtEl>
                                          <p:spTgt spid="11"/>
                                        </p:tgtEl>
                                        <p:attrNameLst>
                                          <p:attrName>ppt_x</p:attrName>
                                          <p:attrName>ppt_y</p:attrName>
                                        </p:attrNameLst>
                                      </p:cBhvr>
                                      <p:rCtr x="-49844" y="0"/>
                                    </p:animMotion>
                                  </p:childTnLst>
                                </p:cTn>
                              </p:par>
                              <p:par>
                                <p:cTn id="7" presetID="35" presetClass="path" presetSubtype="0" accel="50000" decel="50000" fill="hold" nodeType="withEffect">
                                  <p:stCondLst>
                                    <p:cond delay="0"/>
                                  </p:stCondLst>
                                  <p:childTnLst>
                                    <p:animMotion origin="layout" path="M 2.08333E-7 1.11111E-6 L -0.39674 -0.00949 " pathEditMode="relative" rAng="0" ptsTypes="AA">
                                      <p:cBhvr>
                                        <p:cTn id="8" dur="2000" fill="hold"/>
                                        <p:tgtEl>
                                          <p:spTgt spid="16"/>
                                        </p:tgtEl>
                                        <p:attrNameLst>
                                          <p:attrName>ppt_x</p:attrName>
                                          <p:attrName>ppt_y</p:attrName>
                                        </p:attrNameLst>
                                      </p:cBhvr>
                                      <p:rCtr x="-19844" y="-486"/>
                                    </p:animMotion>
                                  </p:childTnLst>
                                </p:cTn>
                              </p:par>
                              <p:par>
                                <p:cTn id="9" presetID="64" presetClass="path" presetSubtype="0" repeatCount="indefinite" autoRev="1" fill="hold" nodeType="withEffect">
                                  <p:stCondLst>
                                    <p:cond delay="0"/>
                                  </p:stCondLst>
                                  <p:childTnLst>
                                    <p:animMotion origin="layout" path="M 1.25E-6 1.48148E-6 L 0.00325 -0.02037 " pathEditMode="relative" rAng="0" ptsTypes="AA">
                                      <p:cBhvr>
                                        <p:cTn id="10" dur="1000" fill="hold"/>
                                        <p:tgtEl>
                                          <p:spTgt spid="23"/>
                                        </p:tgtEl>
                                        <p:attrNameLst>
                                          <p:attrName>ppt_x</p:attrName>
                                          <p:attrName>ppt_y</p:attrName>
                                        </p:attrNameLst>
                                      </p:cBhvr>
                                      <p:rCtr x="156" y="-1019"/>
                                    </p:animMotion>
                                  </p:childTnLst>
                                </p:cTn>
                              </p:par>
                              <p:par>
                                <p:cTn id="11" presetID="1" presetClass="entr" presetSubtype="0" fill="hold" nodeType="withEffect">
                                  <p:stCondLst>
                                    <p:cond delay="200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nodeType="withEffect">
                                  <p:stCondLst>
                                    <p:cond delay="200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nodeType="withEffect">
                                  <p:stCondLst>
                                    <p:cond delay="200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0.00299 -2.59259E-6 L 0.61459 -0.00555 " pathEditMode="relative" rAng="0" ptsTypes="AA">
                                      <p:cBhvr>
                                        <p:cTn id="20" dur="2000" fill="hold"/>
                                        <p:tgtEl>
                                          <p:spTgt spid="29"/>
                                        </p:tgtEl>
                                        <p:attrNameLst>
                                          <p:attrName>ppt_x</p:attrName>
                                          <p:attrName>ppt_y</p:attrName>
                                        </p:attrNameLst>
                                      </p:cBhvr>
                                      <p:rCtr x="30872" y="-278"/>
                                    </p:animMotion>
                                  </p:childTnLst>
                                </p:cTn>
                              </p:par>
                              <p:par>
                                <p:cTn id="21" presetID="6" presetClass="emph" presetSubtype="0" fill="hold" nodeType="withEffect">
                                  <p:stCondLst>
                                    <p:cond delay="500"/>
                                  </p:stCondLst>
                                  <p:childTnLst>
                                    <p:animScale>
                                      <p:cBhvr>
                                        <p:cTn id="22" dur="1000" fill="hold"/>
                                        <p:tgtEl>
                                          <p:spTgt spid="29"/>
                                        </p:tgtEl>
                                      </p:cBhvr>
                                      <p:by x="500000" y="500000"/>
                                    </p:animScale>
                                  </p:childTnLst>
                                </p:cTn>
                              </p:par>
                              <p:par>
                                <p:cTn id="23" presetID="1" presetClass="exit" presetSubtype="0" fill="hold" nodeType="withEffect">
                                  <p:stCondLst>
                                    <p:cond delay="150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ntr" presetSubtype="0" fill="hold" nodeType="withEffect">
                                  <p:stCondLst>
                                    <p:cond delay="1500"/>
                                  </p:stCondLst>
                                  <p:childTnLst>
                                    <p:set>
                                      <p:cBhvr>
                                        <p:cTn id="26" dur="1" fill="hold">
                                          <p:stCondLst>
                                            <p:cond delay="0"/>
                                          </p:stCondLst>
                                        </p:cTn>
                                        <p:tgtEl>
                                          <p:spTgt spid="35"/>
                                        </p:tgtEl>
                                        <p:attrNameLst>
                                          <p:attrName>style.visibility</p:attrName>
                                        </p:attrNameLst>
                                      </p:cBhvr>
                                      <p:to>
                                        <p:strVal val="visible"/>
                                      </p:to>
                                    </p:set>
                                  </p:childTnLst>
                                </p:cTn>
                              </p:par>
                            </p:childTnLst>
                          </p:cTn>
                        </p:par>
                        <p:par>
                          <p:cTn id="27" fill="hold">
                            <p:stCondLst>
                              <p:cond delay="4500"/>
                            </p:stCondLst>
                            <p:childTnLst>
                              <p:par>
                                <p:cTn id="28" presetID="22" presetClass="exit" presetSubtype="4" fill="hold" nodeType="afterEffect">
                                  <p:stCondLst>
                                    <p:cond delay="0"/>
                                  </p:stCondLst>
                                  <p:childTnLst>
                                    <p:animEffect transition="out" filter="wipe(down)">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1.04167E-6 -4.07407E-6 L -0.0013 0.17593 " pathEditMode="relative" rAng="0" ptsTypes="AA">
                                      <p:cBhvr>
                                        <p:cTn id="32" dur="500" fill="hold"/>
                                        <p:tgtEl>
                                          <p:spTgt spid="13"/>
                                        </p:tgtEl>
                                        <p:attrNameLst>
                                          <p:attrName>ppt_x</p:attrName>
                                          <p:attrName>ppt_y</p:attrName>
                                        </p:attrNameLst>
                                      </p:cBhvr>
                                      <p:rCtr x="-65" y="8796"/>
                                    </p:animMotion>
                                  </p:childTnLst>
                                </p:cTn>
                              </p:par>
                              <p:par>
                                <p:cTn id="33" presetID="22" presetClass="exit" presetSubtype="4" fill="hold" nodeType="withEffect">
                                  <p:stCondLst>
                                    <p:cond delay="0"/>
                                  </p:stCondLst>
                                  <p:childTnLst>
                                    <p:animEffect transition="out" filter="wipe(down)">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4.16667E-6 -4.44444E-6 L -0.0013 0.17593 " pathEditMode="relative" rAng="0" ptsTypes="AA">
                                      <p:cBhvr>
                                        <p:cTn id="37" dur="500" fill="hold"/>
                                        <p:tgtEl>
                                          <p:spTgt spid="32"/>
                                        </p:tgtEl>
                                        <p:attrNameLst>
                                          <p:attrName>ppt_x</p:attrName>
                                          <p:attrName>ppt_y</p:attrName>
                                        </p:attrNameLst>
                                      </p:cBhvr>
                                      <p:rCtr x="-65" y="8796"/>
                                    </p:animMotion>
                                  </p:childTnLst>
                                </p:cTn>
                              </p:par>
                              <p:par>
                                <p:cTn id="38" presetID="1" presetClass="exit" presetSubtype="0" fill="hold" nodeType="withEffect">
                                  <p:stCondLst>
                                    <p:cond delay="500"/>
                                  </p:stCondLst>
                                  <p:childTnLst>
                                    <p:set>
                                      <p:cBhvr>
                                        <p:cTn id="39" dur="1" fill="hold">
                                          <p:stCondLst>
                                            <p:cond delay="0"/>
                                          </p:stCondLst>
                                        </p:cTn>
                                        <p:tgtEl>
                                          <p:spTgt spid="3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grpId="0" nodeType="clickEffect">
                                  <p:stCondLst>
                                    <p:cond delay="0"/>
                                  </p:stCondLst>
                                  <p:childTnLst>
                                    <p:animMotion origin="layout" path="M 1.875E-6 2.96296E-6 L 0.62148 0.07268 " pathEditMode="relative" rAng="0" ptsTypes="AA">
                                      <p:cBhvr>
                                        <p:cTn id="43" dur="2000" fill="hold"/>
                                        <p:tgtEl>
                                          <p:spTgt spid="31"/>
                                        </p:tgtEl>
                                        <p:attrNameLst>
                                          <p:attrName>ppt_x</p:attrName>
                                          <p:attrName>ppt_y</p:attrName>
                                        </p:attrNameLst>
                                      </p:cBhvr>
                                      <p:rCtr x="31068" y="3634"/>
                                    </p:animMotion>
                                  </p:childTnLst>
                                </p:cTn>
                              </p:par>
                            </p:childTnLst>
                          </p:cTn>
                        </p:par>
                      </p:childTnLst>
                    </p:cTn>
                  </p:par>
                  <p:par>
                    <p:cTn id="44" fill="hold">
                      <p:stCondLst>
                        <p:cond delay="indefinite"/>
                      </p:stCondLst>
                      <p:childTnLst>
                        <p:par>
                          <p:cTn id="45" fill="hold">
                            <p:stCondLst>
                              <p:cond delay="0"/>
                            </p:stCondLst>
                            <p:childTnLst>
                              <p:par>
                                <p:cTn id="46" presetID="60" presetClass="path" presetSubtype="0" accel="50000" decel="50000" fill="hold" grpId="0" nodeType="clickEffect">
                                  <p:stCondLst>
                                    <p:cond delay="0"/>
                                  </p:stCondLst>
                                  <p:childTnLst>
                                    <p:animMotion origin="layout" path="M 4.375E-6 -0.06806 C 0.00572 -0.04422 0.02083 -0.01112 0.07421 -0.01158 C 0.15169 -0.01158 0.15742 -0.12269 0.24961 -0.12292 C 0.33281 -0.12292 0.28828 -0.02593 0.36836 -0.02639 C 0.45156 -0.02639 0.40703 -0.09653 0.49648 -0.09653 C 0.57656 -0.09653 0.53203 -0.04931 0.60325 -0.04931 C 0.67174 -0.04931 0.63619 -0.08542 0.69843 -0.08542 C 0.73411 -0.08542 0.73724 -0.0757 0.73997 -0.06806 " pathEditMode="relative" rAng="0" ptsTypes="AAAAAAAA">
                                      <p:cBhvr>
                                        <p:cTn id="47" dur="2000" fill="hold"/>
                                        <p:tgtEl>
                                          <p:spTgt spid="39"/>
                                        </p:tgtEl>
                                        <p:attrNameLst>
                                          <p:attrName>ppt_x</p:attrName>
                                          <p:attrName>ppt_y</p:attrName>
                                        </p:attrNameLst>
                                      </p:cBhvr>
                                      <p:rCtr x="36992" y="69"/>
                                    </p:animMotion>
                                  </p:childTnLst>
                                </p:cTn>
                              </p:par>
                            </p:childTnLst>
                          </p:cTn>
                        </p:par>
                      </p:childTnLst>
                    </p:cTn>
                  </p:par>
                  <p:par>
                    <p:cTn id="48" fill="hold">
                      <p:stCondLst>
                        <p:cond delay="indefinite"/>
                      </p:stCondLst>
                      <p:childTnLst>
                        <p:par>
                          <p:cTn id="49" fill="hold">
                            <p:stCondLst>
                              <p:cond delay="0"/>
                            </p:stCondLst>
                            <p:childTnLst>
                              <p:par>
                                <p:cTn id="50" presetID="63" presetClass="path" presetSubtype="0" accel="50000" decel="50000" fill="hold" grpId="0" nodeType="clickEffect">
                                  <p:stCondLst>
                                    <p:cond delay="0"/>
                                  </p:stCondLst>
                                  <p:childTnLst>
                                    <p:animMotion origin="layout" path="M 4.375E-6 -4.07407E-6 L 0.85716 0.30047 " pathEditMode="relative" rAng="0" ptsTypes="AA">
                                      <p:cBhvr>
                                        <p:cTn id="51" dur="2000" fill="hold"/>
                                        <p:tgtEl>
                                          <p:spTgt spid="45"/>
                                        </p:tgtEl>
                                        <p:attrNameLst>
                                          <p:attrName>ppt_x</p:attrName>
                                          <p:attrName>ppt_y</p:attrName>
                                        </p:attrNameLst>
                                      </p:cBhvr>
                                      <p:rCtr x="42852" y="15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BE5547-B968-56E9-C6C1-FE7AC8DDAF13}"/>
              </a:ext>
            </a:extLst>
          </p:cNvPr>
          <p:cNvSpPr txBox="1"/>
          <p:nvPr/>
        </p:nvSpPr>
        <p:spPr>
          <a:xfrm>
            <a:off x="762000" y="1295400"/>
            <a:ext cx="11036878" cy="1015663"/>
          </a:xfrm>
          <a:prstGeom prst="rect">
            <a:avLst/>
          </a:prstGeom>
          <a:noFill/>
        </p:spPr>
        <p:txBody>
          <a:bodyPr wrap="square" rtlCol="0">
            <a:spAutoFit/>
          </a:bodyPr>
          <a:lstStyle/>
          <a:p>
            <a:pPr algn="ctr"/>
            <a:r>
              <a:rPr lang="en-US" sz="3000" b="1">
                <a:solidFill>
                  <a:schemeClr val="bg1"/>
                </a:solidFill>
                <a:latin typeface="Arial" panose="020B0604020202020204" pitchFamily="34" charset="0"/>
                <a:ea typeface="Roboto" panose="02000000000000000000" pitchFamily="2" charset="0"/>
                <a:cs typeface="Arial" panose="020B0604020202020204" pitchFamily="34" charset="0"/>
              </a:rPr>
              <a:t>Mở ứng dụng Notepad hoặc Microsoft Word </a:t>
            </a:r>
            <a:r>
              <a:rPr lang="en-US" sz="3000" b="1">
                <a:solidFill>
                  <a:schemeClr val="bg1"/>
                </a:solidFill>
                <a:effectLst/>
                <a:latin typeface="Arial" panose="020B0604020202020204" pitchFamily="34" charset="0"/>
                <a:ea typeface="Roboto" panose="02000000000000000000" pitchFamily="2" charset="0"/>
                <a:cs typeface="Arial" panose="020B0604020202020204" pitchFamily="34" charset="0"/>
              </a:rPr>
              <a:t>để gõ các phím 0123456789 trên hàng phím số đúng cách.</a:t>
            </a:r>
          </a:p>
        </p:txBody>
      </p:sp>
      <p:pic>
        <p:nvPicPr>
          <p:cNvPr id="1026" name="Picture 2" descr="4 bước tạo chữ ký điện tử cực nhanh chóng và đơn giản với word - Dịch Vụ Bách khoa Sửa Chữa ...">
            <a:extLst>
              <a:ext uri="{FF2B5EF4-FFF2-40B4-BE49-F238E27FC236}">
                <a16:creationId xmlns:a16="http://schemas.microsoft.com/office/drawing/2014/main" id="{CDBB9F07-1173-E4D7-C162-F9F5DDA906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1" r="7208"/>
          <a:stretch/>
        </p:blipFill>
        <p:spPr bwMode="auto">
          <a:xfrm>
            <a:off x="7086600" y="2634229"/>
            <a:ext cx="2726917" cy="2680868"/>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8" name="Picture 4">
            <a:extLst>
              <a:ext uri="{FF2B5EF4-FFF2-40B4-BE49-F238E27FC236}">
                <a16:creationId xmlns:a16="http://schemas.microsoft.com/office/drawing/2014/main" id="{A0D43988-2B30-0AB8-AE2E-3DF0FFCA95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98" r="17484"/>
          <a:stretch/>
        </p:blipFill>
        <p:spPr bwMode="auto">
          <a:xfrm>
            <a:off x="2855832" y="2571898"/>
            <a:ext cx="2592569" cy="2743200"/>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6301BFB4-C24C-401A-A020-371A6ED8E030}"/>
              </a:ext>
            </a:extLst>
          </p:cNvPr>
          <p:cNvSpPr txBox="1"/>
          <p:nvPr/>
        </p:nvSpPr>
        <p:spPr>
          <a:xfrm>
            <a:off x="2603631" y="5542753"/>
            <a:ext cx="3096969" cy="461665"/>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Ứng dụng NotePad</a:t>
            </a:r>
          </a:p>
        </p:txBody>
      </p:sp>
      <p:sp>
        <p:nvSpPr>
          <p:cNvPr id="10" name="TextBox 9">
            <a:extLst>
              <a:ext uri="{FF2B5EF4-FFF2-40B4-BE49-F238E27FC236}">
                <a16:creationId xmlns:a16="http://schemas.microsoft.com/office/drawing/2014/main" id="{770262A3-710A-872E-2494-DD499E0E2B53}"/>
              </a:ext>
            </a:extLst>
          </p:cNvPr>
          <p:cNvSpPr txBox="1"/>
          <p:nvPr/>
        </p:nvSpPr>
        <p:spPr>
          <a:xfrm>
            <a:off x="6934200" y="5369176"/>
            <a:ext cx="3200399" cy="830997"/>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Ứng dụng </a:t>
            </a:r>
          </a:p>
          <a:p>
            <a:pPr algn="ctr"/>
            <a:r>
              <a:rPr lang="en-US" sz="2400" b="1">
                <a:solidFill>
                  <a:schemeClr val="bg1"/>
                </a:solidFill>
                <a:latin typeface="Arial" panose="020B0604020202020204" pitchFamily="34" charset="0"/>
                <a:cs typeface="Arial" panose="020B0604020202020204" pitchFamily="34" charset="0"/>
              </a:rPr>
              <a:t>Microsoft Word</a:t>
            </a:r>
          </a:p>
        </p:txBody>
      </p:sp>
      <p:grpSp>
        <p:nvGrpSpPr>
          <p:cNvPr id="2" name="Group 1">
            <a:extLst>
              <a:ext uri="{FF2B5EF4-FFF2-40B4-BE49-F238E27FC236}">
                <a16:creationId xmlns:a16="http://schemas.microsoft.com/office/drawing/2014/main" id="{28FFB37A-BF86-B628-58A6-920656B30713}"/>
              </a:ext>
            </a:extLst>
          </p:cNvPr>
          <p:cNvGrpSpPr/>
          <p:nvPr/>
        </p:nvGrpSpPr>
        <p:grpSpPr>
          <a:xfrm>
            <a:off x="115824" y="25721"/>
            <a:ext cx="4975614" cy="1016432"/>
            <a:chOff x="277927" y="319312"/>
            <a:chExt cx="4091789" cy="1016432"/>
          </a:xfrm>
        </p:grpSpPr>
        <p:pic>
          <p:nvPicPr>
            <p:cNvPr id="3" name="Picture 2">
              <a:extLst>
                <a:ext uri="{FF2B5EF4-FFF2-40B4-BE49-F238E27FC236}">
                  <a16:creationId xmlns:a16="http://schemas.microsoft.com/office/drawing/2014/main" id="{24CE00D5-11DC-0638-69AC-94CC482AF4C3}"/>
                </a:ext>
              </a:extLst>
            </p:cNvPr>
            <p:cNvPicPr>
              <a:picLocks noChangeAspect="1"/>
            </p:cNvPicPr>
            <p:nvPr/>
          </p:nvPicPr>
          <p:blipFill>
            <a:blip r:embed="rId5"/>
            <a:stretch>
              <a:fillRect/>
            </a:stretch>
          </p:blipFill>
          <p:spPr>
            <a:xfrm>
              <a:off x="277927" y="384240"/>
              <a:ext cx="751974" cy="886577"/>
            </a:xfrm>
            <a:prstGeom prst="rect">
              <a:avLst/>
            </a:prstGeom>
          </p:spPr>
        </p:pic>
        <p:sp>
          <p:nvSpPr>
            <p:cNvPr id="5" name="Rectangle 4">
              <a:extLst>
                <a:ext uri="{FF2B5EF4-FFF2-40B4-BE49-F238E27FC236}">
                  <a16:creationId xmlns:a16="http://schemas.microsoft.com/office/drawing/2014/main" id="{9CC50B63-B71E-13ED-56B1-F06D14043EFF}"/>
                </a:ext>
              </a:extLst>
            </p:cNvPr>
            <p:cNvSpPr/>
            <p:nvPr/>
          </p:nvSpPr>
          <p:spPr>
            <a:xfrm>
              <a:off x="1039420" y="319312"/>
              <a:ext cx="3330296" cy="1016432"/>
            </a:xfrm>
            <a:prstGeom prst="rect">
              <a:avLst/>
            </a:prstGeom>
          </p:spPr>
          <p:txBody>
            <a:bodyPr wrap="square">
              <a:spAutoFit/>
            </a:bodyPr>
            <a:lstStyle/>
            <a:p>
              <a:pPr algn="ctr" defTabSz="342900">
                <a:lnSpc>
                  <a:spcPct val="150000"/>
                </a:lnSpc>
              </a:pPr>
              <a:r>
                <a:rPr lang="en-US" sz="4500" b="1">
                  <a:solidFill>
                    <a:schemeClr val="bg1"/>
                  </a:solidFill>
                  <a:latin typeface="Be Vietnam Pro Black" pitchFamily="2" charset="0"/>
                  <a:cs typeface="Times New Roman" panose="02020603050405020304" pitchFamily="18" charset="0"/>
                </a:rPr>
                <a:t>VẬN DỤNG</a:t>
              </a:r>
              <a:endParaRPr lang="vi-VN" sz="4500" b="1">
                <a:solidFill>
                  <a:schemeClr val="bg1"/>
                </a:solidFill>
                <a:latin typeface="Be Vietnam Pro Black" pitchFamily="2" charset="0"/>
                <a:cs typeface="Times New Roman" panose="02020603050405020304" pitchFamily="18" charset="0"/>
              </a:endParaRPr>
            </a:p>
          </p:txBody>
        </p:sp>
      </p:grpSp>
    </p:spTree>
    <p:extLst>
      <p:ext uri="{BB962C8B-B14F-4D97-AF65-F5344CB8AC3E}">
        <p14:creationId xmlns:p14="http://schemas.microsoft.com/office/powerpoint/2010/main" val="507163740"/>
      </p:ext>
    </p:extLst>
  </p:cSld>
  <p:clrMapOvr>
    <a:masterClrMapping/>
  </p:clrMapOvr>
  <p:transition advClick="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994550" y="78862"/>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820229" y="1222349"/>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3152" y="0"/>
            <a:ext cx="10051398" cy="6414849"/>
          </a:xfrm>
          <a:prstGeom prst="rect">
            <a:avLst/>
          </a:prstGeom>
        </p:spPr>
      </p:pic>
      <p:pic>
        <p:nvPicPr>
          <p:cNvPr id="2" name="Khoi dong-Nhac nhay soi noi">
            <a:hlinkClick r:id="" action="ppaction://media"/>
            <a:extLst>
              <a:ext uri="{FF2B5EF4-FFF2-40B4-BE49-F238E27FC236}">
                <a16:creationId xmlns:a16="http://schemas.microsoft.com/office/drawing/2014/main" id="{CD147E18-77D8-C3B1-2F22-1FA613E4EFA4}"/>
              </a:ext>
            </a:extLst>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1088379" y="236218"/>
            <a:ext cx="9753600" cy="5362546"/>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212139" y="3175802"/>
            <a:ext cx="295503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chemeClr val="tx1">
                    <a:lumMod val="85000"/>
                    <a:lumOff val="15000"/>
                  </a:schemeClr>
                </a:solidFill>
                <a:latin typeface="+mn-lt"/>
                <a:ea typeface="Roboto" panose="02000000000000000000" pitchFamily="2" charset="0"/>
                <a:cs typeface="Times New Roman" panose="02020603050405020304" pitchFamily="18" charset="0"/>
              </a:rPr>
              <a:t>MỤC TIÊU</a:t>
            </a:r>
            <a:endParaRPr lang="en-US" altLang="en-US" sz="4400" b="1" dirty="0">
              <a:solidFill>
                <a:schemeClr val="tx1">
                  <a:lumMod val="85000"/>
                  <a:lumOff val="15000"/>
                </a:schemeClr>
              </a:solidFill>
              <a:latin typeface="+mn-lt"/>
              <a:ea typeface="Roboto" panose="02000000000000000000" pitchFamily="2" charset="0"/>
              <a:cs typeface="Times New Roman" panose="02020603050405020304" pitchFamily="18" charset="0"/>
            </a:endParaRPr>
          </a:p>
        </p:txBody>
      </p:sp>
      <p:grpSp>
        <p:nvGrpSpPr>
          <p:cNvPr id="62" name="Group 61"/>
          <p:cNvGrpSpPr/>
          <p:nvPr/>
        </p:nvGrpSpPr>
        <p:grpSpPr>
          <a:xfrm>
            <a:off x="3020464" y="2807637"/>
            <a:ext cx="8870770" cy="1011739"/>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lumMod val="85000"/>
                    <a:lumOff val="15000"/>
                  </a:schemeClr>
                </a:solidFill>
              </a:endParaRPr>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solidFill>
                  <a:schemeClr val="tx1">
                    <a:lumMod val="85000"/>
                    <a:lumOff val="15000"/>
                  </a:schemeClr>
                </a:solidFill>
                <a:cs typeface="Times New Roman" panose="02020603050405020304" pitchFamily="18" charset="0"/>
              </a:endParaRPr>
            </a:p>
          </p:txBody>
        </p:sp>
      </p:grpSp>
      <p:sp>
        <p:nvSpPr>
          <p:cNvPr id="2" name="Rectangle 1">
            <a:extLst>
              <a:ext uri="{FF2B5EF4-FFF2-40B4-BE49-F238E27FC236}">
                <a16:creationId xmlns:a16="http://schemas.microsoft.com/office/drawing/2014/main" id="{13322A27-5BD4-4BFD-A214-5B42096AAD4A}"/>
              </a:ext>
            </a:extLst>
          </p:cNvPr>
          <p:cNvSpPr/>
          <p:nvPr/>
        </p:nvSpPr>
        <p:spPr>
          <a:xfrm>
            <a:off x="4229998" y="2880996"/>
            <a:ext cx="7450702" cy="954107"/>
          </a:xfrm>
          <a:prstGeom prst="rect">
            <a:avLst/>
          </a:prstGeom>
        </p:spPr>
        <p:txBody>
          <a:bodyPr wrap="square">
            <a:spAutoFit/>
          </a:bodyPr>
          <a:lstStyle/>
          <a:p>
            <a:r>
              <a:rPr lang="en-US" sz="2800" dirty="0">
                <a:solidFill>
                  <a:schemeClr val="tx1">
                    <a:lumMod val="85000"/>
                    <a:lumOff val="15000"/>
                  </a:schemeClr>
                </a:solidFill>
                <a:ea typeface="Roboto" panose="02000000000000000000" pitchFamily="2" charset="0"/>
              </a:rPr>
              <a:t>- </a:t>
            </a:r>
            <a:r>
              <a:rPr lang="vi-VN" sz="2800" dirty="0">
                <a:solidFill>
                  <a:schemeClr val="tx1">
                    <a:lumMod val="85000"/>
                    <a:lumOff val="15000"/>
                  </a:schemeClr>
                </a:solidFill>
                <a:ea typeface="Roboto" panose="02000000000000000000" pitchFamily="2" charset="0"/>
              </a:rPr>
              <a:t>Giải thích được lợi ích của việc gõ bàn phím </a:t>
            </a:r>
            <a:r>
              <a:rPr lang="vi-VN" sz="2800">
                <a:solidFill>
                  <a:schemeClr val="tx1">
                    <a:lumMod val="85000"/>
                    <a:lumOff val="15000"/>
                  </a:schemeClr>
                </a:solidFill>
                <a:ea typeface="Roboto" panose="02000000000000000000" pitchFamily="2" charset="0"/>
              </a:rPr>
              <a:t>đúng cách</a:t>
            </a:r>
            <a:r>
              <a:rPr lang="en-US" sz="2800">
                <a:solidFill>
                  <a:schemeClr val="tx1">
                    <a:lumMod val="85000"/>
                    <a:lumOff val="15000"/>
                  </a:schemeClr>
                </a:solidFill>
                <a:ea typeface="Roboto" panose="02000000000000000000" pitchFamily="2" charset="0"/>
              </a:rPr>
              <a:t>.</a:t>
            </a:r>
            <a:endParaRPr lang="en-US" sz="2800" dirty="0">
              <a:solidFill>
                <a:schemeClr val="tx1">
                  <a:lumMod val="85000"/>
                  <a:lumOff val="15000"/>
                </a:schemeClr>
              </a:solidFill>
              <a:ea typeface="Roboto" panose="02000000000000000000" pitchFamily="2" charset="0"/>
            </a:endParaRPr>
          </a:p>
        </p:txBody>
      </p:sp>
      <p:grpSp>
        <p:nvGrpSpPr>
          <p:cNvPr id="21" name="Group 20">
            <a:extLst>
              <a:ext uri="{FF2B5EF4-FFF2-40B4-BE49-F238E27FC236}">
                <a16:creationId xmlns:a16="http://schemas.microsoft.com/office/drawing/2014/main" id="{F60AA494-B4B7-4988-87FE-FE1369C32008}"/>
              </a:ext>
            </a:extLst>
          </p:cNvPr>
          <p:cNvGrpSpPr/>
          <p:nvPr/>
        </p:nvGrpSpPr>
        <p:grpSpPr>
          <a:xfrm>
            <a:off x="2614223" y="4034205"/>
            <a:ext cx="9383832" cy="1021541"/>
            <a:chOff x="3064782" y="2309513"/>
            <a:chExt cx="7712698" cy="716493"/>
          </a:xfrm>
        </p:grpSpPr>
        <p:sp>
          <p:nvSpPr>
            <p:cNvPr id="22" name="Oval 21">
              <a:extLst>
                <a:ext uri="{FF2B5EF4-FFF2-40B4-BE49-F238E27FC236}">
                  <a16:creationId xmlns:a16="http://schemas.microsoft.com/office/drawing/2014/main" id="{A2E16450-5287-4BBF-A9E6-E1B333AEFF8B}"/>
                </a:ext>
              </a:extLst>
            </p:cNvPr>
            <p:cNvSpPr/>
            <p:nvPr/>
          </p:nvSpPr>
          <p:spPr>
            <a:xfrm>
              <a:off x="3064782" y="2346716"/>
              <a:ext cx="644776" cy="50337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600" dirty="0">
                <a:solidFill>
                  <a:schemeClr val="bg1"/>
                </a:solidFill>
              </a:endParaRPr>
            </a:p>
          </p:txBody>
        </p:sp>
        <p:sp>
          <p:nvSpPr>
            <p:cNvPr id="23" name="Chevron 64">
              <a:extLst>
                <a:ext uri="{FF2B5EF4-FFF2-40B4-BE49-F238E27FC236}">
                  <a16:creationId xmlns:a16="http://schemas.microsoft.com/office/drawing/2014/main" id="{6622BDA7-50C6-4383-B8F9-2D6AB5E6D882}"/>
                </a:ext>
              </a:extLst>
            </p:cNvPr>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chemeClr val="bg1"/>
                </a:solidFill>
              </a:endParaRPr>
            </a:p>
          </p:txBody>
        </p:sp>
        <p:sp>
          <p:nvSpPr>
            <p:cNvPr id="24" name="AutoShape 47">
              <a:extLst>
                <a:ext uri="{FF2B5EF4-FFF2-40B4-BE49-F238E27FC236}">
                  <a16:creationId xmlns:a16="http://schemas.microsoft.com/office/drawing/2014/main" id="{36AD08BD-67C5-4391-8575-A8FFC80CE9C4}"/>
                </a:ext>
              </a:extLst>
            </p:cNvPr>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600" b="1" dirty="0">
                <a:solidFill>
                  <a:schemeClr val="bg1"/>
                </a:solidFill>
                <a:cs typeface="Times New Roman" panose="02020603050405020304" pitchFamily="18" charset="0"/>
              </a:endParaRPr>
            </a:p>
          </p:txBody>
        </p:sp>
      </p:grpSp>
      <p:sp>
        <p:nvSpPr>
          <p:cNvPr id="4" name="Rectangle 3">
            <a:extLst>
              <a:ext uri="{FF2B5EF4-FFF2-40B4-BE49-F238E27FC236}">
                <a16:creationId xmlns:a16="http://schemas.microsoft.com/office/drawing/2014/main" id="{0D7C2C62-08CE-45EB-ACB8-DAD358044077}"/>
              </a:ext>
            </a:extLst>
          </p:cNvPr>
          <p:cNvSpPr/>
          <p:nvPr/>
        </p:nvSpPr>
        <p:spPr>
          <a:xfrm>
            <a:off x="4040997" y="4094987"/>
            <a:ext cx="8154520" cy="954107"/>
          </a:xfrm>
          <a:prstGeom prst="rect">
            <a:avLst/>
          </a:prstGeom>
        </p:spPr>
        <p:txBody>
          <a:bodyPr wrap="square">
            <a:spAutoFit/>
          </a:bodyPr>
          <a:lstStyle/>
          <a:p>
            <a:r>
              <a:rPr lang="en-US" sz="2800" dirty="0">
                <a:solidFill>
                  <a:schemeClr val="tx1">
                    <a:lumMod val="85000"/>
                    <a:lumOff val="15000"/>
                  </a:schemeClr>
                </a:solidFill>
                <a:ea typeface="Roboto" panose="02000000000000000000" pitchFamily="2" charset="0"/>
              </a:rPr>
              <a:t>- </a:t>
            </a:r>
            <a:r>
              <a:rPr lang="vi-VN" sz="2800" dirty="0">
                <a:solidFill>
                  <a:schemeClr val="tx1">
                    <a:lumMod val="85000"/>
                    <a:lumOff val="15000"/>
                  </a:schemeClr>
                </a:solidFill>
                <a:ea typeface="Roboto" panose="02000000000000000000" pitchFamily="2" charset="0"/>
              </a:rPr>
              <a:t>Biết vị trí đặt các ngón tay khi gõ hàng phím số và </a:t>
            </a:r>
            <a:r>
              <a:rPr lang="vi-VN" sz="2800">
                <a:solidFill>
                  <a:schemeClr val="tx1">
                    <a:lumMod val="85000"/>
                    <a:lumOff val="15000"/>
                  </a:schemeClr>
                </a:solidFill>
                <a:ea typeface="Roboto" panose="02000000000000000000" pitchFamily="2" charset="0"/>
              </a:rPr>
              <a:t>thực hiện</a:t>
            </a:r>
            <a:r>
              <a:rPr lang="en-US" sz="2800">
                <a:solidFill>
                  <a:schemeClr val="tx1">
                    <a:lumMod val="85000"/>
                    <a:lumOff val="15000"/>
                  </a:schemeClr>
                </a:solidFill>
                <a:ea typeface="Roboto" panose="02000000000000000000" pitchFamily="2" charset="0"/>
              </a:rPr>
              <a:t> </a:t>
            </a:r>
            <a:r>
              <a:rPr lang="vi-VN" sz="2800">
                <a:solidFill>
                  <a:schemeClr val="tx1">
                    <a:lumMod val="85000"/>
                    <a:lumOff val="15000"/>
                  </a:schemeClr>
                </a:solidFill>
                <a:ea typeface="Roboto" panose="02000000000000000000" pitchFamily="2" charset="0"/>
              </a:rPr>
              <a:t>được </a:t>
            </a:r>
            <a:r>
              <a:rPr lang="vi-VN" sz="2800" dirty="0">
                <a:solidFill>
                  <a:schemeClr val="tx1">
                    <a:lumMod val="85000"/>
                    <a:lumOff val="15000"/>
                  </a:schemeClr>
                </a:solidFill>
                <a:ea typeface="Roboto" panose="02000000000000000000" pitchFamily="2" charset="0"/>
              </a:rPr>
              <a:t>thao tác gõ đúng </a:t>
            </a:r>
            <a:r>
              <a:rPr lang="vi-VN" sz="2800">
                <a:solidFill>
                  <a:schemeClr val="tx1">
                    <a:lumMod val="85000"/>
                    <a:lumOff val="15000"/>
                  </a:schemeClr>
                </a:solidFill>
                <a:ea typeface="Roboto" panose="02000000000000000000" pitchFamily="2" charset="0"/>
              </a:rPr>
              <a:t>cách.</a:t>
            </a:r>
            <a:endParaRPr lang="en-US" sz="2800" dirty="0">
              <a:solidFill>
                <a:schemeClr val="tx1">
                  <a:lumMod val="85000"/>
                  <a:lumOff val="15000"/>
                </a:schemeClr>
              </a:solidFill>
              <a:ea typeface="Roboto" panose="02000000000000000000" pitchFamily="2" charset="0"/>
            </a:endParaRPr>
          </a:p>
        </p:txBody>
      </p:sp>
      <p:sp>
        <p:nvSpPr>
          <p:cNvPr id="5" name="Rectangle 4">
            <a:extLst>
              <a:ext uri="{FF2B5EF4-FFF2-40B4-BE49-F238E27FC236}">
                <a16:creationId xmlns:a16="http://schemas.microsoft.com/office/drawing/2014/main" id="{6FD8B277-626F-4CD0-B3B2-0F74AEF1CBD3}"/>
              </a:ext>
            </a:extLst>
          </p:cNvPr>
          <p:cNvSpPr/>
          <p:nvPr/>
        </p:nvSpPr>
        <p:spPr>
          <a:xfrm>
            <a:off x="3818457" y="1902587"/>
            <a:ext cx="6096000" cy="584775"/>
          </a:xfrm>
          <a:prstGeom prst="rect">
            <a:avLst/>
          </a:prstGeom>
        </p:spPr>
        <p:txBody>
          <a:bodyPr>
            <a:spAutoFit/>
          </a:bodyPr>
          <a:lstStyle/>
          <a:p>
            <a:r>
              <a:rPr lang="pt-BR" sz="3200" b="1" dirty="0">
                <a:solidFill>
                  <a:schemeClr val="bg1"/>
                </a:solidFill>
                <a:ea typeface="Roboto" panose="02000000000000000000" pitchFamily="2" charset="0"/>
              </a:rPr>
              <a:t>Sau bài này em sẽ: </a:t>
            </a:r>
            <a:endParaRPr lang="en-US" sz="3200" b="1" dirty="0">
              <a:solidFill>
                <a:schemeClr val="bg1"/>
              </a:solidFill>
              <a:ea typeface="Roboto" panose="02000000000000000000" pitchFamily="2" charset="0"/>
            </a:endParaRPr>
          </a:p>
        </p:txBody>
      </p:sp>
      <p:sp>
        <p:nvSpPr>
          <p:cNvPr id="3" name="Rectangle 2">
            <a:extLst>
              <a:ext uri="{FF2B5EF4-FFF2-40B4-BE49-F238E27FC236}">
                <a16:creationId xmlns:a16="http://schemas.microsoft.com/office/drawing/2014/main" id="{E08CE17A-5125-D137-8343-18774E60E32E}"/>
              </a:ext>
            </a:extLst>
          </p:cNvPr>
          <p:cNvSpPr/>
          <p:nvPr/>
        </p:nvSpPr>
        <p:spPr>
          <a:xfrm>
            <a:off x="2918682" y="245100"/>
            <a:ext cx="7838948" cy="618631"/>
          </a:xfrm>
          <a:prstGeom prst="rect">
            <a:avLst/>
          </a:prstGeom>
          <a:noFill/>
        </p:spPr>
        <p:txBody>
          <a:bodyPr wrap="square">
            <a:spAutoFit/>
          </a:bodyPr>
          <a:lstStyle/>
          <a:p>
            <a:pPr algn="ctr">
              <a:lnSpc>
                <a:spcPct val="90000"/>
              </a:lnSpc>
              <a:defRPr/>
            </a:pPr>
            <a:r>
              <a:rPr lang="en-US" sz="3800" b="1" dirty="0" err="1">
                <a:ln w="0"/>
                <a:solidFill>
                  <a:schemeClr val="bg1"/>
                </a:solidFill>
                <a:effectLst>
                  <a:reflection blurRad="6350" stA="53000" endA="300" endPos="35500" dir="5400000" sy="-90000" algn="bl" rotWithShape="0"/>
                </a:effectLst>
                <a:ea typeface="Roboto" panose="02000000000000000000" pitchFamily="2" charset="0"/>
                <a:cs typeface="Times New Roman" panose="02020603050405020304" pitchFamily="18" charset="0"/>
              </a:rPr>
              <a:t>CHỦ</a:t>
            </a:r>
            <a:r>
              <a:rPr lang="en-US" sz="3800" b="1" dirty="0">
                <a:ln w="0"/>
                <a:solidFill>
                  <a:schemeClr val="bg1"/>
                </a:solidFill>
                <a:effectLst>
                  <a:reflection blurRad="6350" stA="53000" endA="300" endPos="35500" dir="5400000" sy="-90000" algn="bl" rotWithShape="0"/>
                </a:effectLst>
                <a:ea typeface="Roboto" panose="02000000000000000000" pitchFamily="2" charset="0"/>
                <a:cs typeface="Times New Roman" panose="02020603050405020304" pitchFamily="18" charset="0"/>
              </a:rPr>
              <a:t> </a:t>
            </a:r>
            <a:r>
              <a:rPr lang="en-US" sz="3800" b="1" dirty="0" err="1">
                <a:ln w="0"/>
                <a:solidFill>
                  <a:schemeClr val="bg1"/>
                </a:solidFill>
                <a:effectLst>
                  <a:reflection blurRad="6350" stA="53000" endA="300" endPos="35500" dir="5400000" sy="-90000" algn="bl" rotWithShape="0"/>
                </a:effectLst>
                <a:ea typeface="Roboto" panose="02000000000000000000" pitchFamily="2" charset="0"/>
                <a:cs typeface="Times New Roman" panose="02020603050405020304" pitchFamily="18" charset="0"/>
              </a:rPr>
              <a:t>ĐỀ</a:t>
            </a:r>
            <a:r>
              <a:rPr lang="en-US" sz="3800" b="1" dirty="0">
                <a:ln w="0"/>
                <a:solidFill>
                  <a:schemeClr val="bg1"/>
                </a:solidFill>
                <a:effectLst>
                  <a:reflection blurRad="6350" stA="53000" endA="300" endPos="35500" dir="5400000" sy="-90000" algn="bl" rotWithShape="0"/>
                </a:effectLst>
                <a:ea typeface="Roboto" panose="02000000000000000000" pitchFamily="2" charset="0"/>
                <a:cs typeface="Times New Roman" panose="02020603050405020304" pitchFamily="18" charset="0"/>
              </a:rPr>
              <a:t> </a:t>
            </a:r>
            <a:r>
              <a:rPr lang="en-US" sz="3800" b="1">
                <a:ln w="0"/>
                <a:solidFill>
                  <a:schemeClr val="bg1"/>
                </a:solidFill>
                <a:effectLst>
                  <a:reflection blurRad="6350" stA="53000" endA="300" endPos="35500" dir="5400000" sy="-90000" algn="bl" rotWithShape="0"/>
                </a:effectLst>
                <a:ea typeface="Roboto" panose="02000000000000000000" pitchFamily="2" charset="0"/>
                <a:cs typeface="Times New Roman" panose="02020603050405020304" pitchFamily="18" charset="0"/>
              </a:rPr>
              <a:t>1: MÁY </a:t>
            </a:r>
            <a:r>
              <a:rPr lang="en-US" sz="3800" b="1" dirty="0" err="1">
                <a:ln w="0"/>
                <a:solidFill>
                  <a:schemeClr val="bg1"/>
                </a:solidFill>
                <a:effectLst>
                  <a:reflection blurRad="6350" stA="53000" endA="300" endPos="35500" dir="5400000" sy="-90000" algn="bl" rotWithShape="0"/>
                </a:effectLst>
                <a:ea typeface="Roboto" panose="02000000000000000000" pitchFamily="2" charset="0"/>
                <a:cs typeface="Times New Roman" panose="02020603050405020304" pitchFamily="18" charset="0"/>
              </a:rPr>
              <a:t>TÍNH</a:t>
            </a:r>
            <a:r>
              <a:rPr lang="en-US" sz="3800" b="1" dirty="0">
                <a:ln w="0"/>
                <a:solidFill>
                  <a:schemeClr val="bg1"/>
                </a:solidFill>
                <a:effectLst>
                  <a:reflection blurRad="6350" stA="53000" endA="300" endPos="35500" dir="5400000" sy="-90000" algn="bl" rotWithShape="0"/>
                </a:effectLst>
                <a:ea typeface="Roboto" panose="02000000000000000000" pitchFamily="2" charset="0"/>
                <a:cs typeface="Times New Roman" panose="02020603050405020304" pitchFamily="18" charset="0"/>
              </a:rPr>
              <a:t> </a:t>
            </a:r>
            <a:r>
              <a:rPr lang="en-US" sz="3800" b="1" err="1">
                <a:ln w="0"/>
                <a:solidFill>
                  <a:schemeClr val="bg1"/>
                </a:solidFill>
                <a:effectLst>
                  <a:reflection blurRad="6350" stA="53000" endA="300" endPos="35500" dir="5400000" sy="-90000" algn="bl" rotWithShape="0"/>
                </a:effectLst>
                <a:ea typeface="Roboto" panose="02000000000000000000" pitchFamily="2" charset="0"/>
                <a:cs typeface="Times New Roman" panose="02020603050405020304" pitchFamily="18" charset="0"/>
              </a:rPr>
              <a:t>VÀ</a:t>
            </a:r>
            <a:r>
              <a:rPr lang="en-US" sz="3800" b="1">
                <a:ln w="0"/>
                <a:solidFill>
                  <a:schemeClr val="bg1"/>
                </a:solidFill>
                <a:effectLst>
                  <a:reflection blurRad="6350" stA="53000" endA="300" endPos="35500" dir="5400000" sy="-90000" algn="bl" rotWithShape="0"/>
                </a:effectLst>
                <a:ea typeface="Roboto" panose="02000000000000000000" pitchFamily="2" charset="0"/>
                <a:cs typeface="Times New Roman" panose="02020603050405020304" pitchFamily="18" charset="0"/>
              </a:rPr>
              <a:t> EM</a:t>
            </a:r>
            <a:endParaRPr lang="en-US" sz="3800" b="1" dirty="0">
              <a:ln w="0"/>
              <a:solidFill>
                <a:schemeClr val="bg1"/>
              </a:solidFill>
              <a:effectLst>
                <a:reflection blurRad="6350" stA="53000" endA="300" endPos="35500" dir="5400000" sy="-90000" algn="bl" rotWithShape="0"/>
              </a:effectLst>
              <a:ea typeface="Roboto"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E949CB45-0622-F6F3-2AEA-F81D61424C6A}"/>
              </a:ext>
            </a:extLst>
          </p:cNvPr>
          <p:cNvSpPr txBox="1">
            <a:spLocks noChangeArrowheads="1"/>
          </p:cNvSpPr>
          <p:nvPr/>
        </p:nvSpPr>
        <p:spPr bwMode="auto">
          <a:xfrm>
            <a:off x="2969302" y="892676"/>
            <a:ext cx="822339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500" b="1" u="sng">
                <a:solidFill>
                  <a:schemeClr val="bg1"/>
                </a:solidFill>
                <a:ea typeface="Roboto" panose="02000000000000000000" pitchFamily="2" charset="0"/>
                <a:cs typeface="Times New Roman" panose="02020603050405020304" pitchFamily="18" charset="0"/>
              </a:rPr>
              <a:t>BÀI</a:t>
            </a:r>
            <a:r>
              <a:rPr lang="vi-VN" altLang="en-US" sz="3500" b="1" u="sng">
                <a:solidFill>
                  <a:schemeClr val="bg1"/>
                </a:solidFill>
                <a:ea typeface="Roboto" panose="02000000000000000000" pitchFamily="2" charset="0"/>
                <a:cs typeface="Times New Roman" panose="02020603050405020304" pitchFamily="18" charset="0"/>
              </a:rPr>
              <a:t> </a:t>
            </a:r>
            <a:r>
              <a:rPr lang="en-US" altLang="en-US" sz="3500" b="1" u="sng">
                <a:solidFill>
                  <a:schemeClr val="bg1"/>
                </a:solidFill>
                <a:ea typeface="Roboto" panose="02000000000000000000" pitchFamily="2" charset="0"/>
                <a:cs typeface="Times New Roman" panose="02020603050405020304" pitchFamily="18" charset="0"/>
              </a:rPr>
              <a:t>2</a:t>
            </a:r>
            <a:r>
              <a:rPr lang="vi-VN" altLang="en-US" sz="3500" b="1">
                <a:solidFill>
                  <a:schemeClr val="bg1"/>
                </a:solidFill>
                <a:ea typeface="Roboto" panose="02000000000000000000" pitchFamily="2" charset="0"/>
                <a:cs typeface="Times New Roman" panose="02020603050405020304" pitchFamily="18" charset="0"/>
              </a:rPr>
              <a:t>:</a:t>
            </a:r>
            <a:r>
              <a:rPr lang="en-US" altLang="en-US" sz="3500" b="1">
                <a:solidFill>
                  <a:schemeClr val="bg1"/>
                </a:solidFill>
                <a:ea typeface="Roboto" panose="02000000000000000000" pitchFamily="2" charset="0"/>
                <a:cs typeface="Times New Roman" panose="02020603050405020304" pitchFamily="18" charset="0"/>
              </a:rPr>
              <a:t> GÕ BÀN PHÍM ĐÚNG CÁCH (TIẾT 1)</a:t>
            </a:r>
            <a:endParaRPr lang="en-US" altLang="en-US" sz="3500" b="1" i="1" dirty="0">
              <a:solidFill>
                <a:schemeClr val="bg1"/>
              </a:solidFill>
              <a:ea typeface="Roboto" panose="02000000000000000000" pitchFamily="2" charset="0"/>
              <a:cs typeface="Times New Roman" panose="02020603050405020304" pitchFamily="18" charset="0"/>
            </a:endParaRPr>
          </a:p>
        </p:txBody>
      </p:sp>
      <p:grpSp>
        <p:nvGrpSpPr>
          <p:cNvPr id="25" name="Group 24">
            <a:extLst>
              <a:ext uri="{FF2B5EF4-FFF2-40B4-BE49-F238E27FC236}">
                <a16:creationId xmlns:a16="http://schemas.microsoft.com/office/drawing/2014/main" id="{D8CE1E4A-C51A-82B6-1ACD-6526F0B468C2}"/>
              </a:ext>
            </a:extLst>
          </p:cNvPr>
          <p:cNvGrpSpPr/>
          <p:nvPr/>
        </p:nvGrpSpPr>
        <p:grpSpPr>
          <a:xfrm>
            <a:off x="2414464" y="5257800"/>
            <a:ext cx="9383832" cy="1021541"/>
            <a:chOff x="3064782" y="2309513"/>
            <a:chExt cx="7712698" cy="716493"/>
          </a:xfrm>
        </p:grpSpPr>
        <p:sp>
          <p:nvSpPr>
            <p:cNvPr id="26" name="Oval 25">
              <a:extLst>
                <a:ext uri="{FF2B5EF4-FFF2-40B4-BE49-F238E27FC236}">
                  <a16:creationId xmlns:a16="http://schemas.microsoft.com/office/drawing/2014/main" id="{CF458BA9-0A0C-CB00-E40B-38FA7A376FD8}"/>
                </a:ext>
              </a:extLst>
            </p:cNvPr>
            <p:cNvSpPr/>
            <p:nvPr/>
          </p:nvSpPr>
          <p:spPr>
            <a:xfrm>
              <a:off x="3064782" y="2349478"/>
              <a:ext cx="644776" cy="500615"/>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600" dirty="0">
                <a:solidFill>
                  <a:schemeClr val="bg1"/>
                </a:solidFill>
              </a:endParaRPr>
            </a:p>
          </p:txBody>
        </p:sp>
        <p:sp>
          <p:nvSpPr>
            <p:cNvPr id="27" name="Chevron 64">
              <a:extLst>
                <a:ext uri="{FF2B5EF4-FFF2-40B4-BE49-F238E27FC236}">
                  <a16:creationId xmlns:a16="http://schemas.microsoft.com/office/drawing/2014/main" id="{AED08B6C-987C-D7CF-6868-EA85F1F30D32}"/>
                </a:ext>
              </a:extLst>
            </p:cNvPr>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chemeClr val="bg1"/>
                </a:solidFill>
              </a:endParaRPr>
            </a:p>
          </p:txBody>
        </p:sp>
        <p:sp>
          <p:nvSpPr>
            <p:cNvPr id="28" name="AutoShape 47">
              <a:extLst>
                <a:ext uri="{FF2B5EF4-FFF2-40B4-BE49-F238E27FC236}">
                  <a16:creationId xmlns:a16="http://schemas.microsoft.com/office/drawing/2014/main" id="{D3949C5A-6905-3425-F007-EC111FCFAE82}"/>
                </a:ext>
              </a:extLst>
            </p:cNvPr>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600" b="1" dirty="0">
                <a:solidFill>
                  <a:schemeClr val="bg1"/>
                </a:solidFill>
                <a:cs typeface="Times New Roman" panose="02020603050405020304" pitchFamily="18" charset="0"/>
              </a:endParaRPr>
            </a:p>
          </p:txBody>
        </p:sp>
      </p:grpSp>
      <p:sp>
        <p:nvSpPr>
          <p:cNvPr id="29" name="Rectangle 28">
            <a:extLst>
              <a:ext uri="{FF2B5EF4-FFF2-40B4-BE49-F238E27FC236}">
                <a16:creationId xmlns:a16="http://schemas.microsoft.com/office/drawing/2014/main" id="{1DDEE203-901F-F5D4-B544-ECAAF592EFDB}"/>
              </a:ext>
            </a:extLst>
          </p:cNvPr>
          <p:cNvSpPr/>
          <p:nvPr/>
        </p:nvSpPr>
        <p:spPr>
          <a:xfrm>
            <a:off x="3907476" y="5314781"/>
            <a:ext cx="8154520" cy="523220"/>
          </a:xfrm>
          <a:prstGeom prst="rect">
            <a:avLst/>
          </a:prstGeom>
        </p:spPr>
        <p:txBody>
          <a:bodyPr wrap="square">
            <a:spAutoFit/>
          </a:bodyPr>
          <a:lstStyle/>
          <a:p>
            <a:r>
              <a:rPr lang="en-US" sz="2800">
                <a:solidFill>
                  <a:schemeClr val="tx1">
                    <a:lumMod val="85000"/>
                    <a:lumOff val="15000"/>
                  </a:schemeClr>
                </a:solidFill>
                <a:ea typeface="Roboto" panose="02000000000000000000" pitchFamily="2" charset="0"/>
              </a:rPr>
              <a:t>- Gõ được đúng một đoạn văn bản ngắn khoảng 50 từ.</a:t>
            </a:r>
            <a:endParaRPr lang="en-US" sz="2800" dirty="0">
              <a:solidFill>
                <a:schemeClr val="tx1">
                  <a:lumMod val="85000"/>
                  <a:lumOff val="15000"/>
                </a:schemeClr>
              </a:solidFill>
              <a:ea typeface="Roboto" panose="02000000000000000000" pitchFamily="2" charset="0"/>
            </a:endParaRPr>
          </a:p>
        </p:txBody>
      </p:sp>
    </p:spTree>
    <p:extLst>
      <p:ext uri="{BB962C8B-B14F-4D97-AF65-F5344CB8AC3E}">
        <p14:creationId xmlns:p14="http://schemas.microsoft.com/office/powerpoint/2010/main" val="317829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4" grpId="0"/>
      <p:bldP spid="5"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02DE5B1-8E37-00F4-61CA-9A20EF9A1A0F}"/>
              </a:ext>
            </a:extLst>
          </p:cNvPr>
          <p:cNvPicPr>
            <a:picLocks noChangeAspect="1"/>
          </p:cNvPicPr>
          <p:nvPr/>
        </p:nvPicPr>
        <p:blipFill>
          <a:blip r:embed="rId3"/>
          <a:stretch>
            <a:fillRect/>
          </a:stretch>
        </p:blipFill>
        <p:spPr>
          <a:xfrm>
            <a:off x="39256" y="76201"/>
            <a:ext cx="2932544" cy="849696"/>
          </a:xfrm>
          <a:prstGeom prst="rect">
            <a:avLst/>
          </a:prstGeom>
        </p:spPr>
      </p:pic>
      <p:pic>
        <p:nvPicPr>
          <p:cNvPr id="3" name="Picture 2" descr="Hands on a keyboard&#10;&#10;Description automatically generated">
            <a:extLst>
              <a:ext uri="{FF2B5EF4-FFF2-40B4-BE49-F238E27FC236}">
                <a16:creationId xmlns:a16="http://schemas.microsoft.com/office/drawing/2014/main" id="{20340CDC-76F5-0DE7-45B5-2A5FF57DD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21" y="2116235"/>
            <a:ext cx="5767279" cy="3217765"/>
          </a:xfrm>
          <a:prstGeom prst="rect">
            <a:avLst/>
          </a:prstGeom>
        </p:spPr>
      </p:pic>
      <p:pic>
        <p:nvPicPr>
          <p:cNvPr id="6" name="Picture 5" descr="Hands on a keyboard&#10;&#10;Description automatically generated">
            <a:extLst>
              <a:ext uri="{FF2B5EF4-FFF2-40B4-BE49-F238E27FC236}">
                <a16:creationId xmlns:a16="http://schemas.microsoft.com/office/drawing/2014/main" id="{35AA809F-76BE-ED26-6561-48532F1ADF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3516" y="2116235"/>
            <a:ext cx="5767279" cy="3217765"/>
          </a:xfrm>
          <a:prstGeom prst="rect">
            <a:avLst/>
          </a:prstGeom>
        </p:spPr>
      </p:pic>
      <p:sp>
        <p:nvSpPr>
          <p:cNvPr id="17" name="TextBox 16">
            <a:extLst>
              <a:ext uri="{FF2B5EF4-FFF2-40B4-BE49-F238E27FC236}">
                <a16:creationId xmlns:a16="http://schemas.microsoft.com/office/drawing/2014/main" id="{31CF14D3-C960-66EA-9FAA-2D1CDA9C148D}"/>
              </a:ext>
            </a:extLst>
          </p:cNvPr>
          <p:cNvSpPr txBox="1"/>
          <p:nvPr/>
        </p:nvSpPr>
        <p:spPr>
          <a:xfrm>
            <a:off x="2488859" y="5420380"/>
            <a:ext cx="1524000" cy="523220"/>
          </a:xfrm>
          <a:prstGeom prst="rect">
            <a:avLst/>
          </a:prstGeom>
          <a:noFill/>
        </p:spPr>
        <p:txBody>
          <a:bodyPr wrap="square" rtlCol="0">
            <a:spAutoFit/>
          </a:bodyPr>
          <a:lstStyle/>
          <a:p>
            <a:pPr algn="ctr"/>
            <a:r>
              <a:rPr lang="en-US" sz="2800" b="1">
                <a:solidFill>
                  <a:schemeClr val="bg1"/>
                </a:solidFill>
                <a:latin typeface="Arial" panose="020B0604020202020204" pitchFamily="34" charset="0"/>
                <a:ea typeface="Roboto" panose="02000000000000000000" pitchFamily="2" charset="0"/>
                <a:cs typeface="Arial" panose="020B0604020202020204" pitchFamily="34" charset="0"/>
              </a:rPr>
              <a:t>a)</a:t>
            </a:r>
          </a:p>
        </p:txBody>
      </p:sp>
      <p:sp>
        <p:nvSpPr>
          <p:cNvPr id="19" name="TextBox 18">
            <a:extLst>
              <a:ext uri="{FF2B5EF4-FFF2-40B4-BE49-F238E27FC236}">
                <a16:creationId xmlns:a16="http://schemas.microsoft.com/office/drawing/2014/main" id="{826BEDCA-5085-AD71-8113-06CB21DDD659}"/>
              </a:ext>
            </a:extLst>
          </p:cNvPr>
          <p:cNvSpPr txBox="1"/>
          <p:nvPr/>
        </p:nvSpPr>
        <p:spPr>
          <a:xfrm>
            <a:off x="8346118" y="5420380"/>
            <a:ext cx="1524000" cy="523220"/>
          </a:xfrm>
          <a:prstGeom prst="rect">
            <a:avLst/>
          </a:prstGeom>
          <a:noFill/>
        </p:spPr>
        <p:txBody>
          <a:bodyPr wrap="square" rtlCol="0">
            <a:spAutoFit/>
          </a:bodyPr>
          <a:lstStyle/>
          <a:p>
            <a:pPr algn="ctr"/>
            <a:r>
              <a:rPr lang="en-US" sz="2800" b="1">
                <a:solidFill>
                  <a:schemeClr val="bg1"/>
                </a:solidFill>
                <a:latin typeface="Arial" panose="020B0604020202020204" pitchFamily="34" charset="0"/>
                <a:ea typeface="Roboto" panose="02000000000000000000" pitchFamily="2" charset="0"/>
                <a:cs typeface="Arial" panose="020B0604020202020204" pitchFamily="34" charset="0"/>
              </a:rPr>
              <a:t>b)</a:t>
            </a:r>
          </a:p>
        </p:txBody>
      </p:sp>
      <p:sp>
        <p:nvSpPr>
          <p:cNvPr id="21" name="TextBox 20">
            <a:extLst>
              <a:ext uri="{FF2B5EF4-FFF2-40B4-BE49-F238E27FC236}">
                <a16:creationId xmlns:a16="http://schemas.microsoft.com/office/drawing/2014/main" id="{A855C898-D008-DEE1-84A7-D4F38E575B77}"/>
              </a:ext>
            </a:extLst>
          </p:cNvPr>
          <p:cNvSpPr txBox="1"/>
          <p:nvPr/>
        </p:nvSpPr>
        <p:spPr>
          <a:xfrm>
            <a:off x="160814" y="1177773"/>
            <a:ext cx="12076545" cy="482761"/>
          </a:xfrm>
          <a:prstGeom prst="rect">
            <a:avLst/>
          </a:prstGeom>
          <a:noFill/>
        </p:spPr>
        <p:txBody>
          <a:bodyPr wrap="square">
            <a:spAutoFit/>
          </a:bodyPr>
          <a:lstStyle/>
          <a:p>
            <a:pPr algn="just">
              <a:lnSpc>
                <a:spcPct val="110000"/>
              </a:lnSpc>
              <a:tabLst>
                <a:tab pos="5868670" algn="l"/>
              </a:tabLst>
            </a:pPr>
            <a:r>
              <a:rPr lang="en-US" sz="2500" b="1">
                <a:solidFill>
                  <a:schemeClr val="bg1"/>
                </a:solidFill>
                <a:effectLst/>
                <a:latin typeface="Arial" panose="020B0604020202020204" pitchFamily="34" charset="0"/>
                <a:ea typeface="Roboto" panose="02000000000000000000" pitchFamily="2" charset="0"/>
                <a:cs typeface="Arial" panose="020B0604020202020204" pitchFamily="34" charset="0"/>
              </a:rPr>
              <a:t>Hình nào sau đây thể hiện đúng cách đặt tay trên bàn phím ở vị trí xuất phát?</a:t>
            </a:r>
          </a:p>
        </p:txBody>
      </p:sp>
    </p:spTree>
    <p:extLst>
      <p:ext uri="{BB962C8B-B14F-4D97-AF65-F5344CB8AC3E}">
        <p14:creationId xmlns:p14="http://schemas.microsoft.com/office/powerpoint/2010/main" val="2900577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02DE5B1-8E37-00F4-61CA-9A20EF9A1A0F}"/>
              </a:ext>
            </a:extLst>
          </p:cNvPr>
          <p:cNvPicPr>
            <a:picLocks noChangeAspect="1"/>
          </p:cNvPicPr>
          <p:nvPr/>
        </p:nvPicPr>
        <p:blipFill>
          <a:blip r:embed="rId3"/>
          <a:stretch>
            <a:fillRect/>
          </a:stretch>
        </p:blipFill>
        <p:spPr>
          <a:xfrm>
            <a:off x="39256" y="76201"/>
            <a:ext cx="2703944" cy="761999"/>
          </a:xfrm>
          <a:prstGeom prst="rect">
            <a:avLst/>
          </a:prstGeom>
        </p:spPr>
      </p:pic>
      <p:pic>
        <p:nvPicPr>
          <p:cNvPr id="3" name="Picture 2" descr="Hands on a keyboard&#10;&#10;Description automatically generated">
            <a:extLst>
              <a:ext uri="{FF2B5EF4-FFF2-40B4-BE49-F238E27FC236}">
                <a16:creationId xmlns:a16="http://schemas.microsoft.com/office/drawing/2014/main" id="{20340CDC-76F5-0DE7-45B5-2A5FF57DD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066800"/>
            <a:ext cx="10591800" cy="4876800"/>
          </a:xfrm>
          <a:prstGeom prst="rect">
            <a:avLst/>
          </a:prstGeom>
        </p:spPr>
      </p:pic>
      <p:sp>
        <p:nvSpPr>
          <p:cNvPr id="17" name="TextBox 16">
            <a:extLst>
              <a:ext uri="{FF2B5EF4-FFF2-40B4-BE49-F238E27FC236}">
                <a16:creationId xmlns:a16="http://schemas.microsoft.com/office/drawing/2014/main" id="{31CF14D3-C960-66EA-9FAA-2D1CDA9C148D}"/>
              </a:ext>
            </a:extLst>
          </p:cNvPr>
          <p:cNvSpPr txBox="1"/>
          <p:nvPr/>
        </p:nvSpPr>
        <p:spPr>
          <a:xfrm>
            <a:off x="5486400" y="6050280"/>
            <a:ext cx="1524000" cy="523220"/>
          </a:xfrm>
          <a:prstGeom prst="rect">
            <a:avLst/>
          </a:prstGeom>
          <a:noFill/>
        </p:spPr>
        <p:txBody>
          <a:bodyPr wrap="square" rtlCol="0">
            <a:spAutoFit/>
          </a:bodyPr>
          <a:lstStyle/>
          <a:p>
            <a:pPr algn="ctr"/>
            <a:r>
              <a:rPr lang="en-US" sz="2800" b="1">
                <a:solidFill>
                  <a:schemeClr val="bg1"/>
                </a:solidFill>
                <a:latin typeface="Roboto" panose="02000000000000000000" pitchFamily="2" charset="0"/>
                <a:ea typeface="Roboto" panose="02000000000000000000" pitchFamily="2" charset="0"/>
              </a:rPr>
              <a:t>a)</a:t>
            </a:r>
          </a:p>
        </p:txBody>
      </p:sp>
    </p:spTree>
    <p:extLst>
      <p:ext uri="{BB962C8B-B14F-4D97-AF65-F5344CB8AC3E}">
        <p14:creationId xmlns:p14="http://schemas.microsoft.com/office/powerpoint/2010/main" val="3429625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B45B57-A36B-4274-8593-7C59F2FE12BD}"/>
              </a:ext>
            </a:extLst>
          </p:cNvPr>
          <p:cNvGrpSpPr/>
          <p:nvPr/>
        </p:nvGrpSpPr>
        <p:grpSpPr>
          <a:xfrm>
            <a:off x="111292" y="799538"/>
            <a:ext cx="12004508" cy="5977538"/>
            <a:chOff x="522612" y="1119834"/>
            <a:chExt cx="10962947" cy="2711153"/>
          </a:xfrm>
        </p:grpSpPr>
        <p:sp>
          <p:nvSpPr>
            <p:cNvPr id="10" name="Rectangle 9">
              <a:extLst>
                <a:ext uri="{FF2B5EF4-FFF2-40B4-BE49-F238E27FC236}">
                  <a16:creationId xmlns:a16="http://schemas.microsoft.com/office/drawing/2014/main" id="{7C170138-8E21-48B8-9518-8E455B2F7829}"/>
                </a:ext>
              </a:extLst>
            </p:cNvPr>
            <p:cNvSpPr/>
            <p:nvPr/>
          </p:nvSpPr>
          <p:spPr>
            <a:xfrm>
              <a:off x="3233622" y="1127064"/>
              <a:ext cx="4291359" cy="321736"/>
            </a:xfrm>
            <a:prstGeom prst="rect">
              <a:avLst/>
            </a:prstGeom>
          </p:spPr>
          <p:txBody>
            <a:bodyPr wrap="square">
              <a:spAutoFit/>
            </a:bodyPr>
            <a:lstStyle/>
            <a:p>
              <a:pPr defTabSz="342900">
                <a:lnSpc>
                  <a:spcPct val="150000"/>
                </a:lnSpc>
              </a:pPr>
              <a:r>
                <a:rPr lang="en-US" sz="3000" b="1">
                  <a:solidFill>
                    <a:schemeClr val="bg1"/>
                  </a:solidFill>
                  <a:latin typeface="Arial" panose="020B0604020202020204" pitchFamily="34" charset="0"/>
                  <a:cs typeface="Arial" panose="020B0604020202020204" pitchFamily="34" charset="0"/>
                </a:rPr>
                <a:t>Gõ thế nào cho đúng </a:t>
              </a:r>
              <a:endParaRPr lang="vi-VN" sz="3000" b="1">
                <a:solidFill>
                  <a:schemeClr val="bg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2E8D55E-9105-44A6-8EBD-D4547E2AE0FE}"/>
                </a:ext>
              </a:extLst>
            </p:cNvPr>
            <p:cNvSpPr/>
            <p:nvPr/>
          </p:nvSpPr>
          <p:spPr>
            <a:xfrm>
              <a:off x="522612" y="1119834"/>
              <a:ext cx="10962947" cy="2711153"/>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E997FE30-2C15-4375-A8A7-EA9FDC8C18E1}"/>
                </a:ext>
              </a:extLst>
            </p:cNvPr>
            <p:cNvGrpSpPr/>
            <p:nvPr/>
          </p:nvGrpSpPr>
          <p:grpSpPr>
            <a:xfrm>
              <a:off x="593780" y="1132244"/>
              <a:ext cx="2652971" cy="377655"/>
              <a:chOff x="593780" y="1132244"/>
              <a:chExt cx="2652971" cy="377655"/>
            </a:xfrm>
          </p:grpSpPr>
          <p:grpSp>
            <p:nvGrpSpPr>
              <p:cNvPr id="15" name="Group 14">
                <a:extLst>
                  <a:ext uri="{FF2B5EF4-FFF2-40B4-BE49-F238E27FC236}">
                    <a16:creationId xmlns:a16="http://schemas.microsoft.com/office/drawing/2014/main" id="{6C059B88-4360-4744-9390-AAA4865A811B}"/>
                  </a:ext>
                </a:extLst>
              </p:cNvPr>
              <p:cNvGrpSpPr/>
              <p:nvPr/>
            </p:nvGrpSpPr>
            <p:grpSpPr>
              <a:xfrm>
                <a:off x="593780" y="1166521"/>
                <a:ext cx="2390208" cy="317868"/>
                <a:chOff x="5977543" y="1475660"/>
                <a:chExt cx="2390208" cy="317868"/>
              </a:xfrm>
            </p:grpSpPr>
            <p:sp>
              <p:nvSpPr>
                <p:cNvPr id="20" name="Rectangle: Top Corners Rounded 19">
                  <a:extLst>
                    <a:ext uri="{FF2B5EF4-FFF2-40B4-BE49-F238E27FC236}">
                      <a16:creationId xmlns:a16="http://schemas.microsoft.com/office/drawing/2014/main" id="{7CBB27ED-706B-4F74-A253-10FCFDCEDC03}"/>
                    </a:ext>
                  </a:extLst>
                </p:cNvPr>
                <p:cNvSpPr/>
                <p:nvPr/>
              </p:nvSpPr>
              <p:spPr>
                <a:xfrm>
                  <a:off x="6069410" y="1501091"/>
                  <a:ext cx="2298341" cy="292437"/>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54B8BA7-6DF4-47F9-80A7-1BAA2A7B0510}"/>
                    </a:ext>
                  </a:extLst>
                </p:cNvPr>
                <p:cNvSpPr/>
                <p:nvPr/>
              </p:nvSpPr>
              <p:spPr>
                <a:xfrm>
                  <a:off x="5977543" y="1475660"/>
                  <a:ext cx="2298341" cy="260518"/>
                </a:xfrm>
                <a:prstGeom prst="rect">
                  <a:avLst/>
                </a:prstGeom>
              </p:spPr>
              <p:txBody>
                <a:bodyPr wrap="square">
                  <a:spAutoFit/>
                </a:bodyPr>
                <a:lstStyle/>
                <a:p>
                  <a:pPr algn="ctr" defTabSz="342900">
                    <a:lnSpc>
                      <a:spcPct val="150000"/>
                    </a:lnSpc>
                  </a:pPr>
                  <a:r>
                    <a:rPr lang="en-US" sz="2400" b="1">
                      <a:solidFill>
                        <a:schemeClr val="bg1"/>
                      </a:solidFill>
                      <a:latin typeface="Arial" panose="020B0604020202020204" pitchFamily="34" charset="0"/>
                      <a:cs typeface="Arial" panose="020B0604020202020204" pitchFamily="34" charset="0"/>
                    </a:rPr>
                    <a:t>HOẠT ĐỘNG </a:t>
                  </a:r>
                  <a:endParaRPr lang="vi-VN" sz="2400" b="1">
                    <a:solidFill>
                      <a:schemeClr val="bg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3A7D3668-0500-4D7F-8620-97D6A11B1CB7}"/>
                  </a:ext>
                </a:extLst>
              </p:cNvPr>
              <p:cNvGrpSpPr/>
              <p:nvPr/>
            </p:nvGrpSpPr>
            <p:grpSpPr>
              <a:xfrm rot="20419193">
                <a:off x="2757832" y="1132244"/>
                <a:ext cx="488919" cy="377655"/>
                <a:chOff x="10017567" y="1204686"/>
                <a:chExt cx="1742942" cy="1382427"/>
              </a:xfrm>
            </p:grpSpPr>
            <p:pic>
              <p:nvPicPr>
                <p:cNvPr id="18" name="Picture 5">
                  <a:extLst>
                    <a:ext uri="{FF2B5EF4-FFF2-40B4-BE49-F238E27FC236}">
                      <a16:creationId xmlns:a16="http://schemas.microsoft.com/office/drawing/2014/main" id="{542FD46F-8962-4C8B-8A68-75ADAC91000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17567" y="1204686"/>
                  <a:ext cx="1415205" cy="1195576"/>
                </a:xfrm>
                <a:prstGeom prst="rect">
                  <a:avLst/>
                </a:prstGeom>
              </p:spPr>
            </p:pic>
            <p:pic>
              <p:nvPicPr>
                <p:cNvPr id="19" name="Picture 6">
                  <a:extLst>
                    <a:ext uri="{FF2B5EF4-FFF2-40B4-BE49-F238E27FC236}">
                      <a16:creationId xmlns:a16="http://schemas.microsoft.com/office/drawing/2014/main" id="{5D6B2EA9-5568-4E42-882A-5B4A47E6F97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58114" y="1211413"/>
                  <a:ext cx="1602395" cy="1375700"/>
                </a:xfrm>
                <a:prstGeom prst="rect">
                  <a:avLst/>
                </a:prstGeom>
              </p:spPr>
            </p:pic>
          </p:grpSp>
        </p:grpSp>
        <p:sp>
          <p:nvSpPr>
            <p:cNvPr id="12" name="Rectangle 11">
              <a:extLst>
                <a:ext uri="{FF2B5EF4-FFF2-40B4-BE49-F238E27FC236}">
                  <a16:creationId xmlns:a16="http://schemas.microsoft.com/office/drawing/2014/main" id="{50E73CAA-B168-4D7E-8B65-2F186FDFA1C8}"/>
                </a:ext>
              </a:extLst>
            </p:cNvPr>
            <p:cNvSpPr/>
            <p:nvPr/>
          </p:nvSpPr>
          <p:spPr>
            <a:xfrm>
              <a:off x="600740" y="2084351"/>
              <a:ext cx="4170527" cy="390863"/>
            </a:xfrm>
            <a:prstGeom prst="rect">
              <a:avLst/>
            </a:prstGeom>
          </p:spPr>
          <p:txBody>
            <a:bodyPr wrap="square">
              <a:spAutoFit/>
            </a:bodyPr>
            <a:lstStyle/>
            <a:p>
              <a:pPr algn="just" defTabSz="342900"/>
              <a:r>
                <a:rPr lang="en-US" sz="2500" b="1">
                  <a:solidFill>
                    <a:schemeClr val="bg1"/>
                  </a:solidFill>
                  <a:latin typeface="Arial" panose="020B0604020202020204" pitchFamily="34" charset="0"/>
                  <a:ea typeface="Roboto" panose="02000000000000000000" pitchFamily="2" charset="0"/>
                  <a:cs typeface="Arial" panose="020B0604020202020204" pitchFamily="34" charset="0"/>
                </a:rPr>
                <a:t>? Theo cách gõ đó b</a:t>
              </a:r>
              <a:r>
                <a:rPr lang="en-US" sz="2500" b="1" i="0">
                  <a:solidFill>
                    <a:schemeClr val="bg1"/>
                  </a:solidFill>
                  <a:effectLst/>
                  <a:latin typeface="Arial" panose="020B0604020202020204" pitchFamily="34" charset="0"/>
                  <a:ea typeface="Roboto" panose="02000000000000000000" pitchFamily="2" charset="0"/>
                  <a:cs typeface="Arial" panose="020B0604020202020204" pitchFamily="34" charset="0"/>
                </a:rPr>
                <a:t>ạn </a:t>
              </a:r>
              <a:r>
                <a:rPr lang="en-US" sz="2500" b="1" i="0" dirty="0">
                  <a:solidFill>
                    <a:schemeClr val="bg1"/>
                  </a:solidFill>
                  <a:effectLst/>
                  <a:latin typeface="Arial" panose="020B0604020202020204" pitchFamily="34" charset="0"/>
                  <a:ea typeface="Roboto" panose="02000000000000000000" pitchFamily="2" charset="0"/>
                  <a:cs typeface="Arial" panose="020B0604020202020204" pitchFamily="34" charset="0"/>
                </a:rPr>
                <a:t>Khoa </a:t>
              </a:r>
              <a:r>
                <a:rPr lang="en-US" sz="2500" b="1" i="0" dirty="0" err="1">
                  <a:solidFill>
                    <a:schemeClr val="bg1"/>
                  </a:solidFill>
                  <a:effectLst/>
                  <a:latin typeface="Arial" panose="020B0604020202020204" pitchFamily="34" charset="0"/>
                  <a:ea typeface="Roboto" panose="02000000000000000000" pitchFamily="2" charset="0"/>
                  <a:cs typeface="Arial" panose="020B0604020202020204" pitchFamily="34" charset="0"/>
                </a:rPr>
                <a:t>sẽ</a:t>
              </a:r>
              <a:r>
                <a:rPr lang="en-US" sz="2500" b="1" i="0" dirty="0">
                  <a:solidFill>
                    <a:schemeClr val="bg1"/>
                  </a:solidFill>
                  <a:effectLst/>
                  <a:latin typeface="Arial" panose="020B0604020202020204" pitchFamily="34" charset="0"/>
                  <a:ea typeface="Roboto" panose="02000000000000000000" pitchFamily="2" charset="0"/>
                  <a:cs typeface="Arial" panose="020B0604020202020204" pitchFamily="34" charset="0"/>
                </a:rPr>
                <a:t> </a:t>
              </a:r>
              <a:r>
                <a:rPr lang="en-US" sz="2500" b="1" i="0" dirty="0" err="1">
                  <a:solidFill>
                    <a:schemeClr val="bg1"/>
                  </a:solidFill>
                  <a:effectLst/>
                  <a:latin typeface="Arial" panose="020B0604020202020204" pitchFamily="34" charset="0"/>
                  <a:ea typeface="Roboto" panose="02000000000000000000" pitchFamily="2" charset="0"/>
                  <a:cs typeface="Arial" panose="020B0604020202020204" pitchFamily="34" charset="0"/>
                </a:rPr>
                <a:t>gặp</a:t>
              </a:r>
              <a:r>
                <a:rPr lang="en-US" sz="2500" b="1" i="0" dirty="0">
                  <a:solidFill>
                    <a:schemeClr val="bg1"/>
                  </a:solidFill>
                  <a:effectLst/>
                  <a:latin typeface="Arial" panose="020B0604020202020204" pitchFamily="34" charset="0"/>
                  <a:ea typeface="Roboto" panose="02000000000000000000" pitchFamily="2" charset="0"/>
                  <a:cs typeface="Arial" panose="020B0604020202020204" pitchFamily="34" charset="0"/>
                </a:rPr>
                <a:t> </a:t>
              </a:r>
              <a:r>
                <a:rPr lang="en-US" sz="2500" b="1" i="0" dirty="0" err="1">
                  <a:solidFill>
                    <a:schemeClr val="bg1"/>
                  </a:solidFill>
                  <a:effectLst/>
                  <a:latin typeface="Arial" panose="020B0604020202020204" pitchFamily="34" charset="0"/>
                  <a:ea typeface="Roboto" panose="02000000000000000000" pitchFamily="2" charset="0"/>
                  <a:cs typeface="Arial" panose="020B0604020202020204" pitchFamily="34" charset="0"/>
                </a:rPr>
                <a:t>phải</a:t>
              </a:r>
              <a:r>
                <a:rPr lang="en-US" sz="2500" b="1" i="0" dirty="0">
                  <a:solidFill>
                    <a:schemeClr val="bg1"/>
                  </a:solidFill>
                  <a:effectLst/>
                  <a:latin typeface="Arial" panose="020B0604020202020204" pitchFamily="34" charset="0"/>
                  <a:ea typeface="Roboto" panose="02000000000000000000" pitchFamily="2" charset="0"/>
                  <a:cs typeface="Arial" panose="020B0604020202020204" pitchFamily="34" charset="0"/>
                </a:rPr>
                <a:t> </a:t>
              </a:r>
              <a:r>
                <a:rPr lang="en-US" sz="2500" b="1" i="0" dirty="0" err="1">
                  <a:solidFill>
                    <a:schemeClr val="bg1"/>
                  </a:solidFill>
                  <a:effectLst/>
                  <a:latin typeface="Arial" panose="020B0604020202020204" pitchFamily="34" charset="0"/>
                  <a:ea typeface="Roboto" panose="02000000000000000000" pitchFamily="2" charset="0"/>
                  <a:cs typeface="Arial" panose="020B0604020202020204" pitchFamily="34" charset="0"/>
                </a:rPr>
                <a:t>điều</a:t>
              </a:r>
              <a:r>
                <a:rPr lang="en-US" sz="2500" b="1" i="0" dirty="0">
                  <a:solidFill>
                    <a:schemeClr val="bg1"/>
                  </a:solidFill>
                  <a:effectLst/>
                  <a:latin typeface="Arial" panose="020B0604020202020204" pitchFamily="34" charset="0"/>
                  <a:ea typeface="Roboto" panose="02000000000000000000" pitchFamily="2" charset="0"/>
                  <a:cs typeface="Arial" panose="020B0604020202020204" pitchFamily="34" charset="0"/>
                </a:rPr>
                <a:t> </a:t>
              </a:r>
              <a:r>
                <a:rPr lang="en-US" sz="2500" b="1" i="0" err="1">
                  <a:solidFill>
                    <a:schemeClr val="bg1"/>
                  </a:solidFill>
                  <a:effectLst/>
                  <a:latin typeface="Arial" panose="020B0604020202020204" pitchFamily="34" charset="0"/>
                  <a:ea typeface="Roboto" panose="02000000000000000000" pitchFamily="2" charset="0"/>
                  <a:cs typeface="Arial" panose="020B0604020202020204" pitchFamily="34" charset="0"/>
                </a:rPr>
                <a:t>gì</a:t>
              </a:r>
              <a:r>
                <a:rPr lang="en-US" sz="2500" b="1" i="0">
                  <a:solidFill>
                    <a:schemeClr val="bg1"/>
                  </a:solidFill>
                  <a:effectLst/>
                  <a:latin typeface="Arial" panose="020B0604020202020204" pitchFamily="34" charset="0"/>
                  <a:ea typeface="Roboto" panose="02000000000000000000" pitchFamily="2" charset="0"/>
                  <a:cs typeface="Arial" panose="020B0604020202020204" pitchFamily="34" charset="0"/>
                </a:rPr>
                <a:t>?</a:t>
              </a:r>
            </a:p>
          </p:txBody>
        </p:sp>
        <p:sp>
          <p:nvSpPr>
            <p:cNvPr id="26" name="Rectangle 25">
              <a:extLst>
                <a:ext uri="{FF2B5EF4-FFF2-40B4-BE49-F238E27FC236}">
                  <a16:creationId xmlns:a16="http://schemas.microsoft.com/office/drawing/2014/main" id="{01A350D3-C11D-8572-FF2B-749FFB56934D}"/>
                </a:ext>
              </a:extLst>
            </p:cNvPr>
            <p:cNvSpPr/>
            <p:nvPr/>
          </p:nvSpPr>
          <p:spPr>
            <a:xfrm>
              <a:off x="600739" y="1648032"/>
              <a:ext cx="4170528" cy="390863"/>
            </a:xfrm>
            <a:prstGeom prst="rect">
              <a:avLst/>
            </a:prstGeom>
          </p:spPr>
          <p:txBody>
            <a:bodyPr wrap="square">
              <a:spAutoFit/>
            </a:bodyPr>
            <a:lstStyle/>
            <a:p>
              <a:pPr algn="just" defTabSz="342900"/>
              <a:r>
                <a:rPr lang="en-US" sz="2500" b="1" i="0">
                  <a:solidFill>
                    <a:schemeClr val="bg1"/>
                  </a:solidFill>
                  <a:effectLst/>
                  <a:latin typeface="Arial" panose="020B0604020202020204" pitchFamily="34" charset="0"/>
                  <a:ea typeface="Roboto" panose="02000000000000000000" pitchFamily="2" charset="0"/>
                  <a:cs typeface="Arial" panose="020B0604020202020204" pitchFamily="34" charset="0"/>
                </a:rPr>
                <a:t>? Cách gõ của bạn Khoa đúng hay sai?</a:t>
              </a:r>
            </a:p>
          </p:txBody>
        </p:sp>
      </p:grpSp>
      <p:pic>
        <p:nvPicPr>
          <p:cNvPr id="23" name="Picture 22" descr="A pair of hands on a keyboard&#10;&#10;Description automatically generated with medium confidence">
            <a:extLst>
              <a:ext uri="{FF2B5EF4-FFF2-40B4-BE49-F238E27FC236}">
                <a16:creationId xmlns:a16="http://schemas.microsoft.com/office/drawing/2014/main" id="{603C7A9A-F9A8-4F44-AA9A-3A066F59A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7960" y="2137258"/>
            <a:ext cx="6897233" cy="3570286"/>
          </a:xfrm>
          <a:prstGeom prst="rect">
            <a:avLst/>
          </a:prstGeom>
        </p:spPr>
      </p:pic>
      <p:sp>
        <p:nvSpPr>
          <p:cNvPr id="24" name="TextBox 23">
            <a:extLst>
              <a:ext uri="{FF2B5EF4-FFF2-40B4-BE49-F238E27FC236}">
                <a16:creationId xmlns:a16="http://schemas.microsoft.com/office/drawing/2014/main" id="{866A35AF-AD84-49F2-96B1-EF0161CF7872}"/>
              </a:ext>
            </a:extLst>
          </p:cNvPr>
          <p:cNvSpPr txBox="1"/>
          <p:nvPr/>
        </p:nvSpPr>
        <p:spPr>
          <a:xfrm>
            <a:off x="6543926" y="5750969"/>
            <a:ext cx="3951143" cy="369332"/>
          </a:xfrm>
          <a:prstGeom prst="rect">
            <a:avLst/>
          </a:prstGeom>
          <a:noFill/>
        </p:spPr>
        <p:txBody>
          <a:bodyPr wrap="square" rtlCol="0">
            <a:spAutoFit/>
          </a:bodyPr>
          <a:lstStyle/>
          <a:p>
            <a:pPr algn="ctr"/>
            <a:r>
              <a:rPr lang="en-US" b="1" dirty="0" err="1">
                <a:solidFill>
                  <a:schemeClr val="bg1"/>
                </a:solidFill>
                <a:latin typeface="Arial" panose="020B0604020202020204" pitchFamily="34" charset="0"/>
                <a:cs typeface="Arial" panose="020B0604020202020204" pitchFamily="34" charset="0"/>
              </a:rPr>
              <a:t>Hình</a:t>
            </a:r>
            <a:r>
              <a:rPr lang="en-US" b="1" dirty="0">
                <a:solidFill>
                  <a:schemeClr val="bg1"/>
                </a:solidFill>
                <a:latin typeface="Arial" panose="020B0604020202020204" pitchFamily="34" charset="0"/>
                <a:cs typeface="Arial" panose="020B0604020202020204" pitchFamily="34" charset="0"/>
              </a:rPr>
              <a:t> 4: </a:t>
            </a:r>
            <a:r>
              <a:rPr lang="en-US" dirty="0" err="1">
                <a:solidFill>
                  <a:schemeClr val="bg1"/>
                </a:solidFill>
                <a:latin typeface="Arial" panose="020B0604020202020204" pitchFamily="34" charset="0"/>
                <a:cs typeface="Arial" panose="020B0604020202020204" pitchFamily="34" charset="0"/>
              </a:rPr>
              <a:t>Cách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gõ</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phím</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của</a:t>
            </a:r>
            <a:r>
              <a:rPr lang="en-US" dirty="0">
                <a:solidFill>
                  <a:schemeClr val="bg1"/>
                </a:solidFill>
                <a:latin typeface="Arial" panose="020B0604020202020204" pitchFamily="34" charset="0"/>
                <a:cs typeface="Arial" panose="020B0604020202020204" pitchFamily="34" charset="0"/>
              </a:rPr>
              <a:t> Khoa</a:t>
            </a:r>
            <a:endParaRPr lang="en-US" b="1" dirty="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3728E95-5942-401E-8E14-D8A07C581A89}"/>
              </a:ext>
            </a:extLst>
          </p:cNvPr>
          <p:cNvSpPr txBox="1"/>
          <p:nvPr/>
        </p:nvSpPr>
        <p:spPr>
          <a:xfrm>
            <a:off x="228219" y="-6443"/>
            <a:ext cx="6590250" cy="698396"/>
          </a:xfrm>
          <a:prstGeom prst="rect">
            <a:avLst/>
          </a:prstGeom>
          <a:noFill/>
        </p:spPr>
        <p:txBody>
          <a:bodyPr wrap="square">
            <a:spAutoFit/>
          </a:bodyPr>
          <a:lstStyle/>
          <a:p>
            <a:pPr defTabSz="342900">
              <a:lnSpc>
                <a:spcPct val="150000"/>
              </a:lnSpc>
            </a:pPr>
            <a:r>
              <a:rPr lang="en-US" sz="3000" b="1" dirty="0">
                <a:solidFill>
                  <a:schemeClr val="bg1"/>
                </a:solidFill>
                <a:latin typeface="Arial" panose="020B0604020202020204" pitchFamily="34" charset="0"/>
                <a:cs typeface="Arial" panose="020B0604020202020204" pitchFamily="34" charset="0"/>
              </a:rPr>
              <a:t>1</a:t>
            </a:r>
            <a:r>
              <a:rPr lang="en-US" sz="3000" b="1">
                <a:solidFill>
                  <a:schemeClr val="bg1"/>
                </a:solidFill>
                <a:latin typeface="Arial" panose="020B0604020202020204" pitchFamily="34" charset="0"/>
                <a:cs typeface="Arial" panose="020B0604020202020204" pitchFamily="34" charset="0"/>
              </a:rPr>
              <a:t>. GÕ BÀN PHÍM ĐÚNG CÁCH</a:t>
            </a:r>
            <a:endParaRPr lang="vi-VN" sz="3000" b="1" dirty="0">
              <a:solidFill>
                <a:schemeClr val="bg1"/>
              </a:solidFill>
              <a:latin typeface="Arial" panose="020B0604020202020204" pitchFamily="34" charset="0"/>
              <a:cs typeface="Arial" panose="020B0604020202020204" pitchFamily="34" charset="0"/>
            </a:endParaRPr>
          </a:p>
        </p:txBody>
      </p:sp>
      <p:pic>
        <p:nvPicPr>
          <p:cNvPr id="9" name="Picture 8" descr="A cartoon of a person using a computer&#10;&#10;Description automatically generated">
            <a:extLst>
              <a:ext uri="{FF2B5EF4-FFF2-40B4-BE49-F238E27FC236}">
                <a16:creationId xmlns:a16="http://schemas.microsoft.com/office/drawing/2014/main" id="{39ABC73C-A6DF-4E98-812B-B3C7B1F692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9440" y="1915690"/>
            <a:ext cx="4193627" cy="228301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7" name="Picture 16" descr="A cartoon of a person sitting at a computer&#10;&#10;Description automatically generated">
            <a:extLst>
              <a:ext uri="{FF2B5EF4-FFF2-40B4-BE49-F238E27FC236}">
                <a16:creationId xmlns:a16="http://schemas.microsoft.com/office/drawing/2014/main" id="{EDD5DA19-10BE-3844-36CC-4E6AD174C0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3151" y="2104800"/>
            <a:ext cx="3763366" cy="20086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50" name="Picture 2">
            <a:extLst>
              <a:ext uri="{FF2B5EF4-FFF2-40B4-BE49-F238E27FC236}">
                <a16:creationId xmlns:a16="http://schemas.microsoft.com/office/drawing/2014/main" id="{4F87C768-39C8-FF19-1E42-CE70172447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9905" y="4151486"/>
            <a:ext cx="3324120" cy="20207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child with her head on a computer&#10;&#10;Description automatically generated">
            <a:extLst>
              <a:ext uri="{FF2B5EF4-FFF2-40B4-BE49-F238E27FC236}">
                <a16:creationId xmlns:a16="http://schemas.microsoft.com/office/drawing/2014/main" id="{4F60281C-F1A8-39A1-223C-F7851DA65932}"/>
              </a:ext>
            </a:extLst>
          </p:cNvPr>
          <p:cNvPicPr>
            <a:picLocks noChangeAspect="1"/>
          </p:cNvPicPr>
          <p:nvPr/>
        </p:nvPicPr>
        <p:blipFill rotWithShape="1">
          <a:blip r:embed="rId9">
            <a:extLst>
              <a:ext uri="{28A0092B-C50C-407E-A947-70E740481C1C}">
                <a14:useLocalDpi xmlns:a14="http://schemas.microsoft.com/office/drawing/2010/main" val="0"/>
              </a:ext>
            </a:extLst>
          </a:blip>
          <a:srcRect b="4814"/>
          <a:stretch/>
        </p:blipFill>
        <p:spPr>
          <a:xfrm>
            <a:off x="8514886" y="4020253"/>
            <a:ext cx="3601382" cy="21085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6" name="Group 5">
            <a:extLst>
              <a:ext uri="{FF2B5EF4-FFF2-40B4-BE49-F238E27FC236}">
                <a16:creationId xmlns:a16="http://schemas.microsoft.com/office/drawing/2014/main" id="{485E7773-232A-51C4-E63C-79DA3814553B}"/>
              </a:ext>
            </a:extLst>
          </p:cNvPr>
          <p:cNvGrpSpPr/>
          <p:nvPr/>
        </p:nvGrpSpPr>
        <p:grpSpPr>
          <a:xfrm>
            <a:off x="1456225" y="4001456"/>
            <a:ext cx="2821320" cy="2541752"/>
            <a:chOff x="1456225" y="4001456"/>
            <a:chExt cx="2821320" cy="2541752"/>
          </a:xfrm>
        </p:grpSpPr>
        <p:sp>
          <p:nvSpPr>
            <p:cNvPr id="2" name="Rectangle: Diagonal Corners Rounded 1">
              <a:extLst>
                <a:ext uri="{FF2B5EF4-FFF2-40B4-BE49-F238E27FC236}">
                  <a16:creationId xmlns:a16="http://schemas.microsoft.com/office/drawing/2014/main" id="{32BEA159-52FB-4188-8D7A-0EE8222D66D8}"/>
                </a:ext>
              </a:extLst>
            </p:cNvPr>
            <p:cNvSpPr/>
            <p:nvPr/>
          </p:nvSpPr>
          <p:spPr>
            <a:xfrm>
              <a:off x="1456225" y="4001456"/>
              <a:ext cx="2821320" cy="2541752"/>
            </a:xfrm>
            <a:prstGeom prst="round2DiagRect">
              <a:avLst>
                <a:gd name="adj1" fmla="val 49962"/>
                <a:gd name="adj2" fmla="val 21976"/>
              </a:avLst>
            </a:prstGeom>
            <a:solidFill>
              <a:srgbClr val="FF0000"/>
            </a:solidFill>
          </p:spPr>
          <p:txBody>
            <a:bodyPr wrap="square">
              <a:spAutoFit/>
            </a:bodyPr>
            <a:lstStyle/>
            <a:p>
              <a:pPr lvl="0">
                <a:lnSpc>
                  <a:spcPct val="130000"/>
                </a:lnSpc>
                <a:spcAft>
                  <a:spcPts val="0"/>
                </a:spcAft>
                <a:buSzPts val="1000"/>
                <a:tabLst>
                  <a:tab pos="457200" algn="l"/>
                </a:tabLst>
              </a:pPr>
              <a:endParaRPr lang="en-US" sz="2000" b="1"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lnSpc>
                  <a:spcPct val="130000"/>
                </a:lnSpc>
                <a:spcAft>
                  <a:spcPts val="0"/>
                </a:spcAft>
                <a:buSzPts val="1000"/>
                <a:tabLst>
                  <a:tab pos="457200" algn="l"/>
                </a:tabLst>
              </a:pPr>
              <a:endParaRPr lang="en-US" sz="2000" b="1" kern="100">
                <a:solidFill>
                  <a:schemeClr val="bg1"/>
                </a:solidFill>
                <a:latin typeface="Arial" panose="020B0604020202020204" pitchFamily="34" charset="0"/>
                <a:ea typeface="Calibri" panose="020F0502020204030204" pitchFamily="34" charset="0"/>
                <a:cs typeface="Arial" panose="020B0604020202020204" pitchFamily="34" charset="0"/>
              </a:endParaRPr>
            </a:p>
            <a:p>
              <a:pPr lvl="0">
                <a:lnSpc>
                  <a:spcPct val="130000"/>
                </a:lnSpc>
                <a:spcAft>
                  <a:spcPts val="0"/>
                </a:spcAft>
                <a:buSzPts val="1000"/>
                <a:tabLst>
                  <a:tab pos="457200" algn="l"/>
                </a:tabLst>
              </a:pPr>
              <a:endParaRPr lang="en-US" sz="2000" b="1"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lnSpc>
                  <a:spcPct val="130000"/>
                </a:lnSpc>
                <a:spcAft>
                  <a:spcPts val="0"/>
                </a:spcAft>
                <a:buSzPts val="1000"/>
                <a:tabLst>
                  <a:tab pos="457200" algn="l"/>
                </a:tabLst>
              </a:pPr>
              <a:endParaRPr lang="en-US" sz="2800" b="1" kern="1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F2AFFEA5-3E6C-8DC5-30F0-3CEC09B5FD6A}"/>
                </a:ext>
              </a:extLst>
            </p:cNvPr>
            <p:cNvSpPr txBox="1"/>
            <p:nvPr/>
          </p:nvSpPr>
          <p:spPr>
            <a:xfrm>
              <a:off x="1465593" y="4022749"/>
              <a:ext cx="2800547" cy="2278188"/>
            </a:xfrm>
            <a:prstGeom prst="rect">
              <a:avLst/>
            </a:prstGeom>
            <a:noFill/>
          </p:spPr>
          <p:txBody>
            <a:bodyPr wrap="square" rtlCol="0">
              <a:spAutoFit/>
            </a:bodyPr>
            <a:lstStyle/>
            <a:p>
              <a:pPr lvl="0" algn="ctr">
                <a:lnSpc>
                  <a:spcPct val="130000"/>
                </a:lnSpc>
                <a:spcAft>
                  <a:spcPts val="0"/>
                </a:spcAft>
                <a:buSzPts val="1000"/>
                <a:tabLst>
                  <a:tab pos="457200" algn="l"/>
                </a:tabLst>
              </a:pPr>
              <a:r>
                <a:rPr lang="en-US" sz="2800" b="1" kern="0">
                  <a:solidFill>
                    <a:schemeClr val="bg1"/>
                  </a:solidFill>
                  <a:latin typeface="Arial" panose="020B0604020202020204" pitchFamily="34" charset="0"/>
                  <a:ea typeface="Times New Roman" panose="02020603050405020304" pitchFamily="18" charset="0"/>
                  <a:cs typeface="Arial" panose="020B0604020202020204" pitchFamily="34" charset="0"/>
                  <a:sym typeface="Wingdings 2" panose="05020102010507070707" pitchFamily="18" charset="2"/>
                </a:rPr>
                <a:t> </a:t>
              </a:r>
              <a:r>
                <a:rPr lang="en-US" sz="2800" b="1" kern="0">
                  <a:solidFill>
                    <a:schemeClr val="bg1"/>
                  </a:solidFill>
                  <a:latin typeface="Arial" panose="020B0604020202020204" pitchFamily="34" charset="0"/>
                  <a:ea typeface="Times New Roman" panose="02020603050405020304" pitchFamily="18" charset="0"/>
                  <a:cs typeface="Arial" panose="020B0604020202020204" pitchFamily="34" charset="0"/>
                </a:rPr>
                <a:t>Gõ chậm</a:t>
              </a:r>
            </a:p>
            <a:p>
              <a:pPr lvl="0" algn="ctr">
                <a:lnSpc>
                  <a:spcPct val="130000"/>
                </a:lnSpc>
                <a:spcAft>
                  <a:spcPts val="0"/>
                </a:spcAft>
                <a:buSzPts val="1000"/>
                <a:tabLst>
                  <a:tab pos="457200" algn="l"/>
                </a:tabLst>
              </a:pPr>
              <a:r>
                <a:rPr lang="en-US" sz="2800" b="1" kern="0">
                  <a:solidFill>
                    <a:schemeClr val="bg1"/>
                  </a:solidFill>
                  <a:latin typeface="Arial" panose="020B0604020202020204" pitchFamily="34" charset="0"/>
                  <a:ea typeface="Times New Roman" panose="02020603050405020304" pitchFamily="18" charset="0"/>
                  <a:cs typeface="Arial" panose="020B0604020202020204" pitchFamily="34" charset="0"/>
                  <a:sym typeface="Wingdings 2" panose="05020102010507070707" pitchFamily="18" charset="2"/>
                </a:rPr>
                <a:t> </a:t>
              </a:r>
              <a:r>
                <a:rPr lang="en-US" sz="2800" b="1" kern="0">
                  <a:solidFill>
                    <a:schemeClr val="bg1"/>
                  </a:solidFill>
                  <a:latin typeface="Arial" panose="020B0604020202020204" pitchFamily="34" charset="0"/>
                  <a:ea typeface="Times New Roman" panose="02020603050405020304" pitchFamily="18" charset="0"/>
                  <a:cs typeface="Arial" panose="020B0604020202020204" pitchFamily="34" charset="0"/>
                </a:rPr>
                <a:t>Tốn thời gian</a:t>
              </a:r>
              <a:endParaRPr lang="en-US" sz="2800" b="1" kern="100">
                <a:solidFill>
                  <a:schemeClr val="bg1"/>
                </a:solidFill>
                <a:latin typeface="Arial" panose="020B0604020202020204" pitchFamily="34" charset="0"/>
                <a:ea typeface="Calibri" panose="020F0502020204030204" pitchFamily="34" charset="0"/>
                <a:cs typeface="Arial" panose="020B0604020202020204" pitchFamily="34" charset="0"/>
              </a:endParaRPr>
            </a:p>
            <a:p>
              <a:pPr lvl="0" algn="ctr">
                <a:lnSpc>
                  <a:spcPct val="130000"/>
                </a:lnSpc>
                <a:spcAft>
                  <a:spcPts val="0"/>
                </a:spcAft>
                <a:buSzPts val="1000"/>
                <a:tabLst>
                  <a:tab pos="457200" algn="l"/>
                </a:tabLst>
              </a:pPr>
              <a:r>
                <a:rPr lang="en-US" sz="2800" b="1" kern="0">
                  <a:solidFill>
                    <a:schemeClr val="bg1"/>
                  </a:solidFill>
                  <a:latin typeface="Arial" panose="020B0604020202020204" pitchFamily="34" charset="0"/>
                  <a:ea typeface="Times New Roman" panose="02020603050405020304" pitchFamily="18" charset="0"/>
                  <a:cs typeface="Arial" panose="020B0604020202020204" pitchFamily="34" charset="0"/>
                  <a:sym typeface="Wingdings 2" panose="05020102010507070707" pitchFamily="18" charset="2"/>
                </a:rPr>
                <a:t> </a:t>
              </a:r>
              <a:r>
                <a:rPr lang="en-US" sz="2800" b="1" kern="0">
                  <a:solidFill>
                    <a:schemeClr val="bg1"/>
                  </a:solidFill>
                  <a:latin typeface="Arial" panose="020B0604020202020204" pitchFamily="34" charset="0"/>
                  <a:ea typeface="Times New Roman" panose="02020603050405020304" pitchFamily="18" charset="0"/>
                  <a:cs typeface="Arial" panose="020B0604020202020204" pitchFamily="34" charset="0"/>
                </a:rPr>
                <a:t>Mỏi cổ</a:t>
              </a:r>
            </a:p>
            <a:p>
              <a:pPr lvl="0" algn="ctr">
                <a:lnSpc>
                  <a:spcPct val="130000"/>
                </a:lnSpc>
                <a:spcAft>
                  <a:spcPts val="0"/>
                </a:spcAft>
                <a:buSzPts val="1000"/>
                <a:tabLst>
                  <a:tab pos="457200" algn="l"/>
                </a:tabLst>
              </a:pPr>
              <a:r>
                <a:rPr lang="en-US" sz="2800" b="1" kern="0">
                  <a:solidFill>
                    <a:schemeClr val="bg1"/>
                  </a:solidFill>
                  <a:latin typeface="Arial" panose="020B0604020202020204" pitchFamily="34" charset="0"/>
                  <a:ea typeface="Times New Roman" panose="02020603050405020304" pitchFamily="18" charset="0"/>
                  <a:cs typeface="Arial" panose="020B0604020202020204" pitchFamily="34" charset="0"/>
                  <a:sym typeface="Wingdings 2" panose="05020102010507070707" pitchFamily="18" charset="2"/>
                </a:rPr>
                <a:t> </a:t>
              </a:r>
              <a:r>
                <a:rPr lang="en-US" sz="2800" b="1" kern="0">
                  <a:solidFill>
                    <a:schemeClr val="bg1"/>
                  </a:solidFill>
                  <a:latin typeface="Arial" panose="020B0604020202020204" pitchFamily="34" charset="0"/>
                  <a:ea typeface="Times New Roman" panose="02020603050405020304" pitchFamily="18" charset="0"/>
                  <a:cs typeface="Arial" panose="020B0604020202020204" pitchFamily="34" charset="0"/>
                </a:rPr>
                <a:t>Đau mắt</a:t>
              </a:r>
              <a:endParaRPr lang="en-US" sz="2800" b="1"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2002670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75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75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750"/>
                                        <p:tgtEl>
                                          <p:spTgt spid="2050"/>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id="{F31B492D-6FF7-77BB-318E-56655AF6A2C8}"/>
              </a:ext>
            </a:extLst>
          </p:cNvPr>
          <p:cNvSpPr/>
          <p:nvPr/>
        </p:nvSpPr>
        <p:spPr>
          <a:xfrm>
            <a:off x="2971800" y="152400"/>
            <a:ext cx="6019800" cy="4182407"/>
          </a:xfrm>
          <a:prstGeom prst="irregularSeal1">
            <a:avLst/>
          </a:prstGeom>
          <a:solidFill>
            <a:srgbClr val="FF0000"/>
          </a:solidFill>
        </p:spPr>
        <p:txBody>
          <a:bodyPr wrap="square">
            <a:spAutoFit/>
          </a:bodyPr>
          <a:lstStyle/>
          <a:p>
            <a:pPr algn="ctr" defTabSz="342900">
              <a:lnSpc>
                <a:spcPct val="150000"/>
              </a:lnSpc>
            </a:pPr>
            <a:r>
              <a:rPr lang="en-US" sz="3200" b="1">
                <a:solidFill>
                  <a:schemeClr val="bg1"/>
                </a:solidFill>
                <a:latin typeface="Arial" panose="020B0604020202020204" pitchFamily="34" charset="0"/>
                <a:cs typeface="Arial" panose="020B0604020202020204" pitchFamily="34" charset="0"/>
              </a:rPr>
              <a:t>Gõ thế nào cho đúng?  </a:t>
            </a:r>
            <a:endParaRPr lang="vi-VN" sz="3200" b="1">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9AF42EA-516F-1708-DCE1-E20B7F67C8CE}"/>
              </a:ext>
            </a:extLst>
          </p:cNvPr>
          <p:cNvPicPr>
            <a:picLocks noChangeAspect="1"/>
          </p:cNvPicPr>
          <p:nvPr/>
        </p:nvPicPr>
        <p:blipFill rotWithShape="1">
          <a:blip r:embed="rId3"/>
          <a:srcRect l="1489"/>
          <a:stretch/>
        </p:blipFill>
        <p:spPr>
          <a:xfrm>
            <a:off x="838200" y="179070"/>
            <a:ext cx="10668000" cy="446913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4BBB8897-FD47-ABEF-1D66-022A647522F8}"/>
              </a:ext>
            </a:extLst>
          </p:cNvPr>
          <p:cNvSpPr txBox="1"/>
          <p:nvPr/>
        </p:nvSpPr>
        <p:spPr>
          <a:xfrm>
            <a:off x="12165330" y="3962400"/>
            <a:ext cx="3352800" cy="1255728"/>
          </a:xfrm>
          <a:prstGeom prst="rect">
            <a:avLst/>
          </a:prstGeom>
          <a:noFill/>
        </p:spPr>
        <p:txBody>
          <a:bodyPr wrap="square">
            <a:spAutoFit/>
          </a:bodyPr>
          <a:lstStyle/>
          <a:p>
            <a:pPr marL="0" lvl="0" indent="0" algn="just" defTabSz="1333500">
              <a:lnSpc>
                <a:spcPct val="90000"/>
              </a:lnSpc>
              <a:spcBef>
                <a:spcPct val="0"/>
              </a:spcBef>
              <a:spcAft>
                <a:spcPct val="35000"/>
              </a:spcAft>
              <a:buNone/>
            </a:pPr>
            <a:r>
              <a:rPr lang="en-US" sz="1400" kern="1200">
                <a:solidFill>
                  <a:schemeClr val="tx1">
                    <a:lumMod val="85000"/>
                    <a:lumOff val="15000"/>
                  </a:schemeClr>
                </a:solidFill>
                <a:latin typeface="Arial" panose="020B0604020202020204" pitchFamily="34" charset="0"/>
                <a:cs typeface="Arial" panose="020B0604020202020204" pitchFamily="34" charset="0"/>
              </a:rPr>
              <a:t>Gõ đúng cách: Hai ngón trỏ đặt ở hai phím có gờ F và J, hai ngón cái đặt vào phím cách, các ngón khác đặt tương ứng các phím trên hàng phím cơ sở. Mỗi khi gõ xong em đưa ngón tay về vị trí xuất phát trên hàng phím cơ sở.</a:t>
            </a:r>
          </a:p>
        </p:txBody>
      </p:sp>
      <p:sp>
        <p:nvSpPr>
          <p:cNvPr id="4" name="Rectangle 3">
            <a:extLst>
              <a:ext uri="{FF2B5EF4-FFF2-40B4-BE49-F238E27FC236}">
                <a16:creationId xmlns:a16="http://schemas.microsoft.com/office/drawing/2014/main" id="{E73A1960-F756-6604-09AA-01A4EEEFF26C}"/>
              </a:ext>
            </a:extLst>
          </p:cNvPr>
          <p:cNvSpPr/>
          <p:nvPr/>
        </p:nvSpPr>
        <p:spPr>
          <a:xfrm>
            <a:off x="558165" y="5029200"/>
            <a:ext cx="11277600" cy="901593"/>
          </a:xfrm>
          <a:prstGeom prst="rect">
            <a:avLst/>
          </a:prstGeom>
        </p:spPr>
        <p:txBody>
          <a:bodyPr wrap="square">
            <a:spAutoFit/>
          </a:bodyPr>
          <a:lstStyle/>
          <a:p>
            <a:pPr algn="ctr" defTabSz="342900">
              <a:lnSpc>
                <a:spcPct val="150000"/>
              </a:lnSpc>
            </a:pPr>
            <a:r>
              <a:rPr lang="en-US" sz="4000" b="1">
                <a:solidFill>
                  <a:schemeClr val="bg1"/>
                </a:solidFill>
                <a:latin typeface="Arial" panose="020B0604020202020204" pitchFamily="34" charset="0"/>
                <a:cs typeface="Arial" panose="020B0604020202020204" pitchFamily="34" charset="0"/>
              </a:rPr>
              <a:t>Gõ bàn </a:t>
            </a:r>
            <a:r>
              <a:rPr lang="en-US" sz="4000" b="1" dirty="0" err="1">
                <a:solidFill>
                  <a:schemeClr val="bg1"/>
                </a:solidFill>
                <a:latin typeface="Arial" panose="020B0604020202020204" pitchFamily="34" charset="0"/>
                <a:cs typeface="Arial" panose="020B0604020202020204" pitchFamily="34" charset="0"/>
              </a:rPr>
              <a:t>phím</a:t>
            </a:r>
            <a:r>
              <a:rPr lang="en-US" sz="4000" b="1" dirty="0">
                <a:solidFill>
                  <a:schemeClr val="bg1"/>
                </a:solidFill>
                <a:latin typeface="Arial" panose="020B0604020202020204" pitchFamily="34" charset="0"/>
                <a:cs typeface="Arial" panose="020B0604020202020204" pitchFamily="34" charset="0"/>
              </a:rPr>
              <a:t> </a:t>
            </a:r>
            <a:r>
              <a:rPr lang="en-US" sz="4000" b="1" err="1">
                <a:solidFill>
                  <a:schemeClr val="bg1"/>
                </a:solidFill>
                <a:latin typeface="Arial" panose="020B0604020202020204" pitchFamily="34" charset="0"/>
                <a:cs typeface="Arial" panose="020B0604020202020204" pitchFamily="34" charset="0"/>
              </a:rPr>
              <a:t>đúng</a:t>
            </a:r>
            <a:r>
              <a:rPr lang="en-US" sz="4000" b="1">
                <a:solidFill>
                  <a:schemeClr val="bg1"/>
                </a:solidFill>
                <a:latin typeface="Arial" panose="020B0604020202020204" pitchFamily="34" charset="0"/>
                <a:cs typeface="Arial" panose="020B0604020202020204" pitchFamily="34" charset="0"/>
              </a:rPr>
              <a:t> cách có những lợi ích gì?</a:t>
            </a:r>
            <a:endParaRPr lang="vi-VN"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16457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75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5538E-27CF-48C1-AC98-081739C9A3D3}"/>
              </a:ext>
            </a:extLst>
          </p:cNvPr>
          <p:cNvSpPr/>
          <p:nvPr/>
        </p:nvSpPr>
        <p:spPr>
          <a:xfrm>
            <a:off x="989223" y="234787"/>
            <a:ext cx="9685867" cy="735138"/>
          </a:xfrm>
          <a:prstGeom prst="rect">
            <a:avLst/>
          </a:prstGeom>
        </p:spPr>
        <p:txBody>
          <a:bodyPr wrap="square">
            <a:spAutoFit/>
          </a:bodyPr>
          <a:lstStyle/>
          <a:p>
            <a:pPr algn="just" defTabSz="342900">
              <a:lnSpc>
                <a:spcPct val="150000"/>
              </a:lnSpc>
            </a:pPr>
            <a:r>
              <a:rPr lang="en-US" sz="3200" b="1">
                <a:solidFill>
                  <a:schemeClr val="bg1"/>
                </a:solidFill>
                <a:latin typeface="Arial" panose="020B0604020202020204" pitchFamily="34" charset="0"/>
                <a:cs typeface="Arial" panose="020B0604020202020204" pitchFamily="34" charset="0"/>
              </a:rPr>
              <a:t>a) Lợi </a:t>
            </a:r>
            <a:r>
              <a:rPr lang="en-US" sz="3200" b="1" dirty="0" err="1">
                <a:solidFill>
                  <a:schemeClr val="bg1"/>
                </a:solidFill>
                <a:latin typeface="Arial" panose="020B0604020202020204" pitchFamily="34" charset="0"/>
                <a:cs typeface="Arial" panose="020B0604020202020204" pitchFamily="34" charset="0"/>
              </a:rPr>
              <a:t>ích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của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việc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gõ</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bàn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phím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đúng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cách</a:t>
            </a:r>
            <a:endParaRPr lang="vi-VN" sz="3200" b="1"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02B8417-C4F6-4F59-B712-024737E99A35}"/>
              </a:ext>
            </a:extLst>
          </p:cNvPr>
          <p:cNvPicPr>
            <a:picLocks noChangeAspect="1"/>
          </p:cNvPicPr>
          <p:nvPr/>
        </p:nvPicPr>
        <p:blipFill>
          <a:blip r:embed="rId3"/>
          <a:stretch>
            <a:fillRect/>
          </a:stretch>
        </p:blipFill>
        <p:spPr>
          <a:xfrm>
            <a:off x="102771" y="128196"/>
            <a:ext cx="810885" cy="725287"/>
          </a:xfrm>
          <a:prstGeom prst="rect">
            <a:avLst/>
          </a:prstGeom>
        </p:spPr>
      </p:pic>
      <p:pic>
        <p:nvPicPr>
          <p:cNvPr id="7" name="Picture 6">
            <a:extLst>
              <a:ext uri="{FF2B5EF4-FFF2-40B4-BE49-F238E27FC236}">
                <a16:creationId xmlns:a16="http://schemas.microsoft.com/office/drawing/2014/main" id="{E74E2190-78D2-EBFC-CC1C-8E0287A36F93}"/>
              </a:ext>
            </a:extLst>
          </p:cNvPr>
          <p:cNvPicPr>
            <a:picLocks noChangeAspect="1"/>
          </p:cNvPicPr>
          <p:nvPr/>
        </p:nvPicPr>
        <p:blipFill>
          <a:blip r:embed="rId4"/>
          <a:stretch>
            <a:fillRect/>
          </a:stretch>
        </p:blipFill>
        <p:spPr>
          <a:xfrm>
            <a:off x="1222443" y="1202230"/>
            <a:ext cx="9898408" cy="3076897"/>
          </a:xfrm>
          <a:prstGeom prst="rect">
            <a:avLst/>
          </a:prstGeom>
        </p:spPr>
      </p:pic>
      <p:grpSp>
        <p:nvGrpSpPr>
          <p:cNvPr id="12" name="Group 11">
            <a:extLst>
              <a:ext uri="{FF2B5EF4-FFF2-40B4-BE49-F238E27FC236}">
                <a16:creationId xmlns:a16="http://schemas.microsoft.com/office/drawing/2014/main" id="{9360E859-333B-4839-BC40-39E65FB0AA98}"/>
              </a:ext>
            </a:extLst>
          </p:cNvPr>
          <p:cNvGrpSpPr/>
          <p:nvPr/>
        </p:nvGrpSpPr>
        <p:grpSpPr>
          <a:xfrm>
            <a:off x="1088694" y="4572000"/>
            <a:ext cx="10225984" cy="1677174"/>
            <a:chOff x="1515519" y="318208"/>
            <a:chExt cx="8766466" cy="1794307"/>
          </a:xfrm>
        </p:grpSpPr>
        <p:grpSp>
          <p:nvGrpSpPr>
            <p:cNvPr id="13" name="Group 12">
              <a:extLst>
                <a:ext uri="{FF2B5EF4-FFF2-40B4-BE49-F238E27FC236}">
                  <a16:creationId xmlns:a16="http://schemas.microsoft.com/office/drawing/2014/main" id="{D0C35542-2778-4A95-8238-1C57CA132696}"/>
                </a:ext>
              </a:extLst>
            </p:cNvPr>
            <p:cNvGrpSpPr/>
            <p:nvPr/>
          </p:nvGrpSpPr>
          <p:grpSpPr>
            <a:xfrm>
              <a:off x="1515519" y="318208"/>
              <a:ext cx="8766466" cy="1794307"/>
              <a:chOff x="1515519" y="318208"/>
              <a:chExt cx="8766466" cy="1794307"/>
            </a:xfrm>
          </p:grpSpPr>
          <p:grpSp>
            <p:nvGrpSpPr>
              <p:cNvPr id="15" name="Group 14">
                <a:extLst>
                  <a:ext uri="{FF2B5EF4-FFF2-40B4-BE49-F238E27FC236}">
                    <a16:creationId xmlns:a16="http://schemas.microsoft.com/office/drawing/2014/main" id="{D3A3AC22-310C-4D89-A446-984AA09F1EDE}"/>
                  </a:ext>
                </a:extLst>
              </p:cNvPr>
              <p:cNvGrpSpPr/>
              <p:nvPr/>
            </p:nvGrpSpPr>
            <p:grpSpPr>
              <a:xfrm>
                <a:off x="1593860" y="477022"/>
                <a:ext cx="8688125" cy="1635493"/>
                <a:chOff x="2274794" y="293001"/>
                <a:chExt cx="7816216" cy="2412801"/>
              </a:xfrm>
            </p:grpSpPr>
            <p:sp>
              <p:nvSpPr>
                <p:cNvPr id="17" name="Rectangle: Rounded Corners 16">
                  <a:extLst>
                    <a:ext uri="{FF2B5EF4-FFF2-40B4-BE49-F238E27FC236}">
                      <a16:creationId xmlns:a16="http://schemas.microsoft.com/office/drawing/2014/main" id="{74518C07-7AE6-4B63-8C2B-2D0A4918C74C}"/>
                    </a:ext>
                  </a:extLst>
                </p:cNvPr>
                <p:cNvSpPr/>
                <p:nvPr/>
              </p:nvSpPr>
              <p:spPr>
                <a:xfrm>
                  <a:off x="2274794" y="425354"/>
                  <a:ext cx="7816216" cy="22804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bg1"/>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25060EF3-BAEF-4E0F-9F73-041EAE1EDC26}"/>
                    </a:ext>
                  </a:extLst>
                </p:cNvPr>
                <p:cNvSpPr/>
                <p:nvPr/>
              </p:nvSpPr>
              <p:spPr>
                <a:xfrm>
                  <a:off x="2354766" y="293001"/>
                  <a:ext cx="7697928" cy="2319239"/>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bg1"/>
                    </a:solidFill>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a16="http://schemas.microsoft.com/office/drawing/2014/main" id="{70CE8063-39E6-4F40-A2AC-539DB5DF66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5519" y="318208"/>
                <a:ext cx="900294" cy="956892"/>
              </a:xfrm>
              <a:prstGeom prst="rect">
                <a:avLst/>
              </a:prstGeom>
            </p:spPr>
          </p:pic>
        </p:grpSp>
        <p:sp>
          <p:nvSpPr>
            <p:cNvPr id="14" name="Rectangle 13">
              <a:extLst>
                <a:ext uri="{FF2B5EF4-FFF2-40B4-BE49-F238E27FC236}">
                  <a16:creationId xmlns:a16="http://schemas.microsoft.com/office/drawing/2014/main" id="{3D078AAC-D2A8-4C0C-AB0B-DAA8A3B8EE05}"/>
                </a:ext>
              </a:extLst>
            </p:cNvPr>
            <p:cNvSpPr/>
            <p:nvPr/>
          </p:nvSpPr>
          <p:spPr>
            <a:xfrm>
              <a:off x="2123531" y="566737"/>
              <a:ext cx="7992291" cy="1305082"/>
            </a:xfrm>
            <a:prstGeom prst="rect">
              <a:avLst/>
            </a:prstGeom>
          </p:spPr>
          <p:txBody>
            <a:bodyPr wrap="square">
              <a:spAutoFit/>
            </a:bodyPr>
            <a:lstStyle/>
            <a:p>
              <a:pPr algn="ctr" defTabSz="342900">
                <a:lnSpc>
                  <a:spcPct val="120000"/>
                </a:lnSpc>
              </a:pPr>
              <a:r>
                <a:rPr lang="vi-VN" sz="3200" b="1" i="0" dirty="0">
                  <a:solidFill>
                    <a:srgbClr val="FF0000"/>
                  </a:solidFill>
                  <a:effectLst/>
                  <a:latin typeface="Arial" panose="020B0604020202020204" pitchFamily="34" charset="0"/>
                  <a:cs typeface="Arial" panose="020B0604020202020204" pitchFamily="34" charset="0"/>
                </a:rPr>
                <a:t>Khi gõ bàn phím đúng cách, em sẽ tiết </a:t>
              </a:r>
              <a:r>
                <a:rPr lang="vi-VN" sz="3200" b="1" i="0">
                  <a:solidFill>
                    <a:srgbClr val="FF0000"/>
                  </a:solidFill>
                  <a:effectLst/>
                  <a:latin typeface="Arial" panose="020B0604020202020204" pitchFamily="34" charset="0"/>
                  <a:cs typeface="Arial" panose="020B0604020202020204" pitchFamily="34" charset="0"/>
                </a:rPr>
                <a:t>kiệm được</a:t>
              </a:r>
              <a:r>
                <a:rPr lang="en-US" sz="3200" b="1" i="0">
                  <a:solidFill>
                    <a:srgbClr val="FF0000"/>
                  </a:solidFill>
                  <a:effectLst/>
                  <a:latin typeface="Arial" panose="020B0604020202020204" pitchFamily="34" charset="0"/>
                  <a:cs typeface="Arial" panose="020B0604020202020204" pitchFamily="34" charset="0"/>
                </a:rPr>
                <a:t> </a:t>
              </a:r>
              <a:r>
                <a:rPr lang="vi-VN" sz="3200" b="1" i="0">
                  <a:solidFill>
                    <a:srgbClr val="FF0000"/>
                  </a:solidFill>
                  <a:effectLst/>
                  <a:latin typeface="Arial" panose="020B0604020202020204" pitchFamily="34" charset="0"/>
                  <a:cs typeface="Arial" panose="020B0604020202020204" pitchFamily="34" charset="0"/>
                </a:rPr>
                <a:t>thời </a:t>
              </a:r>
              <a:r>
                <a:rPr lang="vi-VN" sz="3200" b="1" i="0" dirty="0">
                  <a:solidFill>
                    <a:srgbClr val="FF0000"/>
                  </a:solidFill>
                  <a:effectLst/>
                  <a:latin typeface="Arial" panose="020B0604020202020204" pitchFamily="34" charset="0"/>
                  <a:cs typeface="Arial" panose="020B0604020202020204" pitchFamily="34" charset="0"/>
                </a:rPr>
                <a:t>gian và bảo vệ sức khoẻ.</a:t>
              </a:r>
              <a:endParaRPr lang="vi-VN" sz="32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9313568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750"/>
                                        <p:tgtEl>
                                          <p:spTgt spid="7"/>
                                        </p:tgtEl>
                                      </p:cBhvr>
                                    </p:animEffect>
                                  </p:childTnLst>
                                </p:cTn>
                              </p:par>
                            </p:childTnLst>
                          </p:cTn>
                        </p:par>
                        <p:par>
                          <p:cTn id="13" fill="hold">
                            <p:stCondLst>
                              <p:cond delay="750"/>
                            </p:stCondLst>
                            <p:childTnLst>
                              <p:par>
                                <p:cTn id="14" presetID="42"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low confidence">
            <a:extLst>
              <a:ext uri="{FF2B5EF4-FFF2-40B4-BE49-F238E27FC236}">
                <a16:creationId xmlns:a16="http://schemas.microsoft.com/office/drawing/2014/main" id="{B49EF6FF-DB23-4551-2C18-FA4670D9C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143000"/>
            <a:ext cx="6629400" cy="3962400"/>
          </a:xfrm>
          <a:prstGeom prst="rect">
            <a:avLst/>
          </a:prstGeom>
        </p:spPr>
      </p:pic>
      <p:sp>
        <p:nvSpPr>
          <p:cNvPr id="7" name="Rectangle 6">
            <a:extLst>
              <a:ext uri="{FF2B5EF4-FFF2-40B4-BE49-F238E27FC236}">
                <a16:creationId xmlns:a16="http://schemas.microsoft.com/office/drawing/2014/main" id="{B2287A52-66B8-6A42-261A-BCC7BE4514F6}"/>
              </a:ext>
            </a:extLst>
          </p:cNvPr>
          <p:cNvSpPr/>
          <p:nvPr/>
        </p:nvSpPr>
        <p:spPr>
          <a:xfrm>
            <a:off x="782451" y="-39026"/>
            <a:ext cx="7218549" cy="653384"/>
          </a:xfrm>
          <a:prstGeom prst="rect">
            <a:avLst/>
          </a:prstGeom>
        </p:spPr>
        <p:txBody>
          <a:bodyPr wrap="square">
            <a:spAutoFit/>
          </a:bodyPr>
          <a:lstStyle/>
          <a:p>
            <a:pPr algn="just" defTabSz="342900">
              <a:lnSpc>
                <a:spcPct val="150000"/>
              </a:lnSpc>
            </a:pPr>
            <a:r>
              <a:rPr lang="en-US" sz="2800" b="1" dirty="0">
                <a:solidFill>
                  <a:schemeClr val="bg1"/>
                </a:solidFill>
                <a:latin typeface="Arial" panose="020B0604020202020204" pitchFamily="34" charset="0"/>
                <a:cs typeface="Arial" panose="020B0604020202020204" pitchFamily="34" charset="0"/>
              </a:rPr>
              <a:t>b) </a:t>
            </a:r>
            <a:r>
              <a:rPr lang="en-US" sz="2800" b="1" dirty="0" err="1">
                <a:solidFill>
                  <a:schemeClr val="bg1"/>
                </a:solidFill>
                <a:latin typeface="Arial" panose="020B0604020202020204" pitchFamily="34" charset="0"/>
                <a:cs typeface="Arial" panose="020B0604020202020204" pitchFamily="34" charset="0"/>
              </a:rPr>
              <a:t>Cách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gõ</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phím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trên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hàng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phím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số</a:t>
            </a:r>
            <a:r>
              <a:rPr lang="en-US" sz="2800" b="1" dirty="0">
                <a:solidFill>
                  <a:schemeClr val="bg1"/>
                </a:solidFill>
                <a:latin typeface="Arial" panose="020B0604020202020204" pitchFamily="34" charset="0"/>
                <a:cs typeface="Arial" panose="020B0604020202020204" pitchFamily="34" charset="0"/>
              </a:rPr>
              <a:t> </a:t>
            </a:r>
            <a:endParaRPr lang="vi-VN" sz="2800"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D0F0CC8-3854-FEA8-01F1-5F9F08A19F9E}"/>
              </a:ext>
            </a:extLst>
          </p:cNvPr>
          <p:cNvPicPr>
            <a:picLocks noChangeAspect="1"/>
          </p:cNvPicPr>
          <p:nvPr/>
        </p:nvPicPr>
        <p:blipFill>
          <a:blip r:embed="rId4"/>
          <a:stretch>
            <a:fillRect/>
          </a:stretch>
        </p:blipFill>
        <p:spPr>
          <a:xfrm>
            <a:off x="51955" y="92642"/>
            <a:ext cx="730496" cy="653384"/>
          </a:xfrm>
          <a:prstGeom prst="rect">
            <a:avLst/>
          </a:prstGeom>
        </p:spPr>
      </p:pic>
      <p:sp>
        <p:nvSpPr>
          <p:cNvPr id="9" name="Rectangle 8">
            <a:extLst>
              <a:ext uri="{FF2B5EF4-FFF2-40B4-BE49-F238E27FC236}">
                <a16:creationId xmlns:a16="http://schemas.microsoft.com/office/drawing/2014/main" id="{9CA65D19-8D47-77BA-1D74-6BBF7EB70EAF}"/>
              </a:ext>
            </a:extLst>
          </p:cNvPr>
          <p:cNvSpPr/>
          <p:nvPr/>
        </p:nvSpPr>
        <p:spPr>
          <a:xfrm>
            <a:off x="1119135" y="5144869"/>
            <a:ext cx="5457930" cy="646331"/>
          </a:xfrm>
          <a:prstGeom prst="rect">
            <a:avLst/>
          </a:prstGeom>
        </p:spPr>
        <p:txBody>
          <a:bodyPr wrap="square">
            <a:spAutoFit/>
          </a:bodyPr>
          <a:lstStyle/>
          <a:p>
            <a:pPr algn="ctr" defTabSz="342900">
              <a:lnSpc>
                <a:spcPct val="90000"/>
              </a:lnSpc>
            </a:pPr>
            <a:r>
              <a:rPr lang="en-US" sz="2000" b="1" i="1">
                <a:solidFill>
                  <a:schemeClr val="bg1"/>
                </a:solidFill>
                <a:latin typeface="Arial" panose="020B0604020202020204" pitchFamily="34" charset="0"/>
                <a:cs typeface="Arial" panose="020B0604020202020204" pitchFamily="34" charset="0"/>
              </a:rPr>
              <a:t>Hình 6. </a:t>
            </a:r>
            <a:r>
              <a:rPr lang="en-US" sz="2000" i="1">
                <a:solidFill>
                  <a:schemeClr val="bg1"/>
                </a:solidFill>
                <a:latin typeface="Arial" panose="020B0604020202020204" pitchFamily="34" charset="0"/>
                <a:cs typeface="Arial" panose="020B0604020202020204" pitchFamily="34" charset="0"/>
              </a:rPr>
              <a:t>Các ngón tay phụ trách tương ứng cùng màu với các phím số</a:t>
            </a:r>
            <a:endParaRPr lang="vi-VN" sz="2000" i="1" dirty="0">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7F27F93-2A7E-1A26-102D-A3AD456F6740}"/>
              </a:ext>
            </a:extLst>
          </p:cNvPr>
          <p:cNvPicPr>
            <a:picLocks noChangeAspect="1"/>
          </p:cNvPicPr>
          <p:nvPr/>
        </p:nvPicPr>
        <p:blipFill>
          <a:blip r:embed="rId5"/>
          <a:stretch>
            <a:fillRect/>
          </a:stretch>
        </p:blipFill>
        <p:spPr>
          <a:xfrm>
            <a:off x="7718973" y="287666"/>
            <a:ext cx="4345361" cy="6341734"/>
          </a:xfrm>
          <a:prstGeom prst="rect">
            <a:avLst/>
          </a:prstGeom>
        </p:spPr>
      </p:pic>
    </p:spTree>
    <p:extLst>
      <p:ext uri="{BB962C8B-B14F-4D97-AF65-F5344CB8AC3E}">
        <p14:creationId xmlns:p14="http://schemas.microsoft.com/office/powerpoint/2010/main" val="416737577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14451</TotalTime>
  <Words>1341</Words>
  <Application>Microsoft Office PowerPoint</Application>
  <PresentationFormat>Widescreen</PresentationFormat>
  <Paragraphs>123</Paragraphs>
  <Slides>17</Slides>
  <Notes>16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Wingdings</vt:lpstr>
      <vt:lpstr>Calibri</vt:lpstr>
      <vt:lpstr>Be Vietnam Pro Black</vt:lpstr>
      <vt:lpstr>Arial</vt:lpstr>
      <vt:lpstr>Roboto</vt:lpstr>
      <vt:lpstr>Times New Roman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Nguyen Thi Linh</cp:lastModifiedBy>
  <cp:revision>1654</cp:revision>
  <dcterms:created xsi:type="dcterms:W3CDTF">2021-09-19T04:33:01Z</dcterms:created>
  <dcterms:modified xsi:type="dcterms:W3CDTF">2026-04-12T05:36:35Z</dcterms:modified>
  <cp:category>9Slide.vn</cp:category>
</cp:coreProperties>
</file>