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 id="2147483815" r:id="rId2"/>
  </p:sldMasterIdLst>
  <p:notesMasterIdLst>
    <p:notesMasterId r:id="rId31"/>
  </p:notesMasterIdLst>
  <p:sldIdLst>
    <p:sldId id="563" r:id="rId3"/>
    <p:sldId id="3065" r:id="rId4"/>
    <p:sldId id="3074" r:id="rId5"/>
    <p:sldId id="3076" r:id="rId6"/>
    <p:sldId id="566" r:id="rId7"/>
    <p:sldId id="3064" r:id="rId8"/>
    <p:sldId id="3072" r:id="rId9"/>
    <p:sldId id="3052" r:id="rId10"/>
    <p:sldId id="3075" r:id="rId11"/>
    <p:sldId id="3054" r:id="rId12"/>
    <p:sldId id="3026" r:id="rId13"/>
    <p:sldId id="3073" r:id="rId14"/>
    <p:sldId id="3068" r:id="rId15"/>
    <p:sldId id="3055" r:id="rId16"/>
    <p:sldId id="3056" r:id="rId17"/>
    <p:sldId id="3077" r:id="rId18"/>
    <p:sldId id="3066" r:id="rId19"/>
    <p:sldId id="3057" r:id="rId20"/>
    <p:sldId id="3067" r:id="rId21"/>
    <p:sldId id="345" r:id="rId22"/>
    <p:sldId id="349" r:id="rId23"/>
    <p:sldId id="347" r:id="rId24"/>
    <p:sldId id="350" r:id="rId25"/>
    <p:sldId id="348" r:id="rId26"/>
    <p:sldId id="601" r:id="rId27"/>
    <p:sldId id="3164" r:id="rId28"/>
    <p:sldId id="3078" r:id="rId29"/>
    <p:sldId id="3079" r:id="rId30"/>
  </p:sldIdLst>
  <p:sldSz cx="12192000" cy="6858000"/>
  <p:notesSz cx="6858000" cy="9144000"/>
  <p:embeddedFontLst>
    <p:embeddedFont>
      <p:font typeface="等线" panose="02010600030101010101" pitchFamily="2" charset="-122"/>
      <p:regular r:id="rId32"/>
    </p:embeddedFont>
    <p:embeddedFont>
      <p:font typeface="Arial Black" panose="020B0A04020102020204" pitchFamily="34" charset="0"/>
      <p:bold r:id="rId33"/>
    </p:embeddedFont>
    <p:embeddedFont>
      <p:font typeface="iCiel Cadena" panose="02000503000000020004" charset="0"/>
      <p:bold r:id="rId34"/>
    </p:embeddedFont>
    <p:embeddedFont>
      <p:font typeface="Segoe Print" panose="02000600000000000000" pitchFamily="2" charset="0"/>
      <p:regular r:id="rId35"/>
      <p:bold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CC"/>
    <a:srgbClr val="351EC0"/>
    <a:srgbClr val="FF00FF"/>
    <a:srgbClr val="002B82"/>
    <a:srgbClr val="000000"/>
    <a:srgbClr val="85CA3A"/>
    <a:srgbClr val="FFC000"/>
    <a:srgbClr val="FFD961"/>
    <a:srgbClr val="FFDE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033" autoAdjust="0"/>
  </p:normalViewPr>
  <p:slideViewPr>
    <p:cSldViewPr>
      <p:cViewPr varScale="1">
        <p:scale>
          <a:sx n="82" d="100"/>
          <a:sy n="82" d="100"/>
        </p:scale>
        <p:origin x="720"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3</a:t>
            </a:fld>
            <a:endParaRPr lang="en-US"/>
          </a:p>
        </p:txBody>
      </p:sp>
    </p:spTree>
    <p:extLst>
      <p:ext uri="{BB962C8B-B14F-4D97-AF65-F5344CB8AC3E}">
        <p14:creationId xmlns:p14="http://schemas.microsoft.com/office/powerpoint/2010/main" val="4067613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3B694-EE70-62D7-9DD4-1283B53E77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69CFFB7-7551-99CD-5032-8290C16FA46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6D7070A-D271-E55E-2AC1-8B2252F28A7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5854C2C-3161-1805-5BAB-0A6C24DB588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4743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6B07F-BE62-0C01-5339-14B74475A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28CDF-6EA3-D575-5EAC-BF2B950D58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AC6F0-042E-F621-9407-C19FEA95FD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0D6ABB-B499-65AA-6441-38375D4C25F7}"/>
              </a:ext>
            </a:extLst>
          </p:cNvPr>
          <p:cNvSpPr>
            <a:spLocks noGrp="1"/>
          </p:cNvSpPr>
          <p:nvPr>
            <p:ph type="sldNum" sz="quarter" idx="5"/>
          </p:nvPr>
        </p:nvSpPr>
        <p:spPr/>
        <p:txBody>
          <a:bodyPr/>
          <a:lstStyle/>
          <a:p>
            <a:fld id="{9E59324A-3CEA-4854-AD43-9F1464096ED6}" type="slidenum">
              <a:rPr lang="en-US" smtClean="0"/>
              <a:t>4</a:t>
            </a:fld>
            <a:endParaRPr lang="en-US"/>
          </a:p>
        </p:txBody>
      </p:sp>
    </p:spTree>
    <p:extLst>
      <p:ext uri="{BB962C8B-B14F-4D97-AF65-F5344CB8AC3E}">
        <p14:creationId xmlns:p14="http://schemas.microsoft.com/office/powerpoint/2010/main" val="609950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13</a:t>
            </a:fld>
            <a:endParaRPr lang="en-US"/>
          </a:p>
        </p:txBody>
      </p:sp>
    </p:spTree>
    <p:extLst>
      <p:ext uri="{BB962C8B-B14F-4D97-AF65-F5344CB8AC3E}">
        <p14:creationId xmlns:p14="http://schemas.microsoft.com/office/powerpoint/2010/main" val="2146265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59324A-3CEA-4854-AD43-9F1464096ED6}" type="slidenum">
              <a:rPr lang="en-US" smtClean="0"/>
              <a:t>19</a:t>
            </a:fld>
            <a:endParaRPr lang="en-US"/>
          </a:p>
        </p:txBody>
      </p:sp>
    </p:spTree>
    <p:extLst>
      <p:ext uri="{BB962C8B-B14F-4D97-AF65-F5344CB8AC3E}">
        <p14:creationId xmlns:p14="http://schemas.microsoft.com/office/powerpoint/2010/main" val="3509625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180456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12263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93438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422196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157740"/>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11"/>
        <p:cNvGrpSpPr/>
        <p:nvPr/>
      </p:nvGrpSpPr>
      <p:grpSpPr>
        <a:xfrm>
          <a:off x="0" y="0"/>
          <a:ext cx="0" cy="0"/>
          <a:chOff x="0" y="0"/>
          <a:chExt cx="0" cy="0"/>
        </a:xfrm>
      </p:grpSpPr>
    </p:spTree>
    <p:extLst>
      <p:ext uri="{BB962C8B-B14F-4D97-AF65-F5344CB8AC3E}">
        <p14:creationId xmlns:p14="http://schemas.microsoft.com/office/powerpoint/2010/main" val="3921450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57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2411259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037280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4/12/2026</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900FE463-7506-92FA-9777-8A9E9255B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 id="2147483797" r:id="rId13"/>
    <p:sldLayoutId id="2147483819" r:id="rId14"/>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07346E4-E23D-5E13-53AA-9E281BED4D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85090173"/>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slideLayout" Target="../slideLayouts/slideLayout16.xml"/><Relationship Id="rId7" Type="http://schemas.openxmlformats.org/officeDocument/2006/relationships/image" Target="../media/image32.png"/><Relationship Id="rId12" Type="http://schemas.openxmlformats.org/officeDocument/2006/relationships/image" Target="../media/image37.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audio" Target="../media/audio2.wav"/><Relationship Id="rId9" Type="http://schemas.openxmlformats.org/officeDocument/2006/relationships/image" Target="../media/image34.png"/><Relationship Id="rId1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audio" Target="../media/audio1.wav"/><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1.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3.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4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6.xml"/><Relationship Id="rId11" Type="http://schemas.openxmlformats.org/officeDocument/2006/relationships/image" Target="../media/image42.png"/><Relationship Id="rId5" Type="http://schemas.openxmlformats.org/officeDocument/2006/relationships/slideLayout" Target="../slideLayouts/slideLayout16.xml"/><Relationship Id="rId15" Type="http://schemas.openxmlformats.org/officeDocument/2006/relationships/audio" Target="../media/audio1.wav"/><Relationship Id="rId10" Type="http://schemas.openxmlformats.org/officeDocument/2006/relationships/image" Target="../media/image37.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41.png"/><Relationship Id="rId2" Type="http://schemas.openxmlformats.org/officeDocument/2006/relationships/audio" Target="../media/media2.wav"/><Relationship Id="rId16" Type="http://schemas.openxmlformats.org/officeDocument/2006/relationships/audio" Target="../media/audio1.wav"/><Relationship Id="rId1" Type="http://schemas.microsoft.com/office/2007/relationships/media" Target="../media/media2.wav"/><Relationship Id="rId6" Type="http://schemas.openxmlformats.org/officeDocument/2006/relationships/notesSlide" Target="../notesSlides/notesSlide7.xml"/><Relationship Id="rId11" Type="http://schemas.openxmlformats.org/officeDocument/2006/relationships/image" Target="../media/image44.png"/><Relationship Id="rId5" Type="http://schemas.openxmlformats.org/officeDocument/2006/relationships/slideLayout" Target="../slideLayouts/slideLayout16.xml"/><Relationship Id="rId15" Type="http://schemas.openxmlformats.org/officeDocument/2006/relationships/image" Target="../media/image38.png"/><Relationship Id="rId10" Type="http://schemas.openxmlformats.org/officeDocument/2006/relationships/image" Target="../media/image37.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41.png"/><Relationship Id="rId2" Type="http://schemas.openxmlformats.org/officeDocument/2006/relationships/audio" Target="../media/media2.wav"/><Relationship Id="rId16" Type="http://schemas.openxmlformats.org/officeDocument/2006/relationships/audio" Target="../media/audio1.wav"/><Relationship Id="rId1" Type="http://schemas.microsoft.com/office/2007/relationships/media" Target="../media/media2.wav"/><Relationship Id="rId6" Type="http://schemas.openxmlformats.org/officeDocument/2006/relationships/notesSlide" Target="../notesSlides/notesSlide8.xml"/><Relationship Id="rId11" Type="http://schemas.openxmlformats.org/officeDocument/2006/relationships/image" Target="../media/image45.png"/><Relationship Id="rId5" Type="http://schemas.openxmlformats.org/officeDocument/2006/relationships/slideLayout" Target="../slideLayouts/slideLayout16.xml"/><Relationship Id="rId15" Type="http://schemas.openxmlformats.org/officeDocument/2006/relationships/image" Target="../media/image38.png"/><Relationship Id="rId10" Type="http://schemas.openxmlformats.org/officeDocument/2006/relationships/image" Target="../media/image37.png"/><Relationship Id="rId4" Type="http://schemas.openxmlformats.org/officeDocument/2006/relationships/audio" Target="../media/media3.mp3"/><Relationship Id="rId9" Type="http://schemas.openxmlformats.org/officeDocument/2006/relationships/image" Target="../media/image39.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notesSlide" Target="../notesSlides/notesSlide10.xml"/><Relationship Id="rId7" Type="http://schemas.openxmlformats.org/officeDocument/2006/relationships/image" Target="../media/image50.png"/><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slideLayout" Target="../slideLayouts/slideLayout17.xml"/><Relationship Id="rId16" Type="http://schemas.openxmlformats.org/officeDocument/2006/relationships/image" Target="../media/image55.png"/><Relationship Id="rId1" Type="http://schemas.openxmlformats.org/officeDocument/2006/relationships/tags" Target="../tags/tag2.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9.png"/><Relationship Id="rId15" Type="http://schemas.microsoft.com/office/2007/relationships/hdphoto" Target="../media/hdphoto8.wdp"/><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4.png"/><Relationship Id="rId5" Type="http://schemas.microsoft.com/office/2007/relationships/hdphoto" Target="../media/hdphoto2.wdp"/><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A4FAF9-66A3-9940-6D58-0BDB6C6161BC}"/>
              </a:ext>
            </a:extLst>
          </p:cNvPr>
          <p:cNvSpPr txBox="1"/>
          <p:nvPr/>
        </p:nvSpPr>
        <p:spPr>
          <a:xfrm>
            <a:off x="1790700" y="225196"/>
            <a:ext cx="8610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002060"/>
                </a:solidFill>
                <a:latin typeface="Arial" panose="020B0604020202020204" pitchFamily="34" charset="0"/>
                <a:ea typeface="#9Slide02 Noi dung rat dai" panose="02000000000000000000" pitchFamily="2" charset="0"/>
                <a:cs typeface="Arial" panose="020B0604020202020204" pitchFamily="34" charset="0"/>
              </a:rPr>
              <a:t>UBND PHƯỜNG HOA LƯ</a:t>
            </a:r>
            <a:endPar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9Slide02 Noi dung rat dai"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81A9AC06-215F-8FC8-0EE1-1AE512B0615F}"/>
              </a:ext>
            </a:extLst>
          </p:cNvPr>
          <p:cNvSpPr txBox="1">
            <a:spLocks noChangeArrowheads="1"/>
          </p:cNvSpPr>
          <p:nvPr/>
        </p:nvSpPr>
        <p:spPr bwMode="auto">
          <a:xfrm>
            <a:off x="3009900" y="768108"/>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solidFill>
                  <a:srgbClr val="002060"/>
                </a:solidFill>
                <a:latin typeface="Arial" panose="020B0604020202020204" pitchFamily="34" charset="0"/>
                <a:cs typeface="Arial" panose="020B0604020202020204" pitchFamily="34" charset="0"/>
              </a:rPr>
              <a:t>TRƯỜNG</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err="1">
                <a:solidFill>
                  <a:srgbClr val="002060"/>
                </a:solidFill>
                <a:latin typeface="Arial" panose="020B0604020202020204" pitchFamily="34" charset="0"/>
                <a:cs typeface="Arial" panose="020B0604020202020204" pitchFamily="34" charset="0"/>
              </a:rPr>
              <a:t>TIỂU</a:t>
            </a:r>
            <a:r>
              <a:rPr lang="en-US" altLang="en-US" sz="2800" b="1">
                <a:solidFill>
                  <a:srgbClr val="002060"/>
                </a:solidFill>
                <a:latin typeface="Arial" panose="020B0604020202020204" pitchFamily="34" charset="0"/>
                <a:cs typeface="Arial" panose="020B0604020202020204" pitchFamily="34" charset="0"/>
              </a:rPr>
              <a:t> HỌC NAM THÀNH</a:t>
            </a:r>
            <a:endParaRPr lang="en-US" altLang="en-US" sz="2800" b="1" dirty="0">
              <a:solidFill>
                <a:srgbClr val="00206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9FEF133-2CCF-4954-B1F0-C5852D7A6CB1}"/>
              </a:ext>
            </a:extLst>
          </p:cNvPr>
          <p:cNvSpPr/>
          <p:nvPr/>
        </p:nvSpPr>
        <p:spPr>
          <a:xfrm>
            <a:off x="0" y="2096125"/>
            <a:ext cx="12223044" cy="1446550"/>
          </a:xfrm>
          <a:prstGeom prst="rect">
            <a:avLst/>
          </a:prstGeom>
          <a:noFill/>
        </p:spPr>
        <p:txBody>
          <a:bodyPr wrap="square">
            <a:spAutoFit/>
          </a:bodyPr>
          <a:lstStyle/>
          <a:p>
            <a:pPr algn="ctr">
              <a:defRPr/>
            </a:pPr>
            <a:r>
              <a:rPr lang="en-US" sz="4400" b="1" dirty="0" err="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CHÀO</a:t>
            </a:r>
            <a:r>
              <a:rPr lang="en-US" sz="44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400" b="1" dirty="0" err="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MỪNG</a:t>
            </a:r>
            <a:r>
              <a:rPr lang="en-US" sz="44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400" b="1" dirty="0" err="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CÁC</a:t>
            </a:r>
            <a:r>
              <a:rPr lang="en-US" sz="44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 EM </a:t>
            </a:r>
            <a:r>
              <a:rPr lang="en-US" sz="4400" b="1" dirty="0" err="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HỌC</a:t>
            </a:r>
            <a:r>
              <a:rPr lang="en-US" sz="44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400" b="1" dirty="0" err="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SINH</a:t>
            </a:r>
            <a:r>
              <a:rPr lang="en-US" sz="44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400" b="1" dirty="0" err="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ĐẾN</a:t>
            </a:r>
            <a:r>
              <a:rPr lang="en-US" sz="44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400" b="1" dirty="0" err="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VỚI</a:t>
            </a:r>
            <a:r>
              <a:rPr lang="en-US" sz="44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p>
          <a:p>
            <a:pPr algn="ctr">
              <a:defRPr/>
            </a:pPr>
            <a:r>
              <a:rPr lang="en-US" sz="4400" b="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MÔN </a:t>
            </a:r>
            <a:r>
              <a:rPr lang="en-US" sz="44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TIN </a:t>
            </a:r>
            <a:r>
              <a:rPr lang="en-US" sz="4400" b="1" dirty="0" err="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HỌC</a:t>
            </a:r>
            <a:r>
              <a:rPr lang="en-US" sz="44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400" b="1" dirty="0" err="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LỚP</a:t>
            </a:r>
            <a:r>
              <a:rPr lang="en-US" sz="44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 4</a:t>
            </a:r>
          </a:p>
        </p:txBody>
      </p:sp>
      <p:sp>
        <p:nvSpPr>
          <p:cNvPr id="12" name="TextBox 9">
            <a:extLst>
              <a:ext uri="{FF2B5EF4-FFF2-40B4-BE49-F238E27FC236}">
                <a16:creationId xmlns:a16="http://schemas.microsoft.com/office/drawing/2014/main" id="{72DB59AC-DE82-5A5E-E333-40FE71B66B74}"/>
              </a:ext>
            </a:extLst>
          </p:cNvPr>
          <p:cNvSpPr txBox="1">
            <a:spLocks noChangeArrowheads="1"/>
          </p:cNvSpPr>
          <p:nvPr/>
        </p:nvSpPr>
        <p:spPr bwMode="auto">
          <a:xfrm>
            <a:off x="1676400" y="4702314"/>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002060"/>
                </a:solidFill>
                <a:latin typeface="Arial" panose="020B0604020202020204" pitchFamily="34" charset="0"/>
                <a:cs typeface="Arial" panose="020B0604020202020204" pitchFamily="34" charset="0"/>
              </a:rPr>
              <a:t>Giáo</a:t>
            </a:r>
            <a:r>
              <a:rPr lang="en-US" altLang="en-US" sz="4000" b="1" i="1" dirty="0">
                <a:solidFill>
                  <a:srgbClr val="002060"/>
                </a:solidFill>
                <a:latin typeface="Arial" panose="020B0604020202020204" pitchFamily="34" charset="0"/>
                <a:cs typeface="Arial" panose="020B0604020202020204" pitchFamily="34" charset="0"/>
              </a:rPr>
              <a:t> </a:t>
            </a:r>
            <a:r>
              <a:rPr lang="en-US" altLang="en-US" sz="4000" b="1" i="1" err="1">
                <a:solidFill>
                  <a:srgbClr val="002060"/>
                </a:solidFill>
                <a:latin typeface="Arial" panose="020B0604020202020204" pitchFamily="34" charset="0"/>
                <a:cs typeface="Arial" panose="020B0604020202020204" pitchFamily="34" charset="0"/>
              </a:rPr>
              <a:t>viên</a:t>
            </a:r>
            <a:r>
              <a:rPr lang="en-US" altLang="en-US" sz="4000" b="1" i="1">
                <a:solidFill>
                  <a:srgbClr val="002060"/>
                </a:solidFill>
                <a:latin typeface="Arial" panose="020B0604020202020204" pitchFamily="34" charset="0"/>
                <a:cs typeface="Arial" panose="020B0604020202020204" pitchFamily="34" charset="0"/>
              </a:rPr>
              <a:t>: Nguyễn Thị Linh</a:t>
            </a:r>
            <a:endParaRPr lang="en-US" altLang="en-US" sz="4800" b="1" i="1" dirty="0">
              <a:solidFill>
                <a:srgbClr val="002060"/>
              </a:solidFill>
              <a:latin typeface="Arial" panose="020B0604020202020204" pitchFamily="34" charset="0"/>
              <a:cs typeface="Arial" panose="020B0604020202020204" pitchFamily="34" charset="0"/>
            </a:endParaRPr>
          </a:p>
        </p:txBody>
      </p:sp>
      <p:sp>
        <p:nvSpPr>
          <p:cNvPr id="13" name="TextBox 9">
            <a:extLst>
              <a:ext uri="{FF2B5EF4-FFF2-40B4-BE49-F238E27FC236}">
                <a16:creationId xmlns:a16="http://schemas.microsoft.com/office/drawing/2014/main" id="{B4A3B8F9-E134-03AE-A8D4-F6EF244D7B84}"/>
              </a:ext>
            </a:extLst>
          </p:cNvPr>
          <p:cNvSpPr txBox="1">
            <a:spLocks noChangeArrowheads="1"/>
          </p:cNvSpPr>
          <p:nvPr/>
        </p:nvSpPr>
        <p:spPr bwMode="auto">
          <a:xfrm>
            <a:off x="1676400" y="3810000"/>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002060"/>
                </a:solidFill>
                <a:latin typeface="Arial" panose="020B0604020202020204" pitchFamily="34" charset="0"/>
                <a:cs typeface="Arial" panose="020B0604020202020204" pitchFamily="34" charset="0"/>
              </a:rPr>
              <a:t>Năm</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học</a:t>
            </a:r>
            <a:r>
              <a:rPr lang="en-US" altLang="en-US" sz="4000" b="1">
                <a:solidFill>
                  <a:srgbClr val="002060"/>
                </a:solidFill>
                <a:latin typeface="Arial" panose="020B0604020202020204" pitchFamily="34" charset="0"/>
                <a:cs typeface="Arial" panose="020B0604020202020204" pitchFamily="34" charset="0"/>
              </a:rPr>
              <a:t>: 2024 - 2025</a:t>
            </a:r>
            <a:endParaRPr lang="en-US" altLang="en-US" sz="4800" b="1" i="1" dirty="0">
              <a:solidFill>
                <a:srgbClr val="002060"/>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017AE212-ABAB-48D8-723E-B06F22FFFE72}"/>
              </a:ext>
            </a:extLst>
          </p:cNvPr>
          <p:cNvCxnSpPr/>
          <p:nvPr/>
        </p:nvCxnSpPr>
        <p:spPr>
          <a:xfrm>
            <a:off x="4881813" y="1295400"/>
            <a:ext cx="2580775"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EB37C405-1CD6-A0D6-E08D-3230F26F0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194" y="1219200"/>
            <a:ext cx="6210573" cy="4238184"/>
          </a:xfrm>
          <a:prstGeom prst="rect">
            <a:avLst/>
          </a:prstGeom>
          <a:ln>
            <a:solidFill>
              <a:schemeClr val="accent1"/>
            </a:solidFill>
          </a:ln>
        </p:spPr>
      </p:pic>
      <p:sp>
        <p:nvSpPr>
          <p:cNvPr id="7" name="TextBox 6">
            <a:extLst>
              <a:ext uri="{FF2B5EF4-FFF2-40B4-BE49-F238E27FC236}">
                <a16:creationId xmlns:a16="http://schemas.microsoft.com/office/drawing/2014/main" id="{F0E31BFA-E346-931E-9ACE-BFF6C4346955}"/>
              </a:ext>
            </a:extLst>
          </p:cNvPr>
          <p:cNvSpPr txBox="1"/>
          <p:nvPr/>
        </p:nvSpPr>
        <p:spPr>
          <a:xfrm>
            <a:off x="119749" y="1577968"/>
            <a:ext cx="5400108" cy="1421928"/>
          </a:xfrm>
          <a:prstGeom prst="rect">
            <a:avLst/>
          </a:prstGeom>
          <a:noFill/>
        </p:spPr>
        <p:txBody>
          <a:bodyPr wrap="square" rtlCol="0">
            <a:spAutoFit/>
          </a:bodyPr>
          <a:lstStyle/>
          <a:p>
            <a:pPr marL="457200" indent="-457200" algn="just">
              <a:lnSpc>
                <a:spcPct val="90000"/>
              </a:lnSpc>
              <a:buFont typeface="Arial" panose="020B0604020202020204" pitchFamily="34" charset="0"/>
              <a:buChar char="•"/>
            </a:pP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Ví dụ:</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algn="just">
              <a:lnSpc>
                <a:spcPct val="90000"/>
              </a:lnSpc>
            </a:pP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Khi em </a:t>
            </a:r>
            <a:r>
              <a:rPr kumimoji="0" lang="vi-VN" sz="3200" b="0" i="0"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di chuyển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thư mục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từ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Nhom 1</a:t>
            </a:r>
            <a:r>
              <a:rPr kumimoji="0" lang="vi-VN" sz="32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sang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Nhom 2</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475A0C9-ECA7-A633-3B3F-5E2953151169}"/>
              </a:ext>
            </a:extLst>
          </p:cNvPr>
          <p:cNvSpPr txBox="1"/>
          <p:nvPr/>
        </p:nvSpPr>
        <p:spPr>
          <a:xfrm>
            <a:off x="114027" y="3449302"/>
            <a:ext cx="5257800" cy="1421928"/>
          </a:xfrm>
          <a:prstGeom prst="rect">
            <a:avLst/>
          </a:prstGeom>
          <a:noFill/>
        </p:spPr>
        <p:txBody>
          <a:bodyPr wrap="square" rtlCol="0">
            <a:spAutoFit/>
          </a:bodyPr>
          <a:lstStyle/>
          <a:p>
            <a:pPr algn="just">
              <a:lnSpc>
                <a:spcPct val="90000"/>
              </a:lnSpc>
            </a:pPr>
            <a:r>
              <a:rPr lang="en-US" sz="3200" b="1">
                <a:solidFill>
                  <a:srgbClr val="FF0000"/>
                </a:solidFill>
                <a:latin typeface="Times New Roman" panose="02020603050405020304" pitchFamily="18" charset="0"/>
                <a:cs typeface="Times New Roman" panose="02020603050405020304" pitchFamily="18" charset="0"/>
              </a:rPr>
              <a:t>-&gt;</a:t>
            </a:r>
            <a:r>
              <a:rPr lang="en-US" sz="3200">
                <a:solidFill>
                  <a:srgbClr val="000000"/>
                </a:solidFill>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Thư mục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và tệp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Gioi thieu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chỉ tồn tại trong thư mục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Nhom 2.</a:t>
            </a:r>
          </a:p>
        </p:txBody>
      </p:sp>
      <p:sp>
        <p:nvSpPr>
          <p:cNvPr id="3" name="Rectangle 2">
            <a:extLst>
              <a:ext uri="{FF2B5EF4-FFF2-40B4-BE49-F238E27FC236}">
                <a16:creationId xmlns:a16="http://schemas.microsoft.com/office/drawing/2014/main" id="{BE55243E-0136-EC2E-98B8-0C62EFF22637}"/>
              </a:ext>
            </a:extLst>
          </p:cNvPr>
          <p:cNvSpPr/>
          <p:nvPr/>
        </p:nvSpPr>
        <p:spPr>
          <a:xfrm>
            <a:off x="99535" y="993193"/>
            <a:ext cx="5135593" cy="584775"/>
          </a:xfrm>
          <a:prstGeom prst="rect">
            <a:avLst/>
          </a:prstGeom>
        </p:spPr>
        <p:txBody>
          <a:bodyPr wrap="square">
            <a:spAutoFit/>
          </a:bodyPr>
          <a:lstStyle/>
          <a:p>
            <a:pPr marL="0" marR="0" lvl="0" indent="0" algn="just" defTabSz="342900" rtl="0" eaLnBrk="1" fontAlgn="auto" latinLnBrk="0" hangingPunct="1">
              <a:spcBef>
                <a:spcPts val="0"/>
              </a:spcBef>
              <a:spcAft>
                <a:spcPts val="0"/>
              </a:spcAft>
              <a:buClrTx/>
              <a:buSzTx/>
              <a:buFontTx/>
              <a:buNone/>
              <a:tabLst/>
              <a:defRPr/>
            </a:pPr>
            <a:r>
              <a:rPr lang="en-US" sz="3200" b="1">
                <a:solidFill>
                  <a:srgbClr val="002060"/>
                </a:solidFill>
                <a:latin typeface="Times New Roman" panose="02020603050405020304" pitchFamily="18" charset="0"/>
                <a:cs typeface="Times New Roman" panose="02020603050405020304" pitchFamily="18" charset="0"/>
              </a:rPr>
              <a:t>Câu 3: Di chuyển thư mục</a:t>
            </a:r>
            <a:endPar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C69B6032-6E64-36A1-B10D-78D80FA91034}"/>
              </a:ext>
            </a:extLst>
          </p:cNvPr>
          <p:cNvSpPr/>
          <p:nvPr/>
        </p:nvSpPr>
        <p:spPr>
          <a:xfrm>
            <a:off x="9057013" y="54793"/>
            <a:ext cx="3028335" cy="952365"/>
          </a:xfrm>
          <a:prstGeom prst="roundRect">
            <a:avLst>
              <a:gd name="adj" fmla="val 20418"/>
            </a:avLst>
          </a:prstGeom>
          <a:solidFill>
            <a:srgbClr val="ECECE3"/>
          </a:solidFill>
        </p:spPr>
        <p:txBody>
          <a:bodyPr wrap="square">
            <a:spAutoFit/>
          </a:bodyPr>
          <a:lstStyle/>
          <a:p>
            <a:pPr marL="0" marR="0" lvl="0" indent="0" algn="ctr" defTabSz="342900" rtl="0" eaLnBrk="1" fontAlgn="auto" latinLnBrk="0" hangingPunct="1">
              <a:lnSpc>
                <a:spcPct val="110000"/>
              </a:lnSpc>
              <a:spcBef>
                <a:spcPts val="0"/>
              </a:spcBef>
              <a:spcAft>
                <a:spcPts val="0"/>
              </a:spcAft>
              <a:buClrTx/>
              <a:buSzTx/>
              <a:buFontTx/>
              <a:buNone/>
              <a:tabLst/>
              <a:defRPr/>
            </a:pPr>
            <a:r>
              <a:rPr kumimoji="0" lang="en-US" sz="48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CHIA SẺ</a:t>
            </a:r>
            <a:endParaRPr kumimoji="0" lang="vi-VN" sz="48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0E9F1E8C-970E-5F60-0695-177C11B244F9}"/>
              </a:ext>
            </a:extLst>
          </p:cNvPr>
          <p:cNvSpPr/>
          <p:nvPr/>
        </p:nvSpPr>
        <p:spPr>
          <a:xfrm>
            <a:off x="101993" y="84870"/>
            <a:ext cx="7429497"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l"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1. CÁC THAO TÁC VỚI TỆP VÀ THƯ MỤC</a:t>
            </a:r>
            <a:endParaRPr lang="en-US" sz="28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878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CE15E34F-7719-FD66-728D-7DF2EE0BC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066800"/>
            <a:ext cx="5638800" cy="4234601"/>
          </a:xfrm>
          <a:prstGeom prst="rect">
            <a:avLst/>
          </a:prstGeom>
          <a:ln>
            <a:solidFill>
              <a:schemeClr val="accent1"/>
            </a:solidFill>
          </a:ln>
        </p:spPr>
      </p:pic>
      <p:sp>
        <p:nvSpPr>
          <p:cNvPr id="3" name="Rectangle 2">
            <a:extLst>
              <a:ext uri="{FF2B5EF4-FFF2-40B4-BE49-F238E27FC236}">
                <a16:creationId xmlns:a16="http://schemas.microsoft.com/office/drawing/2014/main" id="{B047F0AB-A368-38A7-3BE9-69F591A4EFBC}"/>
              </a:ext>
            </a:extLst>
          </p:cNvPr>
          <p:cNvSpPr/>
          <p:nvPr/>
        </p:nvSpPr>
        <p:spPr>
          <a:xfrm>
            <a:off x="211394" y="784246"/>
            <a:ext cx="5943600" cy="739754"/>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Câu</a:t>
            </a:r>
            <a:r>
              <a:rPr kumimoji="0" lang="en-US" sz="3200" b="1" i="0" u="none" strike="noStrike" kern="1200" cap="none" spc="0" normalizeH="0" noProof="0">
                <a:ln>
                  <a:noFill/>
                </a:ln>
                <a:solidFill>
                  <a:srgbClr val="002060"/>
                </a:solidFill>
                <a:effectLst/>
                <a:uLnTx/>
                <a:uFillTx/>
                <a:latin typeface="Arial" panose="020B0604020202020204" pitchFamily="34" charset="0"/>
                <a:cs typeface="Arial" panose="020B0604020202020204" pitchFamily="34" charset="0"/>
              </a:rPr>
              <a:t> 4. Sao chép thư mục</a:t>
            </a:r>
            <a:endParaRPr kumimoji="0" lang="vi-VN" sz="32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6D40788-4600-C3F0-2229-95AFEC249DEA}"/>
              </a:ext>
            </a:extLst>
          </p:cNvPr>
          <p:cNvSpPr txBox="1"/>
          <p:nvPr/>
        </p:nvSpPr>
        <p:spPr>
          <a:xfrm>
            <a:off x="211394" y="1524000"/>
            <a:ext cx="5943600" cy="1569660"/>
          </a:xfrm>
          <a:prstGeom prst="rect">
            <a:avLst/>
          </a:prstGeom>
          <a:noFill/>
        </p:spPr>
        <p:txBody>
          <a:bodyPr wrap="square" rtlCol="0">
            <a:spAutoFit/>
          </a:bodyPr>
          <a:lstStyle/>
          <a:p>
            <a:pPr marL="457200" indent="-457200" algn="just">
              <a:buFont typeface="Arial" panose="020B0604020202020204" pitchFamily="34" charset="0"/>
              <a:buChar char="•"/>
            </a:pP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Ví dụ: </a:t>
            </a:r>
            <a:endPar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algn="just"/>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Khi em </a:t>
            </a:r>
            <a:r>
              <a:rPr kumimoji="0" lang="vi-VN" sz="3200" b="1" i="0"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Sao chép</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thư mục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từ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Nhom 1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sang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Nhom 2</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F52C0A1-91DE-9126-597E-6084CC1053D3}"/>
              </a:ext>
            </a:extLst>
          </p:cNvPr>
          <p:cNvSpPr txBox="1"/>
          <p:nvPr/>
        </p:nvSpPr>
        <p:spPr>
          <a:xfrm>
            <a:off x="135194" y="3410166"/>
            <a:ext cx="5943600" cy="1569660"/>
          </a:xfrm>
          <a:prstGeom prst="rect">
            <a:avLst/>
          </a:prstGeom>
          <a:noFill/>
        </p:spPr>
        <p:txBody>
          <a:bodyPr wrap="square" rtlCol="0">
            <a:spAutoFit/>
          </a:bodyPr>
          <a:lstStyle/>
          <a:p>
            <a:pPr algn="just"/>
            <a:r>
              <a:rPr kumimoji="0" lang="en-US"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-&gt;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Thư mục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Thu An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và tệp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Gioi thieu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sẽ tồn tại ở cả hai thư mục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Nhom 1 </a:t>
            </a:r>
            <a:r>
              <a:rPr kumimoji="0" lang="vi-VN" sz="32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và </a:t>
            </a: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Nhom 2</a:t>
            </a:r>
            <a:r>
              <a:rPr kumimoji="0" lang="vi-VN" sz="3200" b="0" i="0" u="none" strike="noStrike" kern="1200" cap="none" spc="0" normalizeH="0" baseline="0" noProof="0">
                <a:ln>
                  <a:noFill/>
                </a:ln>
                <a:solidFill>
                  <a:schemeClr val="tx1">
                    <a:lumMod val="85000"/>
                    <a:lumOff val="15000"/>
                  </a:schemeClr>
                </a:solidFill>
                <a:effectLst/>
                <a:uLnTx/>
                <a:uFillTx/>
                <a:latin typeface="Times New Roman" panose="02020603050405020304" pitchFamily="18" charset="0"/>
                <a:cs typeface="Times New Roman" panose="02020603050405020304" pitchFamily="18" charset="0"/>
              </a:rPr>
              <a:t>.</a:t>
            </a:r>
            <a:endParaRPr lang="en-US" sz="32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A96B2A98-7B31-7240-9DB8-93E86E4FCFF0}"/>
              </a:ext>
            </a:extLst>
          </p:cNvPr>
          <p:cNvSpPr/>
          <p:nvPr/>
        </p:nvSpPr>
        <p:spPr>
          <a:xfrm>
            <a:off x="9252155" y="27884"/>
            <a:ext cx="2841523" cy="952365"/>
          </a:xfrm>
          <a:prstGeom prst="roundRect">
            <a:avLst>
              <a:gd name="adj" fmla="val 20418"/>
            </a:avLst>
          </a:prstGeom>
          <a:solidFill>
            <a:srgbClr val="ECECE3"/>
          </a:solidFill>
        </p:spPr>
        <p:txBody>
          <a:bodyPr wrap="square">
            <a:spAutoFit/>
          </a:bodyPr>
          <a:lstStyle/>
          <a:p>
            <a:pPr marL="0" marR="0" lvl="0" indent="0" algn="ctr" defTabSz="342900" rtl="0" eaLnBrk="1" fontAlgn="auto" latinLnBrk="0" hangingPunct="1">
              <a:lnSpc>
                <a:spcPct val="110000"/>
              </a:lnSpc>
              <a:spcBef>
                <a:spcPts val="0"/>
              </a:spcBef>
              <a:spcAft>
                <a:spcPts val="0"/>
              </a:spcAft>
              <a:buClrTx/>
              <a:buSzTx/>
              <a:buFontTx/>
              <a:buNone/>
              <a:tabLst/>
              <a:defRPr/>
            </a:pPr>
            <a:r>
              <a:rPr kumimoji="0" lang="en-US" sz="48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CHIA SẺ</a:t>
            </a:r>
            <a:endParaRPr kumimoji="0" lang="vi-VN" sz="48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3A563F7F-138F-64AC-393E-A68D98F141FD}"/>
              </a:ext>
            </a:extLst>
          </p:cNvPr>
          <p:cNvSpPr/>
          <p:nvPr/>
        </p:nvSpPr>
        <p:spPr>
          <a:xfrm>
            <a:off x="135194" y="111727"/>
            <a:ext cx="7429497"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l"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1. CÁC THAO TÁC VỚI TỆP VÀ THƯ MỤC</a:t>
            </a:r>
            <a:endParaRPr lang="en-US" sz="28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619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C5F0D-2491-FF1E-59DC-DFD1B2F69BBB}"/>
            </a:ext>
          </a:extLst>
        </p:cNvPr>
        <p:cNvGrpSpPr/>
        <p:nvPr/>
      </p:nvGrpSpPr>
      <p:grpSpPr>
        <a:xfrm>
          <a:off x="0" y="0"/>
          <a:ext cx="0" cy="0"/>
          <a:chOff x="0" y="0"/>
          <a:chExt cx="0" cy="0"/>
        </a:xfrm>
      </p:grpSpPr>
      <p:sp>
        <p:nvSpPr>
          <p:cNvPr id="56" name="Freeform: Shape 55">
            <a:extLst>
              <a:ext uri="{FF2B5EF4-FFF2-40B4-BE49-F238E27FC236}">
                <a16:creationId xmlns:a16="http://schemas.microsoft.com/office/drawing/2014/main" id="{2196DF96-7148-33D5-7C34-87937BB22EAA}"/>
              </a:ext>
            </a:extLst>
          </p:cNvPr>
          <p:cNvSpPr/>
          <p:nvPr/>
        </p:nvSpPr>
        <p:spPr>
          <a:xfrm>
            <a:off x="32749" y="16416"/>
            <a:ext cx="7429497"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l"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1. CÁC THAO TÁC VỚI TỆP VÀ THƯ MỤC</a:t>
            </a:r>
            <a:endParaRPr lang="en-US" sz="2800" kern="1200">
              <a:latin typeface="Arial" panose="020B0604020202020204" pitchFamily="34" charset="0"/>
              <a:cs typeface="Arial" panose="020B0604020202020204" pitchFamily="34" charset="0"/>
            </a:endParaRPr>
          </a:p>
        </p:txBody>
      </p:sp>
      <p:pic>
        <p:nvPicPr>
          <p:cNvPr id="7" name="Picture 6" descr="Timeline&#10;&#10;Description automatically generated">
            <a:extLst>
              <a:ext uri="{FF2B5EF4-FFF2-40B4-BE49-F238E27FC236}">
                <a16:creationId xmlns:a16="http://schemas.microsoft.com/office/drawing/2014/main" id="{632C8F0F-9447-703A-23D9-6DDA4D9A2EC4}"/>
              </a:ext>
            </a:extLst>
          </p:cNvPr>
          <p:cNvPicPr>
            <a:picLocks noChangeAspect="1"/>
          </p:cNvPicPr>
          <p:nvPr/>
        </p:nvPicPr>
        <p:blipFill rotWithShape="1">
          <a:blip r:embed="rId2">
            <a:extLst>
              <a:ext uri="{28A0092B-C50C-407E-A947-70E740481C1C}">
                <a14:useLocalDpi xmlns:a14="http://schemas.microsoft.com/office/drawing/2010/main" val="0"/>
              </a:ext>
            </a:extLst>
          </a:blip>
          <a:srcRect l="2665" r="4952" b="12171"/>
          <a:stretch/>
        </p:blipFill>
        <p:spPr>
          <a:xfrm>
            <a:off x="3276600" y="7543800"/>
            <a:ext cx="8305800" cy="4939067"/>
          </a:xfrm>
          <a:prstGeom prst="rect">
            <a:avLst/>
          </a:prstGeom>
          <a:ln>
            <a:solidFill>
              <a:schemeClr val="accent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0FC5FEE-2EDC-C134-70D1-851B8EB45C97}"/>
              </a:ext>
            </a:extLst>
          </p:cNvPr>
          <p:cNvSpPr txBox="1"/>
          <p:nvPr/>
        </p:nvSpPr>
        <p:spPr>
          <a:xfrm>
            <a:off x="2667000" y="838200"/>
            <a:ext cx="2743200" cy="646331"/>
          </a:xfrm>
          <a:prstGeom prst="rect">
            <a:avLst/>
          </a:prstGeom>
          <a:solidFill>
            <a:schemeClr val="bg1">
              <a:lumMod val="95000"/>
            </a:schemeClr>
          </a:solidFill>
        </p:spPr>
        <p:txBody>
          <a:bodyPr wrap="square" rtlCol="0">
            <a:spAutoFit/>
          </a:bodyPr>
          <a:lstStyle/>
          <a:p>
            <a:pPr algn="ctr"/>
            <a:r>
              <a:rPr lang="en-US" sz="3600" b="1">
                <a:solidFill>
                  <a:srgbClr val="002060"/>
                </a:solidFill>
                <a:latin typeface="Arial" panose="020B0604020202020204" pitchFamily="34" charset="0"/>
                <a:cs typeface="Arial" panose="020B0604020202020204" pitchFamily="34" charset="0"/>
              </a:rPr>
              <a:t>Du lieu (D:)</a:t>
            </a:r>
          </a:p>
        </p:txBody>
      </p:sp>
      <p:sp>
        <p:nvSpPr>
          <p:cNvPr id="4" name="TextBox 3">
            <a:extLst>
              <a:ext uri="{FF2B5EF4-FFF2-40B4-BE49-F238E27FC236}">
                <a16:creationId xmlns:a16="http://schemas.microsoft.com/office/drawing/2014/main" id="{E2A051E2-F1E5-F28E-D8E8-48530CBEAC33}"/>
              </a:ext>
            </a:extLst>
          </p:cNvPr>
          <p:cNvSpPr txBox="1"/>
          <p:nvPr/>
        </p:nvSpPr>
        <p:spPr>
          <a:xfrm>
            <a:off x="6101979" y="4393339"/>
            <a:ext cx="1241004" cy="400110"/>
          </a:xfrm>
          <a:prstGeom prst="rect">
            <a:avLst/>
          </a:prstGeom>
          <a:solidFill>
            <a:srgbClr val="FFC000"/>
          </a:solidFill>
        </p:spPr>
        <p:txBody>
          <a:bodyPr wrap="square" rtlCol="0">
            <a:spAutoFit/>
          </a:bodyPr>
          <a:lstStyle/>
          <a:p>
            <a:pPr algn="ctr"/>
            <a:r>
              <a:rPr lang="en-US" sz="2000" b="1">
                <a:solidFill>
                  <a:srgbClr val="002060"/>
                </a:solidFill>
                <a:latin typeface="Arial" panose="020B0604020202020204" pitchFamily="34" charset="0"/>
                <a:cs typeface="Arial" panose="020B0604020202020204" pitchFamily="34" charset="0"/>
              </a:rPr>
              <a:t>Viet Anh</a:t>
            </a:r>
          </a:p>
        </p:txBody>
      </p:sp>
      <p:sp>
        <p:nvSpPr>
          <p:cNvPr id="9" name="TextBox 8">
            <a:extLst>
              <a:ext uri="{FF2B5EF4-FFF2-40B4-BE49-F238E27FC236}">
                <a16:creationId xmlns:a16="http://schemas.microsoft.com/office/drawing/2014/main" id="{61E58116-DDF2-7835-2E7E-ABD14FD8AC98}"/>
              </a:ext>
            </a:extLst>
          </p:cNvPr>
          <p:cNvSpPr txBox="1"/>
          <p:nvPr/>
        </p:nvSpPr>
        <p:spPr>
          <a:xfrm>
            <a:off x="7429500" y="4402329"/>
            <a:ext cx="1318735" cy="400110"/>
          </a:xfrm>
          <a:prstGeom prst="rect">
            <a:avLst/>
          </a:prstGeom>
          <a:solidFill>
            <a:srgbClr val="FFC000"/>
          </a:solidFill>
        </p:spPr>
        <p:txBody>
          <a:bodyPr wrap="square" rtlCol="0">
            <a:spAutoFit/>
          </a:bodyPr>
          <a:lstStyle/>
          <a:p>
            <a:pPr algn="ctr"/>
            <a:r>
              <a:rPr lang="en-US" sz="2000" b="1">
                <a:solidFill>
                  <a:srgbClr val="002060"/>
                </a:solidFill>
                <a:latin typeface="Arial" panose="020B0604020202020204" pitchFamily="34" charset="0"/>
                <a:cs typeface="Arial" panose="020B0604020202020204" pitchFamily="34" charset="0"/>
              </a:rPr>
              <a:t>Tran Huy</a:t>
            </a:r>
          </a:p>
        </p:txBody>
      </p:sp>
      <p:sp>
        <p:nvSpPr>
          <p:cNvPr id="10" name="TextBox 9">
            <a:extLst>
              <a:ext uri="{FF2B5EF4-FFF2-40B4-BE49-F238E27FC236}">
                <a16:creationId xmlns:a16="http://schemas.microsoft.com/office/drawing/2014/main" id="{8E1458DC-0C96-7271-3915-4899E6B54BF8}"/>
              </a:ext>
            </a:extLst>
          </p:cNvPr>
          <p:cNvSpPr txBox="1"/>
          <p:nvPr/>
        </p:nvSpPr>
        <p:spPr>
          <a:xfrm>
            <a:off x="3138853" y="1941071"/>
            <a:ext cx="1752600" cy="646331"/>
          </a:xfrm>
          <a:prstGeom prst="rect">
            <a:avLst/>
          </a:prstGeom>
          <a:solidFill>
            <a:srgbClr val="FFC000"/>
          </a:solidFill>
        </p:spPr>
        <p:txBody>
          <a:bodyPr wrap="square" rtlCol="0">
            <a:spAutoFit/>
          </a:bodyPr>
          <a:lstStyle/>
          <a:p>
            <a:pPr algn="ctr"/>
            <a:r>
              <a:rPr lang="en-US" sz="3600" b="1">
                <a:solidFill>
                  <a:srgbClr val="002060"/>
                </a:solidFill>
                <a:latin typeface="Arial" panose="020B0604020202020204" pitchFamily="34" charset="0"/>
                <a:cs typeface="Arial" panose="020B0604020202020204" pitchFamily="34" charset="0"/>
              </a:rPr>
              <a:t>Lop 4a</a:t>
            </a:r>
          </a:p>
        </p:txBody>
      </p:sp>
      <p:sp>
        <p:nvSpPr>
          <p:cNvPr id="11" name="TextBox 10">
            <a:extLst>
              <a:ext uri="{FF2B5EF4-FFF2-40B4-BE49-F238E27FC236}">
                <a16:creationId xmlns:a16="http://schemas.microsoft.com/office/drawing/2014/main" id="{A66F0711-6BBE-29C6-B895-2EFE51C0B038}"/>
              </a:ext>
            </a:extLst>
          </p:cNvPr>
          <p:cNvSpPr txBox="1"/>
          <p:nvPr/>
        </p:nvSpPr>
        <p:spPr>
          <a:xfrm>
            <a:off x="6019800" y="3160991"/>
            <a:ext cx="1894530" cy="646331"/>
          </a:xfrm>
          <a:prstGeom prst="rect">
            <a:avLst/>
          </a:prstGeom>
          <a:solidFill>
            <a:srgbClr val="FFC000"/>
          </a:solidFill>
        </p:spPr>
        <p:txBody>
          <a:bodyPr wrap="square" rtlCol="0">
            <a:spAutoFit/>
          </a:bodyPr>
          <a:lstStyle/>
          <a:p>
            <a:pPr algn="ctr"/>
            <a:r>
              <a:rPr lang="en-US" sz="3500" b="1">
                <a:solidFill>
                  <a:srgbClr val="002060"/>
                </a:solidFill>
                <a:latin typeface="Arial" panose="020B0604020202020204" pitchFamily="34" charset="0"/>
                <a:cs typeface="Arial" panose="020B0604020202020204" pitchFamily="34" charset="0"/>
              </a:rPr>
              <a:t>Nhom 2</a:t>
            </a:r>
          </a:p>
        </p:txBody>
      </p:sp>
      <p:sp>
        <p:nvSpPr>
          <p:cNvPr id="13" name="TextBox 12">
            <a:extLst>
              <a:ext uri="{FF2B5EF4-FFF2-40B4-BE49-F238E27FC236}">
                <a16:creationId xmlns:a16="http://schemas.microsoft.com/office/drawing/2014/main" id="{25AF3992-236C-36B5-43F7-4401DEB7B047}"/>
              </a:ext>
            </a:extLst>
          </p:cNvPr>
          <p:cNvSpPr txBox="1"/>
          <p:nvPr/>
        </p:nvSpPr>
        <p:spPr>
          <a:xfrm>
            <a:off x="989027" y="3214951"/>
            <a:ext cx="1923322" cy="646331"/>
          </a:xfrm>
          <a:prstGeom prst="rect">
            <a:avLst/>
          </a:prstGeom>
          <a:solidFill>
            <a:srgbClr val="FFC000"/>
          </a:solidFill>
        </p:spPr>
        <p:txBody>
          <a:bodyPr wrap="square" rtlCol="0">
            <a:spAutoFit/>
          </a:bodyPr>
          <a:lstStyle/>
          <a:p>
            <a:pPr algn="ctr"/>
            <a:r>
              <a:rPr lang="en-US" sz="3500" b="1">
                <a:solidFill>
                  <a:srgbClr val="002060"/>
                </a:solidFill>
                <a:latin typeface="Arial" panose="020B0604020202020204" pitchFamily="34" charset="0"/>
                <a:cs typeface="Arial" panose="020B0604020202020204" pitchFamily="34" charset="0"/>
              </a:rPr>
              <a:t>Nhom 1</a:t>
            </a:r>
          </a:p>
        </p:txBody>
      </p:sp>
      <p:sp>
        <p:nvSpPr>
          <p:cNvPr id="15" name="TextBox 14">
            <a:extLst>
              <a:ext uri="{FF2B5EF4-FFF2-40B4-BE49-F238E27FC236}">
                <a16:creationId xmlns:a16="http://schemas.microsoft.com/office/drawing/2014/main" id="{6890C5BC-E871-057A-D740-C1C58B423496}"/>
              </a:ext>
            </a:extLst>
          </p:cNvPr>
          <p:cNvSpPr txBox="1"/>
          <p:nvPr/>
        </p:nvSpPr>
        <p:spPr>
          <a:xfrm>
            <a:off x="1371600" y="4474267"/>
            <a:ext cx="1551279" cy="400110"/>
          </a:xfrm>
          <a:prstGeom prst="rect">
            <a:avLst/>
          </a:prstGeom>
          <a:solidFill>
            <a:srgbClr val="FFC000"/>
          </a:solidFill>
        </p:spPr>
        <p:txBody>
          <a:bodyPr wrap="square" rtlCol="0">
            <a:spAutoFit/>
          </a:bodyPr>
          <a:lstStyle/>
          <a:p>
            <a:pPr algn="ctr"/>
            <a:r>
              <a:rPr lang="en-US" sz="2000" b="1">
                <a:solidFill>
                  <a:srgbClr val="002060"/>
                </a:solidFill>
                <a:latin typeface="Arial" panose="020B0604020202020204" pitchFamily="34" charset="0"/>
                <a:cs typeface="Arial" panose="020B0604020202020204" pitchFamily="34" charset="0"/>
              </a:rPr>
              <a:t>Dang Khoa</a:t>
            </a:r>
          </a:p>
        </p:txBody>
      </p:sp>
      <p:sp>
        <p:nvSpPr>
          <p:cNvPr id="16" name="TextBox 15">
            <a:extLst>
              <a:ext uri="{FF2B5EF4-FFF2-40B4-BE49-F238E27FC236}">
                <a16:creationId xmlns:a16="http://schemas.microsoft.com/office/drawing/2014/main" id="{BB1DD927-87F7-D977-1F11-4DC2B06FE153}"/>
              </a:ext>
            </a:extLst>
          </p:cNvPr>
          <p:cNvSpPr txBox="1"/>
          <p:nvPr/>
        </p:nvSpPr>
        <p:spPr>
          <a:xfrm>
            <a:off x="2971800" y="4465387"/>
            <a:ext cx="1318737" cy="400110"/>
          </a:xfrm>
          <a:prstGeom prst="rect">
            <a:avLst/>
          </a:prstGeom>
          <a:solidFill>
            <a:srgbClr val="FFC000"/>
          </a:solidFill>
        </p:spPr>
        <p:txBody>
          <a:bodyPr wrap="square" rtlCol="0">
            <a:spAutoFit/>
          </a:bodyPr>
          <a:lstStyle/>
          <a:p>
            <a:r>
              <a:rPr lang="en-US" sz="2000" b="1">
                <a:solidFill>
                  <a:srgbClr val="002060"/>
                </a:solidFill>
                <a:latin typeface="Arial" panose="020B0604020202020204" pitchFamily="34" charset="0"/>
                <a:cs typeface="Arial" panose="020B0604020202020204" pitchFamily="34" charset="0"/>
              </a:rPr>
              <a:t>Gia Minh</a:t>
            </a:r>
          </a:p>
        </p:txBody>
      </p:sp>
      <p:cxnSp>
        <p:nvCxnSpPr>
          <p:cNvPr id="17" name="Straight Connector 16">
            <a:extLst>
              <a:ext uri="{FF2B5EF4-FFF2-40B4-BE49-F238E27FC236}">
                <a16:creationId xmlns:a16="http://schemas.microsoft.com/office/drawing/2014/main" id="{82EF5749-5EF9-95D6-1A23-6C6910DEC6D3}"/>
              </a:ext>
            </a:extLst>
          </p:cNvPr>
          <p:cNvCxnSpPr>
            <a:cxnSpLocks/>
          </p:cNvCxnSpPr>
          <p:nvPr/>
        </p:nvCxnSpPr>
        <p:spPr>
          <a:xfrm flipH="1">
            <a:off x="4038599" y="1505361"/>
            <a:ext cx="1" cy="462609"/>
          </a:xfrm>
          <a:prstGeom prst="line">
            <a:avLst/>
          </a:prstGeom>
          <a:ln w="57150">
            <a:solidFill>
              <a:srgbClr val="FF00FF"/>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F8065CB6-7AA2-3C09-EF69-D741049B9C01}"/>
              </a:ext>
            </a:extLst>
          </p:cNvPr>
          <p:cNvCxnSpPr>
            <a:cxnSpLocks/>
          </p:cNvCxnSpPr>
          <p:nvPr/>
        </p:nvCxnSpPr>
        <p:spPr>
          <a:xfrm flipH="1">
            <a:off x="4015152" y="2575780"/>
            <a:ext cx="1" cy="315968"/>
          </a:xfrm>
          <a:prstGeom prst="line">
            <a:avLst/>
          </a:prstGeom>
          <a:ln w="57150">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E6D84B5E-EAE2-2F99-2731-AFBA15EAED17}"/>
              </a:ext>
            </a:extLst>
          </p:cNvPr>
          <p:cNvCxnSpPr>
            <a:cxnSpLocks/>
          </p:cNvCxnSpPr>
          <p:nvPr/>
        </p:nvCxnSpPr>
        <p:spPr>
          <a:xfrm flipH="1">
            <a:off x="1980409" y="2892202"/>
            <a:ext cx="4945179" cy="0"/>
          </a:xfrm>
          <a:prstGeom prst="line">
            <a:avLst/>
          </a:prstGeom>
          <a:ln w="57150">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B70FEB9-DADF-1D99-6845-2EF560CB8733}"/>
              </a:ext>
            </a:extLst>
          </p:cNvPr>
          <p:cNvCxnSpPr>
            <a:cxnSpLocks/>
          </p:cNvCxnSpPr>
          <p:nvPr/>
        </p:nvCxnSpPr>
        <p:spPr>
          <a:xfrm flipH="1">
            <a:off x="6925588" y="2860180"/>
            <a:ext cx="1" cy="315968"/>
          </a:xfrm>
          <a:prstGeom prst="line">
            <a:avLst/>
          </a:prstGeom>
          <a:ln w="57150">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30DC2903-059E-D155-4B8C-C5C5F5AFF001}"/>
              </a:ext>
            </a:extLst>
          </p:cNvPr>
          <p:cNvCxnSpPr>
            <a:cxnSpLocks/>
          </p:cNvCxnSpPr>
          <p:nvPr/>
        </p:nvCxnSpPr>
        <p:spPr>
          <a:xfrm flipH="1">
            <a:off x="1986338" y="2886618"/>
            <a:ext cx="1" cy="315968"/>
          </a:xfrm>
          <a:prstGeom prst="line">
            <a:avLst/>
          </a:prstGeom>
          <a:ln w="57150">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939D54D-2B05-A9F6-8056-F5B43E13DF8F}"/>
              </a:ext>
            </a:extLst>
          </p:cNvPr>
          <p:cNvGrpSpPr/>
          <p:nvPr/>
        </p:nvGrpSpPr>
        <p:grpSpPr>
          <a:xfrm rot="5400000">
            <a:off x="6925451" y="3742555"/>
            <a:ext cx="461799" cy="901495"/>
            <a:chOff x="3859299" y="3657600"/>
            <a:chExt cx="461799" cy="901495"/>
          </a:xfrm>
        </p:grpSpPr>
        <p:cxnSp>
          <p:nvCxnSpPr>
            <p:cNvPr id="23" name="Straight Connector 22">
              <a:extLst>
                <a:ext uri="{FF2B5EF4-FFF2-40B4-BE49-F238E27FC236}">
                  <a16:creationId xmlns:a16="http://schemas.microsoft.com/office/drawing/2014/main" id="{8BFDCA6D-9090-5F92-7AB5-4F77D10CDADE}"/>
                </a:ext>
              </a:extLst>
            </p:cNvPr>
            <p:cNvCxnSpPr>
              <a:cxnSpLocks/>
            </p:cNvCxnSpPr>
            <p:nvPr/>
          </p:nvCxnSpPr>
          <p:spPr>
            <a:xfrm rot="16200000" flipV="1">
              <a:off x="4074768" y="3442132"/>
              <a:ext cx="0" cy="430938"/>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71C1BA72-FAA0-894E-13F9-EB16F919B3A0}"/>
                </a:ext>
              </a:extLst>
            </p:cNvPr>
            <p:cNvCxnSpPr>
              <a:cxnSpLocks/>
            </p:cNvCxnSpPr>
            <p:nvPr/>
          </p:nvCxnSpPr>
          <p:spPr>
            <a:xfrm flipH="1">
              <a:off x="3890543" y="3657600"/>
              <a:ext cx="1" cy="901495"/>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0CD284F-8F68-D06A-2CF5-AD9060411382}"/>
                </a:ext>
              </a:extLst>
            </p:cNvPr>
            <p:cNvCxnSpPr>
              <a:cxnSpLocks/>
            </p:cNvCxnSpPr>
            <p:nvPr/>
          </p:nvCxnSpPr>
          <p:spPr>
            <a:xfrm rot="16200000" flipV="1">
              <a:off x="4090200" y="4328196"/>
              <a:ext cx="0" cy="461797"/>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cxnSp>
        <p:nvCxnSpPr>
          <p:cNvPr id="27" name="Straight Connector 26">
            <a:extLst>
              <a:ext uri="{FF2B5EF4-FFF2-40B4-BE49-F238E27FC236}">
                <a16:creationId xmlns:a16="http://schemas.microsoft.com/office/drawing/2014/main" id="{972C11C2-5D5E-EBAE-83CC-2BA84492CB3C}"/>
              </a:ext>
            </a:extLst>
          </p:cNvPr>
          <p:cNvCxnSpPr>
            <a:cxnSpLocks/>
          </p:cNvCxnSpPr>
          <p:nvPr/>
        </p:nvCxnSpPr>
        <p:spPr>
          <a:xfrm flipH="1" flipV="1">
            <a:off x="2057400" y="4038599"/>
            <a:ext cx="1173460" cy="1"/>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1741163E-7F32-43B5-468F-908E5925CCC8}"/>
              </a:ext>
            </a:extLst>
          </p:cNvPr>
          <p:cNvCxnSpPr>
            <a:cxnSpLocks/>
          </p:cNvCxnSpPr>
          <p:nvPr/>
        </p:nvCxnSpPr>
        <p:spPr>
          <a:xfrm rot="5400000" flipH="1">
            <a:off x="3025552" y="4231068"/>
            <a:ext cx="435668" cy="0"/>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D7AA1C5-0CA2-8663-BE65-C69E86BD4104}"/>
              </a:ext>
            </a:extLst>
          </p:cNvPr>
          <p:cNvCxnSpPr>
            <a:cxnSpLocks/>
          </p:cNvCxnSpPr>
          <p:nvPr/>
        </p:nvCxnSpPr>
        <p:spPr>
          <a:xfrm rot="5400000" flipH="1">
            <a:off x="1861922" y="4277966"/>
            <a:ext cx="435668" cy="0"/>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2F5DF8A-2452-FF56-38F2-3EF38FB88A18}"/>
              </a:ext>
            </a:extLst>
          </p:cNvPr>
          <p:cNvCxnSpPr>
            <a:cxnSpLocks/>
          </p:cNvCxnSpPr>
          <p:nvPr/>
        </p:nvCxnSpPr>
        <p:spPr>
          <a:xfrm flipH="1">
            <a:off x="7026108" y="3807519"/>
            <a:ext cx="1" cy="196192"/>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1D50F4F-0899-7A7D-C64F-7E2DCA7EEC1F}"/>
              </a:ext>
            </a:extLst>
          </p:cNvPr>
          <p:cNvCxnSpPr>
            <a:cxnSpLocks/>
          </p:cNvCxnSpPr>
          <p:nvPr/>
        </p:nvCxnSpPr>
        <p:spPr>
          <a:xfrm flipH="1">
            <a:off x="2113520" y="3786919"/>
            <a:ext cx="1" cy="237391"/>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CC8C080E-A7AC-99E9-1FF4-A194D8886092}"/>
              </a:ext>
            </a:extLst>
          </p:cNvPr>
          <p:cNvGrpSpPr/>
          <p:nvPr/>
        </p:nvGrpSpPr>
        <p:grpSpPr>
          <a:xfrm>
            <a:off x="174013" y="4038600"/>
            <a:ext cx="1883387" cy="854280"/>
            <a:chOff x="227810" y="3993697"/>
            <a:chExt cx="1883387" cy="854280"/>
          </a:xfrm>
        </p:grpSpPr>
        <p:grpSp>
          <p:nvGrpSpPr>
            <p:cNvPr id="35" name="Group 34">
              <a:extLst>
                <a:ext uri="{FF2B5EF4-FFF2-40B4-BE49-F238E27FC236}">
                  <a16:creationId xmlns:a16="http://schemas.microsoft.com/office/drawing/2014/main" id="{5C871E78-23E8-548F-5E75-D8915678184D}"/>
                </a:ext>
              </a:extLst>
            </p:cNvPr>
            <p:cNvGrpSpPr/>
            <p:nvPr/>
          </p:nvGrpSpPr>
          <p:grpSpPr>
            <a:xfrm>
              <a:off x="227810" y="3993697"/>
              <a:ext cx="1143790" cy="854280"/>
              <a:chOff x="194441" y="4000224"/>
              <a:chExt cx="1143790" cy="854280"/>
            </a:xfrm>
          </p:grpSpPr>
          <p:sp>
            <p:nvSpPr>
              <p:cNvPr id="3" name="TextBox 2">
                <a:extLst>
                  <a:ext uri="{FF2B5EF4-FFF2-40B4-BE49-F238E27FC236}">
                    <a16:creationId xmlns:a16="http://schemas.microsoft.com/office/drawing/2014/main" id="{66BE19D8-E6BB-4477-0805-06D445E388F2}"/>
                  </a:ext>
                </a:extLst>
              </p:cNvPr>
              <p:cNvSpPr txBox="1"/>
              <p:nvPr/>
            </p:nvSpPr>
            <p:spPr>
              <a:xfrm>
                <a:off x="194441" y="4454394"/>
                <a:ext cx="1143790" cy="400110"/>
              </a:xfrm>
              <a:prstGeom prst="rect">
                <a:avLst/>
              </a:prstGeom>
              <a:solidFill>
                <a:srgbClr val="FFC000"/>
              </a:solidFill>
            </p:spPr>
            <p:txBody>
              <a:bodyPr wrap="square" rtlCol="0">
                <a:spAutoFit/>
              </a:bodyPr>
              <a:lstStyle/>
              <a:p>
                <a:r>
                  <a:rPr lang="en-US" sz="2000" b="1">
                    <a:solidFill>
                      <a:srgbClr val="002060"/>
                    </a:solidFill>
                    <a:latin typeface="Arial" panose="020B0604020202020204" pitchFamily="34" charset="0"/>
                    <a:cs typeface="Arial" panose="020B0604020202020204" pitchFamily="34" charset="0"/>
                  </a:rPr>
                  <a:t>Thu An</a:t>
                </a:r>
              </a:p>
            </p:txBody>
          </p:sp>
          <p:cxnSp>
            <p:nvCxnSpPr>
              <p:cNvPr id="30" name="Straight Connector 29">
                <a:extLst>
                  <a:ext uri="{FF2B5EF4-FFF2-40B4-BE49-F238E27FC236}">
                    <a16:creationId xmlns:a16="http://schemas.microsoft.com/office/drawing/2014/main" id="{7C52D4A6-7BFB-16CA-0355-6BAD4BA13AC0}"/>
                  </a:ext>
                </a:extLst>
              </p:cNvPr>
              <p:cNvCxnSpPr>
                <a:cxnSpLocks/>
              </p:cNvCxnSpPr>
              <p:nvPr/>
            </p:nvCxnSpPr>
            <p:spPr>
              <a:xfrm rot="5400000" flipH="1">
                <a:off x="717096" y="4218058"/>
                <a:ext cx="435668" cy="0"/>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cxnSp>
          <p:nvCxnSpPr>
            <p:cNvPr id="37" name="Straight Connector 36">
              <a:extLst>
                <a:ext uri="{FF2B5EF4-FFF2-40B4-BE49-F238E27FC236}">
                  <a16:creationId xmlns:a16="http://schemas.microsoft.com/office/drawing/2014/main" id="{A5808C08-E76F-2614-B7E6-B289701DFEE4}"/>
                </a:ext>
              </a:extLst>
            </p:cNvPr>
            <p:cNvCxnSpPr>
              <a:cxnSpLocks/>
            </p:cNvCxnSpPr>
            <p:nvPr/>
          </p:nvCxnSpPr>
          <p:spPr>
            <a:xfrm flipH="1" flipV="1">
              <a:off x="937737" y="3999596"/>
              <a:ext cx="1173460" cy="1"/>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229A9D45-5EF5-8619-4C37-8EE68BA0BC87}"/>
              </a:ext>
            </a:extLst>
          </p:cNvPr>
          <p:cNvGrpSpPr/>
          <p:nvPr/>
        </p:nvGrpSpPr>
        <p:grpSpPr>
          <a:xfrm>
            <a:off x="4878426" y="3991005"/>
            <a:ext cx="1806089" cy="822647"/>
            <a:chOff x="305108" y="3993697"/>
            <a:chExt cx="1806089" cy="822647"/>
          </a:xfrm>
        </p:grpSpPr>
        <p:grpSp>
          <p:nvGrpSpPr>
            <p:cNvPr id="42" name="Group 41">
              <a:extLst>
                <a:ext uri="{FF2B5EF4-FFF2-40B4-BE49-F238E27FC236}">
                  <a16:creationId xmlns:a16="http://schemas.microsoft.com/office/drawing/2014/main" id="{3E523097-05D1-8D74-9F65-8CA6ED647FF6}"/>
                </a:ext>
              </a:extLst>
            </p:cNvPr>
            <p:cNvGrpSpPr/>
            <p:nvPr/>
          </p:nvGrpSpPr>
          <p:grpSpPr>
            <a:xfrm>
              <a:off x="305108" y="3993697"/>
              <a:ext cx="1143790" cy="822647"/>
              <a:chOff x="271739" y="4000224"/>
              <a:chExt cx="1143790" cy="822647"/>
            </a:xfrm>
          </p:grpSpPr>
          <p:sp>
            <p:nvSpPr>
              <p:cNvPr id="44" name="TextBox 43">
                <a:extLst>
                  <a:ext uri="{FF2B5EF4-FFF2-40B4-BE49-F238E27FC236}">
                    <a16:creationId xmlns:a16="http://schemas.microsoft.com/office/drawing/2014/main" id="{698F8251-DDE5-D009-C1C7-B239E076EEFD}"/>
                  </a:ext>
                </a:extLst>
              </p:cNvPr>
              <p:cNvSpPr txBox="1"/>
              <p:nvPr/>
            </p:nvSpPr>
            <p:spPr>
              <a:xfrm>
                <a:off x="271739" y="4422761"/>
                <a:ext cx="1143790" cy="400110"/>
              </a:xfrm>
              <a:prstGeom prst="rect">
                <a:avLst/>
              </a:prstGeom>
              <a:solidFill>
                <a:srgbClr val="FFDE75"/>
              </a:solidFill>
            </p:spPr>
            <p:txBody>
              <a:bodyPr wrap="square" rtlCol="0">
                <a:spAutoFit/>
              </a:bodyPr>
              <a:lstStyle/>
              <a:p>
                <a:r>
                  <a:rPr lang="en-US" sz="2000" b="1">
                    <a:solidFill>
                      <a:srgbClr val="002B82"/>
                    </a:solidFill>
                    <a:latin typeface="Arial" panose="020B0604020202020204" pitchFamily="34" charset="0"/>
                    <a:cs typeface="Arial" panose="020B0604020202020204" pitchFamily="34" charset="0"/>
                  </a:rPr>
                  <a:t>Thu An</a:t>
                </a:r>
              </a:p>
            </p:txBody>
          </p:sp>
          <p:cxnSp>
            <p:nvCxnSpPr>
              <p:cNvPr id="47" name="Straight Connector 46">
                <a:extLst>
                  <a:ext uri="{FF2B5EF4-FFF2-40B4-BE49-F238E27FC236}">
                    <a16:creationId xmlns:a16="http://schemas.microsoft.com/office/drawing/2014/main" id="{987E045E-E8C7-5D49-8246-D3A17B313909}"/>
                  </a:ext>
                </a:extLst>
              </p:cNvPr>
              <p:cNvCxnSpPr>
                <a:cxnSpLocks/>
              </p:cNvCxnSpPr>
              <p:nvPr/>
            </p:nvCxnSpPr>
            <p:spPr>
              <a:xfrm rot="5400000" flipH="1">
                <a:off x="717096" y="4218058"/>
                <a:ext cx="435668" cy="0"/>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cxnSp>
          <p:nvCxnSpPr>
            <p:cNvPr id="43" name="Straight Connector 42">
              <a:extLst>
                <a:ext uri="{FF2B5EF4-FFF2-40B4-BE49-F238E27FC236}">
                  <a16:creationId xmlns:a16="http://schemas.microsoft.com/office/drawing/2014/main" id="{0D370831-6A3C-840B-2AFC-FA393B93E025}"/>
                </a:ext>
              </a:extLst>
            </p:cNvPr>
            <p:cNvCxnSpPr>
              <a:cxnSpLocks/>
            </p:cNvCxnSpPr>
            <p:nvPr/>
          </p:nvCxnSpPr>
          <p:spPr>
            <a:xfrm flipH="1" flipV="1">
              <a:off x="937737" y="3999596"/>
              <a:ext cx="1173460" cy="1"/>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grpSp>
        <p:nvGrpSpPr>
          <p:cNvPr id="48" name="Group 47">
            <a:extLst>
              <a:ext uri="{FF2B5EF4-FFF2-40B4-BE49-F238E27FC236}">
                <a16:creationId xmlns:a16="http://schemas.microsoft.com/office/drawing/2014/main" id="{B1572857-D375-8C45-5DA5-166248FD4BFD}"/>
              </a:ext>
            </a:extLst>
          </p:cNvPr>
          <p:cNvGrpSpPr/>
          <p:nvPr/>
        </p:nvGrpSpPr>
        <p:grpSpPr>
          <a:xfrm>
            <a:off x="152400" y="4054153"/>
            <a:ext cx="1878101" cy="841757"/>
            <a:chOff x="233096" y="3993697"/>
            <a:chExt cx="1878101" cy="841757"/>
          </a:xfrm>
        </p:grpSpPr>
        <p:grpSp>
          <p:nvGrpSpPr>
            <p:cNvPr id="49" name="Group 48">
              <a:extLst>
                <a:ext uri="{FF2B5EF4-FFF2-40B4-BE49-F238E27FC236}">
                  <a16:creationId xmlns:a16="http://schemas.microsoft.com/office/drawing/2014/main" id="{3278735B-9267-76D8-2D9E-8FF33ABBA1BE}"/>
                </a:ext>
              </a:extLst>
            </p:cNvPr>
            <p:cNvGrpSpPr/>
            <p:nvPr/>
          </p:nvGrpSpPr>
          <p:grpSpPr>
            <a:xfrm>
              <a:off x="233096" y="3993697"/>
              <a:ext cx="1143790" cy="841757"/>
              <a:chOff x="199727" y="4000224"/>
              <a:chExt cx="1143790" cy="841757"/>
            </a:xfrm>
          </p:grpSpPr>
          <p:sp>
            <p:nvSpPr>
              <p:cNvPr id="51" name="TextBox 50">
                <a:extLst>
                  <a:ext uri="{FF2B5EF4-FFF2-40B4-BE49-F238E27FC236}">
                    <a16:creationId xmlns:a16="http://schemas.microsoft.com/office/drawing/2014/main" id="{5A345029-BD1E-95FF-FEA9-499975359993}"/>
                  </a:ext>
                </a:extLst>
              </p:cNvPr>
              <p:cNvSpPr txBox="1"/>
              <p:nvPr/>
            </p:nvSpPr>
            <p:spPr>
              <a:xfrm>
                <a:off x="199727" y="4441871"/>
                <a:ext cx="1143790" cy="400110"/>
              </a:xfrm>
              <a:prstGeom prst="rect">
                <a:avLst/>
              </a:prstGeom>
              <a:solidFill>
                <a:srgbClr val="FFC000"/>
              </a:solidFill>
            </p:spPr>
            <p:txBody>
              <a:bodyPr wrap="square" rtlCol="0">
                <a:spAutoFit/>
              </a:bodyPr>
              <a:lstStyle/>
              <a:p>
                <a:r>
                  <a:rPr lang="en-US" sz="2000" b="1">
                    <a:solidFill>
                      <a:srgbClr val="002B82"/>
                    </a:solidFill>
                    <a:latin typeface="Arial" panose="020B0604020202020204" pitchFamily="34" charset="0"/>
                    <a:cs typeface="Arial" panose="020B0604020202020204" pitchFamily="34" charset="0"/>
                  </a:rPr>
                  <a:t>Thu An</a:t>
                </a:r>
              </a:p>
            </p:txBody>
          </p:sp>
          <p:cxnSp>
            <p:nvCxnSpPr>
              <p:cNvPr id="52" name="Straight Connector 51">
                <a:extLst>
                  <a:ext uri="{FF2B5EF4-FFF2-40B4-BE49-F238E27FC236}">
                    <a16:creationId xmlns:a16="http://schemas.microsoft.com/office/drawing/2014/main" id="{E584EB5B-75CF-E9DC-80B2-F80B6B48C62E}"/>
                  </a:ext>
                </a:extLst>
              </p:cNvPr>
              <p:cNvCxnSpPr>
                <a:cxnSpLocks/>
              </p:cNvCxnSpPr>
              <p:nvPr/>
            </p:nvCxnSpPr>
            <p:spPr>
              <a:xfrm rot="5400000" flipH="1">
                <a:off x="717096" y="4218058"/>
                <a:ext cx="435668" cy="0"/>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cxnSp>
          <p:nvCxnSpPr>
            <p:cNvPr id="50" name="Straight Connector 49">
              <a:extLst>
                <a:ext uri="{FF2B5EF4-FFF2-40B4-BE49-F238E27FC236}">
                  <a16:creationId xmlns:a16="http://schemas.microsoft.com/office/drawing/2014/main" id="{7E141DD0-131C-DAC4-FC39-1D6FF091D1C5}"/>
                </a:ext>
              </a:extLst>
            </p:cNvPr>
            <p:cNvCxnSpPr>
              <a:cxnSpLocks/>
            </p:cNvCxnSpPr>
            <p:nvPr/>
          </p:nvCxnSpPr>
          <p:spPr>
            <a:xfrm flipH="1" flipV="1">
              <a:off x="937737" y="3999596"/>
              <a:ext cx="1173460" cy="1"/>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pic>
        <p:nvPicPr>
          <p:cNvPr id="53" name="Picture 52" descr="Timeline&#10;&#10;Description automatically generated">
            <a:extLst>
              <a:ext uri="{FF2B5EF4-FFF2-40B4-BE49-F238E27FC236}">
                <a16:creationId xmlns:a16="http://schemas.microsoft.com/office/drawing/2014/main" id="{57BDB437-3F32-DE41-2C33-F60B0A0B1720}"/>
              </a:ext>
            </a:extLst>
          </p:cNvPr>
          <p:cNvPicPr>
            <a:picLocks noChangeAspect="1"/>
          </p:cNvPicPr>
          <p:nvPr/>
        </p:nvPicPr>
        <p:blipFill rotWithShape="1">
          <a:blip r:embed="rId2">
            <a:extLst>
              <a:ext uri="{28A0092B-C50C-407E-A947-70E740481C1C}">
                <a14:useLocalDpi xmlns:a14="http://schemas.microsoft.com/office/drawing/2010/main" val="0"/>
              </a:ext>
            </a:extLst>
          </a:blip>
          <a:srcRect l="2665" r="4952" b="12171"/>
          <a:stretch/>
        </p:blipFill>
        <p:spPr>
          <a:xfrm>
            <a:off x="7696200" y="162776"/>
            <a:ext cx="4406320" cy="2723842"/>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0770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0.00625 -0.0044 L 0.38346 -0.0044 " pathEditMode="relative" rAng="0" ptsTypes="AA">
                                      <p:cBhvr>
                                        <p:cTn id="13" dur="2000" fill="hold"/>
                                        <p:tgtEl>
                                          <p:spTgt spid="38"/>
                                        </p:tgtEl>
                                        <p:attrNameLst>
                                          <p:attrName>ppt_x</p:attrName>
                                          <p:attrName>ppt_y</p:attrName>
                                        </p:attrNameLst>
                                      </p:cBhvr>
                                      <p:rCtr x="18854" y="0"/>
                                    </p:animMotion>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par>
                                <p:cTn id="18" presetID="2" presetClass="entr" presetSubtype="8"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1000" fill="hold"/>
                                        <p:tgtEl>
                                          <p:spTgt spid="41"/>
                                        </p:tgtEl>
                                        <p:attrNameLst>
                                          <p:attrName>ppt_x</p:attrName>
                                        </p:attrNameLst>
                                      </p:cBhvr>
                                      <p:tavLst>
                                        <p:tav tm="0">
                                          <p:val>
                                            <p:strVal val="0-#ppt_w/2"/>
                                          </p:val>
                                        </p:tav>
                                        <p:tav tm="100000">
                                          <p:val>
                                            <p:strVal val="#ppt_x"/>
                                          </p:val>
                                        </p:tav>
                                      </p:tavLst>
                                    </p:anim>
                                    <p:anim calcmode="lin" valueType="num">
                                      <p:cBhvr additive="base">
                                        <p:cTn id="21" dur="1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61D8-E686-D60D-2A56-760389807B67}"/>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B02D132E-8F49-45B8-AEA5-720A89E73092}"/>
              </a:ext>
            </a:extLst>
          </p:cNvPr>
          <p:cNvSpPr/>
          <p:nvPr/>
        </p:nvSpPr>
        <p:spPr>
          <a:xfrm>
            <a:off x="474406" y="2276756"/>
            <a:ext cx="11353800" cy="1750852"/>
          </a:xfrm>
          <a:custGeom>
            <a:avLst/>
            <a:gdLst>
              <a:gd name="connsiteX0" fmla="*/ 0 w 9601201"/>
              <a:gd name="connsiteY0" fmla="*/ 404048 h 2424240"/>
              <a:gd name="connsiteX1" fmla="*/ 404048 w 9601201"/>
              <a:gd name="connsiteY1" fmla="*/ 0 h 2424240"/>
              <a:gd name="connsiteX2" fmla="*/ 9197153 w 9601201"/>
              <a:gd name="connsiteY2" fmla="*/ 0 h 2424240"/>
              <a:gd name="connsiteX3" fmla="*/ 9601201 w 9601201"/>
              <a:gd name="connsiteY3" fmla="*/ 404048 h 2424240"/>
              <a:gd name="connsiteX4" fmla="*/ 9601201 w 9601201"/>
              <a:gd name="connsiteY4" fmla="*/ 2020192 h 2424240"/>
              <a:gd name="connsiteX5" fmla="*/ 9197153 w 9601201"/>
              <a:gd name="connsiteY5" fmla="*/ 2424240 h 2424240"/>
              <a:gd name="connsiteX6" fmla="*/ 404048 w 9601201"/>
              <a:gd name="connsiteY6" fmla="*/ 2424240 h 2424240"/>
              <a:gd name="connsiteX7" fmla="*/ 0 w 9601201"/>
              <a:gd name="connsiteY7" fmla="*/ 2020192 h 2424240"/>
              <a:gd name="connsiteX8" fmla="*/ 0 w 9601201"/>
              <a:gd name="connsiteY8" fmla="*/ 404048 h 242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1" h="2424240">
                <a:moveTo>
                  <a:pt x="0" y="404048"/>
                </a:moveTo>
                <a:cubicBezTo>
                  <a:pt x="0" y="180898"/>
                  <a:pt x="180898" y="0"/>
                  <a:pt x="404048" y="0"/>
                </a:cubicBezTo>
                <a:lnTo>
                  <a:pt x="9197153" y="0"/>
                </a:lnTo>
                <a:cubicBezTo>
                  <a:pt x="9420303" y="0"/>
                  <a:pt x="9601201" y="180898"/>
                  <a:pt x="9601201" y="404048"/>
                </a:cubicBezTo>
                <a:lnTo>
                  <a:pt x="9601201" y="2020192"/>
                </a:lnTo>
                <a:cubicBezTo>
                  <a:pt x="9601201" y="2243342"/>
                  <a:pt x="9420303" y="2424240"/>
                  <a:pt x="9197153" y="2424240"/>
                </a:cubicBezTo>
                <a:lnTo>
                  <a:pt x="404048" y="2424240"/>
                </a:lnTo>
                <a:cubicBezTo>
                  <a:pt x="180898" y="2424240"/>
                  <a:pt x="0" y="2243342"/>
                  <a:pt x="0" y="2020192"/>
                </a:cubicBezTo>
                <a:lnTo>
                  <a:pt x="0" y="404048"/>
                </a:lnTo>
                <a:close/>
              </a:path>
            </a:pathLst>
          </a:custGeom>
          <a:scene3d>
            <a:camera prst="orthographicFront"/>
            <a:lightRig rig="chilly" dir="t"/>
          </a:scene3d>
          <a:sp3d prstMaterial="translucentPowder">
            <a:bevelT w="127000" h="25400" prst="softRound"/>
          </a:sp3d>
        </p:spPr>
        <p:style>
          <a:lnRef idx="0">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59312" tIns="259312" rIns="259312" bIns="259312" numCol="1" spcCol="1270" anchor="ctr" anchorCtr="0">
            <a:noAutofit/>
          </a:bodyPr>
          <a:lstStyle/>
          <a:p>
            <a:pPr marL="0" lvl="0" indent="0" algn="just" defTabSz="1644650">
              <a:lnSpc>
                <a:spcPct val="90000"/>
              </a:lnSpc>
              <a:spcBef>
                <a:spcPct val="0"/>
              </a:spcBef>
              <a:buNone/>
            </a:pPr>
            <a:r>
              <a:rPr lang="vi-VN" sz="3500" b="0" i="0" kern="1200" baseline="0">
                <a:solidFill>
                  <a:srgbClr val="002060"/>
                </a:solidFill>
                <a:latin typeface="Arial" panose="020B0604020202020204" pitchFamily="34" charset="0"/>
                <a:cs typeface="Arial" panose="020B0604020202020204" pitchFamily="34" charset="0"/>
              </a:rPr>
              <a:t>Khi </a:t>
            </a:r>
            <a:r>
              <a:rPr lang="en-US" sz="3500" b="1" i="0" kern="1200" baseline="0">
                <a:solidFill>
                  <a:srgbClr val="002060"/>
                </a:solidFill>
                <a:latin typeface="Arial" panose="020B0604020202020204" pitchFamily="34" charset="0"/>
                <a:cs typeface="Arial" panose="020B0604020202020204" pitchFamily="34" charset="0"/>
              </a:rPr>
              <a:t>SAO CHÉP </a:t>
            </a:r>
            <a:r>
              <a:rPr lang="vi-VN" sz="3500" b="0" i="0" kern="1200" baseline="0">
                <a:solidFill>
                  <a:srgbClr val="002060"/>
                </a:solidFill>
                <a:latin typeface="Arial" panose="020B0604020202020204" pitchFamily="34" charset="0"/>
                <a:cs typeface="Arial" panose="020B0604020202020204" pitchFamily="34" charset="0"/>
              </a:rPr>
              <a:t>một thư mục đến </a:t>
            </a:r>
            <a:r>
              <a:rPr lang="en-US" sz="3500" b="0" i="0" kern="1200" baseline="0">
                <a:solidFill>
                  <a:srgbClr val="002060"/>
                </a:solidFill>
                <a:latin typeface="Arial" panose="020B0604020202020204" pitchFamily="34" charset="0"/>
                <a:cs typeface="Arial" panose="020B0604020202020204" pitchFamily="34" charset="0"/>
              </a:rPr>
              <a:t>nơi </a:t>
            </a:r>
            <a:r>
              <a:rPr lang="vi-VN" sz="3500" b="0" i="0" kern="1200" baseline="0">
                <a:solidFill>
                  <a:srgbClr val="002060"/>
                </a:solidFill>
                <a:latin typeface="Arial" panose="020B0604020202020204" pitchFamily="34" charset="0"/>
                <a:cs typeface="Arial" panose="020B0604020202020204" pitchFamily="34" charset="0"/>
              </a:rPr>
              <a:t>khác thì tất cả tệp và thư mục con trong thư mục đó sẽ</a:t>
            </a:r>
            <a:r>
              <a:rPr lang="en-US" sz="3500" b="0" i="0" kern="1200" baseline="0">
                <a:solidFill>
                  <a:srgbClr val="002060"/>
                </a:solidFill>
                <a:latin typeface="Arial" panose="020B0604020202020204" pitchFamily="34" charset="0"/>
                <a:cs typeface="Arial" panose="020B0604020202020204" pitchFamily="34" charset="0"/>
              </a:rPr>
              <a:t> -&gt; CÒN</a:t>
            </a:r>
            <a:r>
              <a:rPr lang="vi-VN" sz="3500" b="0" i="0" kern="1200" baseline="0">
                <a:solidFill>
                  <a:srgbClr val="002060"/>
                </a:solidFill>
                <a:latin typeface="Arial" panose="020B0604020202020204" pitchFamily="34" charset="0"/>
                <a:cs typeface="Arial" panose="020B0604020202020204" pitchFamily="34" charset="0"/>
              </a:rPr>
              <a:t> </a:t>
            </a:r>
            <a:r>
              <a:rPr lang="en-US" sz="3500" b="0" i="0" kern="1200" baseline="0">
                <a:solidFill>
                  <a:srgbClr val="002060"/>
                </a:solidFill>
                <a:latin typeface="Arial" panose="020B0604020202020204" pitchFamily="34" charset="0"/>
                <a:cs typeface="Arial" panose="020B0604020202020204" pitchFamily="34" charset="0"/>
              </a:rPr>
              <a:t>Ở </a:t>
            </a:r>
            <a:r>
              <a:rPr lang="vi-VN" sz="3500" b="0" i="0" kern="1200" baseline="0">
                <a:solidFill>
                  <a:srgbClr val="002060"/>
                </a:solidFill>
                <a:latin typeface="Arial" panose="020B0604020202020204" pitchFamily="34" charset="0"/>
                <a:cs typeface="Arial" panose="020B0604020202020204" pitchFamily="34" charset="0"/>
              </a:rPr>
              <a:t>cả vị trí mới và vị trí cũ. </a:t>
            </a:r>
            <a:endParaRPr lang="en-US" sz="3500" kern="1200">
              <a:solidFill>
                <a:srgbClr val="002060"/>
              </a:solidFill>
              <a:latin typeface="Arial" panose="020B0604020202020204" pitchFamily="34" charset="0"/>
              <a:cs typeface="Arial" panose="020B0604020202020204" pitchFamily="34" charset="0"/>
            </a:endParaRPr>
          </a:p>
        </p:txBody>
      </p:sp>
      <p:sp>
        <p:nvSpPr>
          <p:cNvPr id="5" name="Freeform: Shape 4">
            <a:extLst>
              <a:ext uri="{FF2B5EF4-FFF2-40B4-BE49-F238E27FC236}">
                <a16:creationId xmlns:a16="http://schemas.microsoft.com/office/drawing/2014/main" id="{1445B825-AFEF-7640-FD80-F18A8614F19B}"/>
              </a:ext>
            </a:extLst>
          </p:cNvPr>
          <p:cNvSpPr/>
          <p:nvPr/>
        </p:nvSpPr>
        <p:spPr>
          <a:xfrm>
            <a:off x="474406" y="269462"/>
            <a:ext cx="11353800" cy="1750852"/>
          </a:xfrm>
          <a:custGeom>
            <a:avLst/>
            <a:gdLst>
              <a:gd name="connsiteX0" fmla="*/ 0 w 9144000"/>
              <a:gd name="connsiteY0" fmla="*/ 643111 h 3858589"/>
              <a:gd name="connsiteX1" fmla="*/ 643111 w 9144000"/>
              <a:gd name="connsiteY1" fmla="*/ 0 h 3858589"/>
              <a:gd name="connsiteX2" fmla="*/ 8500889 w 9144000"/>
              <a:gd name="connsiteY2" fmla="*/ 0 h 3858589"/>
              <a:gd name="connsiteX3" fmla="*/ 9144000 w 9144000"/>
              <a:gd name="connsiteY3" fmla="*/ 643111 h 3858589"/>
              <a:gd name="connsiteX4" fmla="*/ 9144000 w 9144000"/>
              <a:gd name="connsiteY4" fmla="*/ 3215478 h 3858589"/>
              <a:gd name="connsiteX5" fmla="*/ 8500889 w 9144000"/>
              <a:gd name="connsiteY5" fmla="*/ 3858589 h 3858589"/>
              <a:gd name="connsiteX6" fmla="*/ 643111 w 9144000"/>
              <a:gd name="connsiteY6" fmla="*/ 3858589 h 3858589"/>
              <a:gd name="connsiteX7" fmla="*/ 0 w 9144000"/>
              <a:gd name="connsiteY7" fmla="*/ 3215478 h 3858589"/>
              <a:gd name="connsiteX8" fmla="*/ 0 w 9144000"/>
              <a:gd name="connsiteY8" fmla="*/ 643111 h 3858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3858589">
                <a:moveTo>
                  <a:pt x="0" y="643111"/>
                </a:moveTo>
                <a:cubicBezTo>
                  <a:pt x="0" y="287931"/>
                  <a:pt x="287931" y="0"/>
                  <a:pt x="643111" y="0"/>
                </a:cubicBezTo>
                <a:lnTo>
                  <a:pt x="8500889" y="0"/>
                </a:lnTo>
                <a:cubicBezTo>
                  <a:pt x="8856069" y="0"/>
                  <a:pt x="9144000" y="287931"/>
                  <a:pt x="9144000" y="643111"/>
                </a:cubicBezTo>
                <a:lnTo>
                  <a:pt x="9144000" y="3215478"/>
                </a:lnTo>
                <a:cubicBezTo>
                  <a:pt x="9144000" y="3570658"/>
                  <a:pt x="8856069" y="3858589"/>
                  <a:pt x="8500889" y="3858589"/>
                </a:cubicBezTo>
                <a:lnTo>
                  <a:pt x="643111" y="3858589"/>
                </a:lnTo>
                <a:cubicBezTo>
                  <a:pt x="287931" y="3858589"/>
                  <a:pt x="0" y="3570658"/>
                  <a:pt x="0" y="3215478"/>
                </a:cubicBezTo>
                <a:lnTo>
                  <a:pt x="0" y="643111"/>
                </a:lnTo>
                <a:close/>
              </a:path>
            </a:pathLst>
          </a:custGeom>
          <a:scene3d>
            <a:camera prst="orthographicFront"/>
            <a:lightRig rig="chilly" dir="t"/>
          </a:scene3d>
          <a:sp3d prstMaterial="translucentPowder">
            <a:bevelT w="127000" h="25400" prst="softRound"/>
          </a:sp3d>
        </p:spPr>
        <p:style>
          <a:lnRef idx="0">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25521" tIns="325521" rIns="325521" bIns="325521" numCol="1" spcCol="1270" anchor="ctr" anchorCtr="0">
            <a:noAutofit/>
          </a:bodyPr>
          <a:lstStyle/>
          <a:p>
            <a:pPr marL="0" lvl="0" indent="0" algn="just" defTabSz="1600200">
              <a:lnSpc>
                <a:spcPct val="90000"/>
              </a:lnSpc>
              <a:spcBef>
                <a:spcPct val="0"/>
              </a:spcBef>
              <a:buNone/>
            </a:pPr>
            <a:r>
              <a:rPr lang="vi-VN" sz="3500" b="0" i="0" kern="1200" baseline="0">
                <a:solidFill>
                  <a:srgbClr val="002060"/>
                </a:solidFill>
                <a:latin typeface="Arial" panose="020B0604020202020204" pitchFamily="34" charset="0"/>
                <a:cs typeface="Arial" panose="020B0604020202020204" pitchFamily="34" charset="0"/>
              </a:rPr>
              <a:t>Khi </a:t>
            </a:r>
            <a:r>
              <a:rPr lang="en-US" sz="3500" b="1" i="0" kern="1200" baseline="0">
                <a:solidFill>
                  <a:srgbClr val="002060"/>
                </a:solidFill>
                <a:latin typeface="Arial" panose="020B0604020202020204" pitchFamily="34" charset="0"/>
                <a:cs typeface="Arial" panose="020B0604020202020204" pitchFamily="34" charset="0"/>
              </a:rPr>
              <a:t>DI CHUYỂN </a:t>
            </a:r>
            <a:r>
              <a:rPr kumimoji="0" lang="vi-VN" sz="3500" b="0" i="0" u="none" strike="noStrike" kern="1200" cap="none" spc="0" normalizeH="0" baseline="0" noProof="0">
                <a:ln/>
                <a:solidFill>
                  <a:srgbClr val="002060"/>
                </a:solidFill>
                <a:effectLst/>
                <a:uLnTx/>
                <a:uFillTx/>
                <a:latin typeface="Arial" panose="020B0604020202020204" pitchFamily="34" charset="0"/>
                <a:cs typeface="Arial" panose="020B0604020202020204" pitchFamily="34" charset="0"/>
              </a:rPr>
              <a:t>một thư mục đến </a:t>
            </a:r>
            <a:r>
              <a:rPr kumimoji="0" lang="en-US" sz="3500" b="0" i="0" u="none" strike="noStrike" kern="1200" cap="none" spc="0" normalizeH="0" baseline="0" noProof="0">
                <a:ln/>
                <a:solidFill>
                  <a:srgbClr val="002060"/>
                </a:solidFill>
                <a:effectLst/>
                <a:uLnTx/>
                <a:uFillTx/>
                <a:latin typeface="Arial" panose="020B0604020202020204" pitchFamily="34" charset="0"/>
                <a:cs typeface="Arial" panose="020B0604020202020204" pitchFamily="34" charset="0"/>
              </a:rPr>
              <a:t>nơi </a:t>
            </a:r>
            <a:r>
              <a:rPr kumimoji="0" lang="vi-VN" sz="3500" b="0" i="0" u="none" strike="noStrike" kern="1200" cap="none" spc="0" normalizeH="0" baseline="0" noProof="0">
                <a:ln/>
                <a:solidFill>
                  <a:srgbClr val="002060"/>
                </a:solidFill>
                <a:effectLst/>
                <a:uLnTx/>
                <a:uFillTx/>
                <a:latin typeface="Arial" panose="020B0604020202020204" pitchFamily="34" charset="0"/>
                <a:cs typeface="Arial" panose="020B0604020202020204" pitchFamily="34" charset="0"/>
              </a:rPr>
              <a:t>khác thì tất cả tệp và thư mục con trong thư mục đó </a:t>
            </a:r>
            <a:r>
              <a:rPr kumimoji="0" lang="en-US" sz="3500" b="0" i="0" u="none" strike="noStrike" kern="1200" cap="none" spc="0" normalizeH="0" baseline="0" noProof="0">
                <a:ln/>
                <a:solidFill>
                  <a:srgbClr val="002060"/>
                </a:solidFill>
                <a:effectLst/>
                <a:uLnTx/>
                <a:uFillTx/>
                <a:latin typeface="Arial" panose="020B0604020202020204" pitchFamily="34" charset="0"/>
                <a:cs typeface="Arial" panose="020B0604020202020204" pitchFamily="34" charset="0"/>
              </a:rPr>
              <a:t>sẽ -&gt; DI CHUYỂN </a:t>
            </a:r>
            <a:r>
              <a:rPr kumimoji="0" lang="vi-VN" sz="3500" b="0" i="0" u="none" strike="noStrike" kern="1200" cap="none" spc="0" normalizeH="0" baseline="0" noProof="0">
                <a:ln/>
                <a:solidFill>
                  <a:srgbClr val="002060"/>
                </a:solidFill>
                <a:effectLst/>
                <a:uLnTx/>
                <a:uFillTx/>
                <a:latin typeface="Arial" panose="020B0604020202020204" pitchFamily="34" charset="0"/>
                <a:cs typeface="Arial" panose="020B0604020202020204" pitchFamily="34" charset="0"/>
              </a:rPr>
              <a:t>đến vị trí mới và </a:t>
            </a:r>
            <a:r>
              <a:rPr kumimoji="0" lang="en-US" sz="3500" b="0" i="0" u="none" strike="noStrike" kern="1200" cap="none" spc="0" normalizeH="0" baseline="0" noProof="0">
                <a:ln/>
                <a:solidFill>
                  <a:srgbClr val="002060"/>
                </a:solidFill>
                <a:effectLst/>
                <a:uLnTx/>
                <a:uFillTx/>
                <a:latin typeface="Arial" panose="020B0604020202020204" pitchFamily="34" charset="0"/>
                <a:cs typeface="Arial" panose="020B0604020202020204" pitchFamily="34" charset="0"/>
              </a:rPr>
              <a:t>KHÔNG</a:t>
            </a:r>
            <a:r>
              <a:rPr kumimoji="0" lang="vi-VN" sz="3500" b="0" i="0" u="none" strike="noStrike" kern="1200" cap="none" spc="0" normalizeH="0" baseline="0" noProof="0">
                <a:ln/>
                <a:solidFill>
                  <a:srgbClr val="002060"/>
                </a:solidFill>
                <a:effectLst/>
                <a:uLnTx/>
                <a:uFillTx/>
                <a:latin typeface="Arial" panose="020B0604020202020204" pitchFamily="34" charset="0"/>
                <a:cs typeface="Arial" panose="020B0604020202020204" pitchFamily="34" charset="0"/>
              </a:rPr>
              <a:t> </a:t>
            </a:r>
            <a:r>
              <a:rPr kumimoji="0" lang="en-US" sz="3500" b="0" i="0" u="none" strike="noStrike" kern="1200" cap="none" spc="0" normalizeH="0" baseline="0" noProof="0">
                <a:ln/>
                <a:solidFill>
                  <a:srgbClr val="002060"/>
                </a:solidFill>
                <a:effectLst/>
                <a:uLnTx/>
                <a:uFillTx/>
                <a:latin typeface="Arial" panose="020B0604020202020204" pitchFamily="34" charset="0"/>
                <a:cs typeface="Arial" panose="020B0604020202020204" pitchFamily="34" charset="0"/>
              </a:rPr>
              <a:t>CÒN </a:t>
            </a:r>
            <a:r>
              <a:rPr kumimoji="0" lang="vi-VN" sz="3500" b="0" i="0" u="none" strike="noStrike" kern="1200" cap="none" spc="0" normalizeH="0" baseline="0" noProof="0">
                <a:ln/>
                <a:solidFill>
                  <a:srgbClr val="002060"/>
                </a:solidFill>
                <a:effectLst/>
                <a:uLnTx/>
                <a:uFillTx/>
                <a:latin typeface="Arial" panose="020B0604020202020204" pitchFamily="34" charset="0"/>
                <a:cs typeface="Arial" panose="020B0604020202020204" pitchFamily="34" charset="0"/>
              </a:rPr>
              <a:t>ở vị trí cũ.</a:t>
            </a:r>
            <a:endParaRPr lang="en-US" sz="3500" kern="1200">
              <a:solidFill>
                <a:srgbClr val="00206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3B82D6D-B674-A687-13BA-8E41ECADC159}"/>
              </a:ext>
            </a:extLst>
          </p:cNvPr>
          <p:cNvGrpSpPr/>
          <p:nvPr/>
        </p:nvGrpSpPr>
        <p:grpSpPr>
          <a:xfrm>
            <a:off x="762000" y="4284050"/>
            <a:ext cx="10990475" cy="1436756"/>
            <a:chOff x="426946" y="974753"/>
            <a:chExt cx="10990475" cy="1436756"/>
          </a:xfrm>
        </p:grpSpPr>
        <p:grpSp>
          <p:nvGrpSpPr>
            <p:cNvPr id="10" name="Group 9">
              <a:extLst>
                <a:ext uri="{FF2B5EF4-FFF2-40B4-BE49-F238E27FC236}">
                  <a16:creationId xmlns:a16="http://schemas.microsoft.com/office/drawing/2014/main" id="{79AE312D-06E9-9F01-B117-F312282FD9B0}"/>
                </a:ext>
              </a:extLst>
            </p:cNvPr>
            <p:cNvGrpSpPr/>
            <p:nvPr/>
          </p:nvGrpSpPr>
          <p:grpSpPr>
            <a:xfrm>
              <a:off x="426946" y="974753"/>
              <a:ext cx="10990475" cy="1436756"/>
              <a:chOff x="426946" y="974753"/>
              <a:chExt cx="10990475" cy="1436756"/>
            </a:xfrm>
          </p:grpSpPr>
          <p:grpSp>
            <p:nvGrpSpPr>
              <p:cNvPr id="12" name="Group 11">
                <a:extLst>
                  <a:ext uri="{FF2B5EF4-FFF2-40B4-BE49-F238E27FC236}">
                    <a16:creationId xmlns:a16="http://schemas.microsoft.com/office/drawing/2014/main" id="{9BAB5860-EB0C-33FB-CDD9-ACC2A3912B16}"/>
                  </a:ext>
                </a:extLst>
              </p:cNvPr>
              <p:cNvGrpSpPr/>
              <p:nvPr/>
            </p:nvGrpSpPr>
            <p:grpSpPr>
              <a:xfrm>
                <a:off x="546548" y="999334"/>
                <a:ext cx="10870873" cy="1412175"/>
                <a:chOff x="1332587" y="1063554"/>
                <a:chExt cx="9779910" cy="2083347"/>
              </a:xfrm>
            </p:grpSpPr>
            <p:sp>
              <p:nvSpPr>
                <p:cNvPr id="14" name="Rectangle: Rounded Corners 13">
                  <a:extLst>
                    <a:ext uri="{FF2B5EF4-FFF2-40B4-BE49-F238E27FC236}">
                      <a16:creationId xmlns:a16="http://schemas.microsoft.com/office/drawing/2014/main" id="{77984FCF-1D23-6E72-902D-9A75AFCB4B07}"/>
                    </a:ext>
                  </a:extLst>
                </p:cNvPr>
                <p:cNvSpPr/>
                <p:nvPr/>
              </p:nvSpPr>
              <p:spPr>
                <a:xfrm>
                  <a:off x="1424711" y="1063554"/>
                  <a:ext cx="9687786" cy="208334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15" name="Rectangle: Rounded Corners 14">
                  <a:extLst>
                    <a:ext uri="{FF2B5EF4-FFF2-40B4-BE49-F238E27FC236}">
                      <a16:creationId xmlns:a16="http://schemas.microsoft.com/office/drawing/2014/main" id="{43B826BD-7EDF-9059-6C65-E48D70354EB0}"/>
                    </a:ext>
                  </a:extLst>
                </p:cNvPr>
                <p:cNvSpPr/>
                <p:nvPr/>
              </p:nvSpPr>
              <p:spPr>
                <a:xfrm>
                  <a:off x="1332587" y="1224753"/>
                  <a:ext cx="9687790" cy="1816726"/>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pic>
            <p:nvPicPr>
              <p:cNvPr id="13" name="Picture 12">
                <a:extLst>
                  <a:ext uri="{FF2B5EF4-FFF2-40B4-BE49-F238E27FC236}">
                    <a16:creationId xmlns:a16="http://schemas.microsoft.com/office/drawing/2014/main" id="{F09D8451-6219-114C-7BFC-CD1389C8A2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6946" y="974753"/>
                <a:ext cx="998307" cy="883997"/>
              </a:xfrm>
              <a:prstGeom prst="rect">
                <a:avLst/>
              </a:prstGeom>
            </p:spPr>
          </p:pic>
        </p:grpSp>
        <p:sp>
          <p:nvSpPr>
            <p:cNvPr id="11" name="Rectangle 10">
              <a:extLst>
                <a:ext uri="{FF2B5EF4-FFF2-40B4-BE49-F238E27FC236}">
                  <a16:creationId xmlns:a16="http://schemas.microsoft.com/office/drawing/2014/main" id="{9824E641-89B3-96FE-D26D-DD83DF565788}"/>
                </a:ext>
              </a:extLst>
            </p:cNvPr>
            <p:cNvSpPr/>
            <p:nvPr/>
          </p:nvSpPr>
          <p:spPr>
            <a:xfrm>
              <a:off x="1152124" y="1115539"/>
              <a:ext cx="9762121" cy="1077218"/>
            </a:xfrm>
            <a:prstGeom prst="rect">
              <a:avLst/>
            </a:prstGeom>
          </p:spPr>
          <p:txBody>
            <a:bodyPr wrap="square">
              <a:spAutoFit/>
            </a:bodyPr>
            <a:lstStyle/>
            <a:p>
              <a:pPr marL="0" marR="0" lvl="0" indent="0" algn="ctr" defTabSz="3429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C</a:t>
              </a:r>
              <a:r>
                <a:rPr kumimoji="0" lang="vi-VN" sz="32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ác thao tác với tệp và thư mục: Tạo thư mục, đổi tên,</a:t>
              </a:r>
              <a:r>
                <a:rPr kumimoji="0" lang="en-US" sz="32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r>
                <a:rPr kumimoji="0" lang="vi-VN" sz="32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xoá, di chuyển, sao chép.</a:t>
              </a:r>
            </a:p>
          </p:txBody>
        </p:sp>
      </p:grpSp>
    </p:spTree>
    <p:extLst>
      <p:ext uri="{BB962C8B-B14F-4D97-AF65-F5344CB8AC3E}">
        <p14:creationId xmlns:p14="http://schemas.microsoft.com/office/powerpoint/2010/main" val="3324643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75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C864EE-0AAB-2D60-3374-9657E4717B00}"/>
              </a:ext>
            </a:extLst>
          </p:cNvPr>
          <p:cNvPicPr>
            <a:picLocks noChangeAspect="1"/>
          </p:cNvPicPr>
          <p:nvPr/>
        </p:nvPicPr>
        <p:blipFill>
          <a:blip r:embed="rId3"/>
          <a:stretch>
            <a:fillRect/>
          </a:stretch>
        </p:blipFill>
        <p:spPr>
          <a:xfrm>
            <a:off x="-9832" y="653694"/>
            <a:ext cx="897919" cy="883997"/>
          </a:xfrm>
          <a:prstGeom prst="rect">
            <a:avLst/>
          </a:prstGeom>
        </p:spPr>
      </p:pic>
      <p:sp>
        <p:nvSpPr>
          <p:cNvPr id="3" name="Rectangle 2">
            <a:extLst>
              <a:ext uri="{FF2B5EF4-FFF2-40B4-BE49-F238E27FC236}">
                <a16:creationId xmlns:a16="http://schemas.microsoft.com/office/drawing/2014/main" id="{528094FB-B14B-EA87-B0CE-9B837EBEB4BB}"/>
              </a:ext>
            </a:extLst>
          </p:cNvPr>
          <p:cNvSpPr/>
          <p:nvPr/>
        </p:nvSpPr>
        <p:spPr>
          <a:xfrm>
            <a:off x="888087" y="685800"/>
            <a:ext cx="11217715" cy="1077218"/>
          </a:xfrm>
          <a:prstGeom prst="rect">
            <a:avLst/>
          </a:prstGeom>
        </p:spPr>
        <p:txBody>
          <a:bodyPr wrap="square">
            <a:spAutoFit/>
          </a:bodyPr>
          <a:lstStyle/>
          <a:p>
            <a:pPr marL="0" marR="0" lvl="0" indent="0" algn="l" defTabSz="3429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Để thực hiện nhiệm vụ ở Hoạt động khởi động, cách nào sau đây là tốt nhất?</a:t>
            </a:r>
          </a:p>
        </p:txBody>
      </p:sp>
      <p:sp>
        <p:nvSpPr>
          <p:cNvPr id="4" name="Rectangle 3">
            <a:extLst>
              <a:ext uri="{FF2B5EF4-FFF2-40B4-BE49-F238E27FC236}">
                <a16:creationId xmlns:a16="http://schemas.microsoft.com/office/drawing/2014/main" id="{BCD9BF53-0B52-C8E4-EAC5-FCCF348DDC7C}"/>
              </a:ext>
            </a:extLst>
          </p:cNvPr>
          <p:cNvSpPr/>
          <p:nvPr/>
        </p:nvSpPr>
        <p:spPr>
          <a:xfrm>
            <a:off x="435078" y="2057400"/>
            <a:ext cx="11734799" cy="553998"/>
          </a:xfrm>
          <a:prstGeom prst="rect">
            <a:avLst/>
          </a:prstGeom>
        </p:spPr>
        <p:txBody>
          <a:bodyPr wrap="square">
            <a:spAutoFit/>
          </a:bodyPr>
          <a:lstStyle/>
          <a:p>
            <a:pPr marL="0" marR="0" lvl="0" indent="0" algn="l" defTabSz="342900" rtl="0" eaLnBrk="1" fontAlgn="auto" latinLnBrk="0" hangingPunct="1">
              <a:spcBef>
                <a:spcPts val="0"/>
              </a:spcBef>
              <a:spcAft>
                <a:spcPts val="0"/>
              </a:spcAft>
              <a:buClrTx/>
              <a:buSzTx/>
              <a:buFontTx/>
              <a:buNone/>
              <a:tabLst/>
              <a:defRPr/>
            </a:pPr>
            <a:r>
              <a:rPr kumimoji="0" lang="en-US" sz="3000" b="1" i="0" u="none" strike="noStrike" kern="1200" cap="none" spc="0" normalizeH="0" baseline="0" noProof="0">
                <a:ln>
                  <a:noFill/>
                </a:ln>
                <a:solidFill>
                  <a:srgbClr val="6710E6"/>
                </a:solidFill>
                <a:effectLst/>
                <a:uLnTx/>
                <a:uFillTx/>
                <a:latin typeface="Times New Roman" panose="02020603050405020304" pitchFamily="18" charset="0"/>
                <a:cs typeface="Times New Roman" panose="02020603050405020304" pitchFamily="18" charset="0"/>
              </a:rPr>
              <a:t>A. </a:t>
            </a:r>
            <a:r>
              <a:rPr kumimoji="0" lang="en-US"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ạo mới thư mục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Thu An </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ở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Nhom 2</a:t>
            </a:r>
            <a:r>
              <a:rPr kumimoji="0" lang="vi-VN" sz="30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 </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và xoá thư mục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Thu An </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ở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Nhom 1</a:t>
            </a:r>
            <a:r>
              <a:rPr kumimoji="0" lang="en-US"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F1303AF-7358-41CF-4175-2259CE5233B4}"/>
              </a:ext>
            </a:extLst>
          </p:cNvPr>
          <p:cNvSpPr/>
          <p:nvPr/>
        </p:nvSpPr>
        <p:spPr>
          <a:xfrm>
            <a:off x="435078" y="3618026"/>
            <a:ext cx="11734799" cy="1015663"/>
          </a:xfrm>
          <a:prstGeom prst="rect">
            <a:avLst/>
          </a:prstGeom>
        </p:spPr>
        <p:txBody>
          <a:bodyPr wrap="square">
            <a:spAutoFit/>
          </a:bodyPr>
          <a:lstStyle/>
          <a:p>
            <a:pPr marL="0" marR="0" lvl="0" indent="0" algn="l" defTabSz="342900" rtl="0" eaLnBrk="1" fontAlgn="auto" latinLnBrk="0" hangingPunct="1">
              <a:spcBef>
                <a:spcPts val="0"/>
              </a:spcBef>
              <a:spcAft>
                <a:spcPts val="0"/>
              </a:spcAft>
              <a:buClrTx/>
              <a:buSzTx/>
              <a:buFontTx/>
              <a:buNone/>
              <a:tabLst/>
              <a:defRPr/>
            </a:pPr>
            <a:r>
              <a:rPr kumimoji="0" lang="en-US" sz="3000" b="1" i="0" u="none" strike="noStrike" kern="1200" cap="none" spc="0" normalizeH="0" baseline="0" noProof="0">
                <a:ln>
                  <a:noFill/>
                </a:ln>
                <a:solidFill>
                  <a:srgbClr val="7FC354"/>
                </a:solidFill>
                <a:effectLst/>
                <a:uLnTx/>
                <a:uFillTx/>
                <a:latin typeface="Times New Roman" panose="02020603050405020304" pitchFamily="18" charset="0"/>
                <a:cs typeface="Times New Roman" panose="02020603050405020304" pitchFamily="18" charset="0"/>
              </a:rPr>
              <a:t>C. </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Sao chép thư mục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Thu An </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từ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Nhom 1 </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sang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Nhom 2</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rồi xoá thư mục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Thu An </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ở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Nhom 1</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id="{29991882-55FA-98BE-A16E-43BC327AC3E6}"/>
              </a:ext>
            </a:extLst>
          </p:cNvPr>
          <p:cNvSpPr/>
          <p:nvPr/>
        </p:nvSpPr>
        <p:spPr>
          <a:xfrm>
            <a:off x="435078" y="2877447"/>
            <a:ext cx="9882899" cy="553998"/>
          </a:xfrm>
          <a:prstGeom prst="rect">
            <a:avLst/>
          </a:prstGeom>
        </p:spPr>
        <p:txBody>
          <a:bodyPr wrap="square">
            <a:spAutoFit/>
          </a:bodyPr>
          <a:lstStyle/>
          <a:p>
            <a:pPr marL="0" marR="0" lvl="0" indent="0" algn="l" defTabSz="342900" rtl="0" eaLnBrk="1" fontAlgn="auto" latinLnBrk="0" hangingPunct="1">
              <a:spcBef>
                <a:spcPts val="0"/>
              </a:spcBef>
              <a:spcAft>
                <a:spcPts val="0"/>
              </a:spcAft>
              <a:buClrTx/>
              <a:buSzTx/>
              <a:buFontTx/>
              <a:buNone/>
              <a:tabLst/>
              <a:defRPr/>
            </a:pPr>
            <a:r>
              <a:rPr kumimoji="0" lang="en-US" sz="3000" b="1" i="0" u="none" strike="noStrike" kern="1200" cap="none" spc="0" normalizeH="0" baseline="0" noProof="0">
                <a:ln>
                  <a:noFill/>
                </a:ln>
                <a:solidFill>
                  <a:srgbClr val="7FC354"/>
                </a:solidFill>
                <a:effectLst/>
                <a:uLnTx/>
                <a:uFillTx/>
                <a:latin typeface="Times New Roman" panose="02020603050405020304" pitchFamily="18" charset="0"/>
                <a:cs typeface="Times New Roman" panose="02020603050405020304" pitchFamily="18" charset="0"/>
              </a:rPr>
              <a:t>B. </a:t>
            </a:r>
            <a:r>
              <a:rPr kumimoji="0" lang="en-US"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Di </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chuyển thư mục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Thu An </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từ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Nhom 1</a:t>
            </a:r>
            <a:r>
              <a:rPr kumimoji="0" lang="vi-VN" sz="3000" b="0" i="0" u="none" strike="noStrike" kern="1200" cap="none" spc="0" normalizeH="0" baseline="0" noProof="0">
                <a:ln>
                  <a:noFill/>
                </a:ln>
                <a:solidFill>
                  <a:srgbClr val="CDD500">
                    <a:lumMod val="75000"/>
                  </a:srgbClr>
                </a:solidFill>
                <a:effectLst/>
                <a:uLnTx/>
                <a:uFillTx/>
                <a:latin typeface="Times New Roman" panose="02020603050405020304" pitchFamily="18" charset="0"/>
                <a:cs typeface="Times New Roman" panose="02020603050405020304" pitchFamily="18" charset="0"/>
              </a:rPr>
              <a:t> </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sang </a:t>
            </a:r>
            <a:r>
              <a:rPr kumimoji="0" lang="vi-VN" sz="3000" b="0" i="0" u="none" strike="noStrike" kern="1200" cap="none" spc="0" normalizeH="0" baseline="0" noProof="0">
                <a:ln>
                  <a:noFill/>
                </a:ln>
                <a:solidFill>
                  <a:srgbClr val="351EC0"/>
                </a:solidFill>
                <a:effectLst/>
                <a:uLnTx/>
                <a:uFillTx/>
                <a:latin typeface="Times New Roman" panose="02020603050405020304" pitchFamily="18" charset="0"/>
                <a:cs typeface="Times New Roman" panose="02020603050405020304" pitchFamily="18" charset="0"/>
              </a:rPr>
              <a:t>Nhom 2</a:t>
            </a:r>
            <a:r>
              <a:rPr kumimoji="0" lang="vi-VN" sz="30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7" name="Oval 6">
            <a:extLst>
              <a:ext uri="{FF2B5EF4-FFF2-40B4-BE49-F238E27FC236}">
                <a16:creationId xmlns:a16="http://schemas.microsoft.com/office/drawing/2014/main" id="{FE10307E-201F-4B5D-653D-8FD81462F288}"/>
              </a:ext>
            </a:extLst>
          </p:cNvPr>
          <p:cNvSpPr/>
          <p:nvPr/>
        </p:nvSpPr>
        <p:spPr>
          <a:xfrm>
            <a:off x="162087" y="2726016"/>
            <a:ext cx="724576"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Print"/>
              <a:cs typeface="+mn-cs"/>
            </a:endParaRPr>
          </a:p>
        </p:txBody>
      </p:sp>
    </p:spTree>
    <p:extLst>
      <p:ext uri="{BB962C8B-B14F-4D97-AF65-F5344CB8AC3E}">
        <p14:creationId xmlns:p14="http://schemas.microsoft.com/office/powerpoint/2010/main" val="1439922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A72C759-904F-5F36-B67B-98C08735F01D}"/>
              </a:ext>
            </a:extLst>
          </p:cNvPr>
          <p:cNvSpPr/>
          <p:nvPr/>
        </p:nvSpPr>
        <p:spPr>
          <a:xfrm>
            <a:off x="381000" y="1143000"/>
            <a:ext cx="11506200" cy="5209421"/>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AB6147-2F78-394C-544C-D66AEC19AC30}"/>
              </a:ext>
            </a:extLst>
          </p:cNvPr>
          <p:cNvSpPr/>
          <p:nvPr/>
        </p:nvSpPr>
        <p:spPr>
          <a:xfrm>
            <a:off x="967728" y="1269621"/>
            <a:ext cx="10919472" cy="1015663"/>
          </a:xfrm>
          <a:prstGeom prst="rect">
            <a:avLst/>
          </a:prstGeom>
        </p:spPr>
        <p:txBody>
          <a:bodyPr wrap="square">
            <a:spAutoFit/>
          </a:bodyPr>
          <a:lstStyle/>
          <a:p>
            <a:pPr defTabSz="342900"/>
            <a:r>
              <a:rPr lang="en-US" sz="3000" b="1">
                <a:latin typeface="Times New Roman" panose="02020603050405020304" pitchFamily="18" charset="0"/>
                <a:cs typeface="Times New Roman" panose="02020603050405020304" pitchFamily="18" charset="0"/>
              </a:rPr>
              <a:t> </a:t>
            </a:r>
            <a:r>
              <a:rPr lang="vi-VN" sz="3000" b="1">
                <a:latin typeface="Times New Roman" panose="02020603050405020304" pitchFamily="18" charset="0"/>
                <a:cs typeface="Times New Roman" panose="02020603050405020304" pitchFamily="18" charset="0"/>
              </a:rPr>
              <a:t>Bạn </a:t>
            </a:r>
            <a:r>
              <a:rPr lang="vi-VN" sz="3000" b="1" dirty="0">
                <a:latin typeface="Times New Roman" panose="02020603050405020304" pitchFamily="18" charset="0"/>
                <a:cs typeface="Times New Roman" panose="02020603050405020304" pitchFamily="18" charset="0"/>
              </a:rPr>
              <a:t>nào sau đây có thao tác </a:t>
            </a:r>
            <a:r>
              <a:rPr lang="vi-VN" sz="3000" b="1" dirty="0">
                <a:solidFill>
                  <a:srgbClr val="C00000"/>
                </a:solidFill>
                <a:latin typeface="Times New Roman" panose="02020603050405020304" pitchFamily="18" charset="0"/>
                <a:cs typeface="Times New Roman" panose="02020603050405020304" pitchFamily="18" charset="0"/>
              </a:rPr>
              <a:t>không đúng</a:t>
            </a:r>
            <a:r>
              <a:rPr lang="vi-VN" sz="3000" b="1" dirty="0">
                <a:latin typeface="Times New Roman" panose="02020603050405020304" pitchFamily="18" charset="0"/>
                <a:cs typeface="Times New Roman" panose="02020603050405020304" pitchFamily="18" charset="0"/>
              </a:rPr>
              <a:t>? Thao tác đó sẽ dẫn đến hậu quả gì?</a:t>
            </a:r>
          </a:p>
        </p:txBody>
      </p:sp>
      <p:sp>
        <p:nvSpPr>
          <p:cNvPr id="23" name="Rectangle 22">
            <a:extLst>
              <a:ext uri="{FF2B5EF4-FFF2-40B4-BE49-F238E27FC236}">
                <a16:creationId xmlns:a16="http://schemas.microsoft.com/office/drawing/2014/main" id="{698B45DC-0331-AA7F-5A1B-4382A93E8454}"/>
              </a:ext>
            </a:extLst>
          </p:cNvPr>
          <p:cNvSpPr/>
          <p:nvPr/>
        </p:nvSpPr>
        <p:spPr>
          <a:xfrm>
            <a:off x="668155" y="2383306"/>
            <a:ext cx="11142845" cy="3241015"/>
          </a:xfrm>
          <a:prstGeom prst="rect">
            <a:avLst/>
          </a:prstGeom>
        </p:spPr>
        <p:txBody>
          <a:bodyPr wrap="square">
            <a:spAutoFit/>
          </a:bodyPr>
          <a:lstStyle/>
          <a:p>
            <a:pPr defTabSz="342900">
              <a:lnSpc>
                <a:spcPct val="150000"/>
              </a:lnSpc>
              <a:spcBef>
                <a:spcPts val="600"/>
              </a:spcBef>
              <a:spcAft>
                <a:spcPts val="600"/>
              </a:spcAft>
            </a:pPr>
            <a:r>
              <a:rPr lang="en-US" sz="3000" b="1" dirty="0">
                <a:latin typeface="Times New Roman" panose="02020603050405020304" pitchFamily="18" charset="0"/>
                <a:cs typeface="Times New Roman" panose="02020603050405020304" pitchFamily="18" charset="0"/>
              </a:rPr>
              <a:t>A.</a:t>
            </a:r>
            <a:r>
              <a:rPr lang="en-US" sz="3000" dirty="0">
                <a:solidFill>
                  <a:schemeClr val="accent4">
                    <a:lumMod val="75000"/>
                  </a:schemeClr>
                </a:solidFill>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Minh sao chép một tệp trong thư </a:t>
            </a:r>
            <a:r>
              <a:rPr lang="vi-VN" sz="3000">
                <a:latin typeface="Times New Roman" panose="02020603050405020304" pitchFamily="18" charset="0"/>
                <a:cs typeface="Times New Roman" panose="02020603050405020304" pitchFamily="18" charset="0"/>
              </a:rPr>
              <a:t>mục</a:t>
            </a:r>
            <a:r>
              <a:rPr lang="vi-VN" sz="3000">
                <a:solidFill>
                  <a:schemeClr val="accent4">
                    <a:lumMod val="75000"/>
                  </a:schemeClr>
                </a:solidFill>
                <a:latin typeface="Times New Roman" panose="02020603050405020304" pitchFamily="18" charset="0"/>
                <a:cs typeface="Times New Roman" panose="02020603050405020304" pitchFamily="18" charset="0"/>
              </a:rPr>
              <a:t> Video </a:t>
            </a:r>
            <a:r>
              <a:rPr lang="vi-VN" sz="3000" dirty="0">
                <a:latin typeface="Times New Roman" panose="02020603050405020304" pitchFamily="18" charset="0"/>
                <a:cs typeface="Times New Roman" panose="02020603050405020304" pitchFamily="18" charset="0"/>
              </a:rPr>
              <a:t>đến thư mục </a:t>
            </a:r>
            <a:r>
              <a:rPr lang="vi-VN" sz="3000">
                <a:latin typeface="Times New Roman" panose="02020603050405020304" pitchFamily="18" charset="0"/>
                <a:cs typeface="Times New Roman" panose="02020603050405020304" pitchFamily="18" charset="0"/>
              </a:rPr>
              <a:t>của mình</a:t>
            </a:r>
            <a:r>
              <a:rPr lang="en-US" sz="3000" b="1" dirty="0">
                <a:latin typeface="Times New Roman" panose="02020603050405020304" pitchFamily="18" charset="0"/>
                <a:cs typeface="Times New Roman" panose="02020603050405020304" pitchFamily="18" charset="0"/>
              </a:rPr>
              <a:t>.</a:t>
            </a:r>
          </a:p>
          <a:p>
            <a:pPr defTabSz="342900">
              <a:lnSpc>
                <a:spcPct val="150000"/>
              </a:lnSpc>
              <a:spcBef>
                <a:spcPts val="600"/>
              </a:spcBef>
              <a:spcAft>
                <a:spcPts val="600"/>
              </a:spcAft>
            </a:pPr>
            <a:r>
              <a:rPr lang="vi-VN" sz="3000" b="1" dirty="0">
                <a:latin typeface="Times New Roman" panose="02020603050405020304" pitchFamily="18" charset="0"/>
                <a:cs typeface="Times New Roman" panose="02020603050405020304" pitchFamily="18" charset="0"/>
              </a:rPr>
              <a:t>B. </a:t>
            </a:r>
            <a:r>
              <a:rPr lang="vi-VN" sz="3000" dirty="0">
                <a:latin typeface="Times New Roman" panose="02020603050405020304" pitchFamily="18" charset="0"/>
                <a:cs typeface="Times New Roman" panose="02020603050405020304" pitchFamily="18" charset="0"/>
              </a:rPr>
              <a:t>An xoá các thư mục và tệp nháp trong thư mục của mình</a:t>
            </a:r>
            <a:r>
              <a:rPr lang="vi-VN" sz="3000" b="1" dirty="0">
                <a:latin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cs typeface="Times New Roman" panose="02020603050405020304" pitchFamily="18" charset="0"/>
            </a:endParaRPr>
          </a:p>
          <a:p>
            <a:pPr defTabSz="342900">
              <a:lnSpc>
                <a:spcPct val="150000"/>
              </a:lnSpc>
              <a:spcBef>
                <a:spcPts val="600"/>
              </a:spcBef>
              <a:spcAft>
                <a:spcPts val="600"/>
              </a:spcAft>
            </a:pPr>
            <a:r>
              <a:rPr lang="vi-VN" sz="3000" b="1" dirty="0">
                <a:latin typeface="Times New Roman" panose="02020603050405020304" pitchFamily="18" charset="0"/>
                <a:cs typeface="Times New Roman" panose="02020603050405020304" pitchFamily="18" charset="0"/>
              </a:rPr>
              <a:t>C.</a:t>
            </a:r>
            <a:r>
              <a:rPr lang="vi-VN" sz="3000" b="1" dirty="0">
                <a:solidFill>
                  <a:srgbClr val="7FC354"/>
                </a:solidFill>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Huy xoá tệp trong thư mục </a:t>
            </a:r>
            <a:r>
              <a:rPr lang="vi-VN" sz="3000" dirty="0">
                <a:solidFill>
                  <a:schemeClr val="accent4">
                    <a:lumMod val="75000"/>
                  </a:schemeClr>
                </a:solidFill>
                <a:latin typeface="Times New Roman" panose="02020603050405020304" pitchFamily="18" charset="0"/>
                <a:cs typeface="Times New Roman" panose="02020603050405020304" pitchFamily="18" charset="0"/>
              </a:rPr>
              <a:t>Windows </a:t>
            </a:r>
            <a:r>
              <a:rPr lang="vi-VN" sz="3000" dirty="0">
                <a:latin typeface="Times New Roman" panose="02020603050405020304" pitchFamily="18" charset="0"/>
                <a:cs typeface="Times New Roman" panose="02020603050405020304" pitchFamily="18" charset="0"/>
              </a:rPr>
              <a:t>ở ổ đĩa </a:t>
            </a:r>
            <a:r>
              <a:rPr lang="en-US" sz="3000" dirty="0">
                <a:solidFill>
                  <a:schemeClr val="accent4">
                    <a:lumMod val="75000"/>
                  </a:schemeClr>
                </a:solidFill>
                <a:latin typeface="Times New Roman" panose="02020603050405020304" pitchFamily="18" charset="0"/>
                <a:cs typeface="Times New Roman" panose="02020603050405020304" pitchFamily="18" charset="0"/>
              </a:rPr>
              <a:t>C</a:t>
            </a:r>
            <a:r>
              <a:rPr lang="vi-VN" sz="3000" dirty="0">
                <a:solidFill>
                  <a:schemeClr val="accent4">
                    <a:lumMod val="75000"/>
                  </a:schemeClr>
                </a:solidFill>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cs typeface="Times New Roman" panose="02020603050405020304" pitchFamily="18" charset="0"/>
            </a:endParaRPr>
          </a:p>
          <a:p>
            <a:pPr defTabSz="342900">
              <a:lnSpc>
                <a:spcPct val="150000"/>
              </a:lnSpc>
              <a:spcBef>
                <a:spcPts val="600"/>
              </a:spcBef>
              <a:spcAft>
                <a:spcPts val="600"/>
              </a:spcAft>
            </a:pPr>
            <a:r>
              <a:rPr lang="vi-VN" sz="3000" b="1" dirty="0">
                <a:latin typeface="Times New Roman" panose="02020603050405020304" pitchFamily="18" charset="0"/>
                <a:cs typeface="Times New Roman" panose="02020603050405020304" pitchFamily="18" charset="0"/>
              </a:rPr>
              <a:t>D. </a:t>
            </a:r>
            <a:r>
              <a:rPr lang="vi-VN" sz="3000" dirty="0">
                <a:latin typeface="Times New Roman" panose="02020603050405020304" pitchFamily="18" charset="0"/>
                <a:cs typeface="Times New Roman" panose="02020603050405020304" pitchFamily="18" charset="0"/>
              </a:rPr>
              <a:t>Khoa đổi tên thư mục con trong thư mục của mình.</a:t>
            </a:r>
          </a:p>
        </p:txBody>
      </p:sp>
      <p:sp>
        <p:nvSpPr>
          <p:cNvPr id="8" name="Oval 7"/>
          <p:cNvSpPr/>
          <p:nvPr/>
        </p:nvSpPr>
        <p:spPr>
          <a:xfrm>
            <a:off x="591955" y="4125316"/>
            <a:ext cx="608793" cy="672546"/>
          </a:xfrm>
          <a:prstGeom prst="ellipse">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pic>
        <p:nvPicPr>
          <p:cNvPr id="9" name="Picture 8">
            <a:extLst>
              <a:ext uri="{FF2B5EF4-FFF2-40B4-BE49-F238E27FC236}">
                <a16:creationId xmlns:a16="http://schemas.microsoft.com/office/drawing/2014/main" id="{BA2B12F9-BD36-717A-A220-43C715D008B4}"/>
              </a:ext>
            </a:extLst>
          </p:cNvPr>
          <p:cNvPicPr>
            <a:picLocks noChangeAspect="1"/>
          </p:cNvPicPr>
          <p:nvPr/>
        </p:nvPicPr>
        <p:blipFill>
          <a:blip r:embed="rId2"/>
          <a:stretch>
            <a:fillRect/>
          </a:stretch>
        </p:blipFill>
        <p:spPr>
          <a:xfrm>
            <a:off x="425692" y="1233679"/>
            <a:ext cx="527094" cy="518922"/>
          </a:xfrm>
          <a:prstGeom prst="rect">
            <a:avLst/>
          </a:prstGeom>
        </p:spPr>
      </p:pic>
      <p:sp>
        <p:nvSpPr>
          <p:cNvPr id="3" name="Freeform: Shape 2">
            <a:extLst>
              <a:ext uri="{FF2B5EF4-FFF2-40B4-BE49-F238E27FC236}">
                <a16:creationId xmlns:a16="http://schemas.microsoft.com/office/drawing/2014/main" id="{C62A9DD4-6B65-2706-0787-A95722621E50}"/>
              </a:ext>
            </a:extLst>
          </p:cNvPr>
          <p:cNvSpPr/>
          <p:nvPr/>
        </p:nvSpPr>
        <p:spPr>
          <a:xfrm>
            <a:off x="396195" y="186295"/>
            <a:ext cx="10744200"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l"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2. TÁC HẠI KHI THAO TÁC NHẦM VỚI TỆP VÀ THƯ MỤC</a:t>
            </a:r>
            <a:endParaRPr lang="en-US" sz="28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24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66043-1460-C8A4-FAC8-24D7AA9E68CF}"/>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1B452D97-A17F-BAEF-3152-3E75F2C1B77A}"/>
              </a:ext>
            </a:extLst>
          </p:cNvPr>
          <p:cNvPicPr>
            <a:picLocks noChangeAspect="1"/>
          </p:cNvPicPr>
          <p:nvPr/>
        </p:nvPicPr>
        <p:blipFill>
          <a:blip r:embed="rId2"/>
          <a:stretch>
            <a:fillRect/>
          </a:stretch>
        </p:blipFill>
        <p:spPr>
          <a:xfrm>
            <a:off x="150737" y="1080373"/>
            <a:ext cx="856580" cy="761844"/>
          </a:xfrm>
          <a:prstGeom prst="rect">
            <a:avLst/>
          </a:prstGeom>
        </p:spPr>
      </p:pic>
      <p:sp>
        <p:nvSpPr>
          <p:cNvPr id="3" name="Freeform: Shape 2">
            <a:extLst>
              <a:ext uri="{FF2B5EF4-FFF2-40B4-BE49-F238E27FC236}">
                <a16:creationId xmlns:a16="http://schemas.microsoft.com/office/drawing/2014/main" id="{AA3C06D3-4154-525F-AFBC-6BE6856BFA9F}"/>
              </a:ext>
            </a:extLst>
          </p:cNvPr>
          <p:cNvSpPr/>
          <p:nvPr/>
        </p:nvSpPr>
        <p:spPr>
          <a:xfrm>
            <a:off x="457200" y="304800"/>
            <a:ext cx="10744200"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l"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2. TÁC HẠI KHI THAO TÁC NHẦM VỚI TỆP VÀ THƯ MỤC</a:t>
            </a:r>
            <a:endParaRPr lang="en-US" sz="2800" kern="120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FDC86FEC-1784-E3AF-0E02-00850340F9AC}"/>
              </a:ext>
            </a:extLst>
          </p:cNvPr>
          <p:cNvSpPr/>
          <p:nvPr/>
        </p:nvSpPr>
        <p:spPr>
          <a:xfrm>
            <a:off x="3505200" y="1842217"/>
            <a:ext cx="5410200" cy="1720161"/>
          </a:xfrm>
          <a:prstGeom prst="roundRect">
            <a:avLst>
              <a:gd name="adj" fmla="val 20418"/>
            </a:avLst>
          </a:prstGeom>
          <a:solidFill>
            <a:srgbClr val="ECECE3"/>
          </a:solidFill>
        </p:spPr>
        <p:txBody>
          <a:bodyPr wrap="square">
            <a:spAutoFit/>
          </a:bodyPr>
          <a:lstStyle/>
          <a:p>
            <a:pPr marL="0" marR="0" lvl="0" indent="0" algn="ctr" defTabSz="342900" rtl="0" eaLnBrk="1" fontAlgn="auto" latinLnBrk="0" hangingPunct="1">
              <a:lnSpc>
                <a:spcPct val="110000"/>
              </a:lnSpc>
              <a:spcBef>
                <a:spcPts val="0"/>
              </a:spcBef>
              <a:spcAft>
                <a:spcPts val="0"/>
              </a:spcAft>
              <a:buClrTx/>
              <a:buSzTx/>
              <a:buFontTx/>
              <a:buNone/>
              <a:tabLst/>
              <a:defRPr/>
            </a:pPr>
            <a:r>
              <a:rPr kumimoji="0" lang="en-US" sz="44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Thảo</a:t>
            </a:r>
            <a:r>
              <a:rPr kumimoji="0" lang="en-US" sz="4400" b="1"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luận nhóm</a:t>
            </a:r>
          </a:p>
          <a:p>
            <a:pPr marL="0" marR="0" lvl="0" indent="0" algn="ctr" defTabSz="342900" rtl="0" eaLnBrk="1" fontAlgn="auto" latinLnBrk="0" hangingPunct="1">
              <a:lnSpc>
                <a:spcPct val="110000"/>
              </a:lnSpc>
              <a:spcBef>
                <a:spcPts val="0"/>
              </a:spcBef>
              <a:spcAft>
                <a:spcPts val="0"/>
              </a:spcAft>
              <a:buClrTx/>
              <a:buSzTx/>
              <a:buFontTx/>
              <a:buNone/>
              <a:tabLst/>
              <a:defRPr/>
            </a:pPr>
            <a:r>
              <a:rPr lang="en-US" sz="4400" b="1">
                <a:solidFill>
                  <a:srgbClr val="FF0000"/>
                </a:solidFill>
                <a:latin typeface="Times New Roman" panose="02020603050405020304" pitchFamily="18" charset="0"/>
                <a:cs typeface="Times New Roman" panose="02020603050405020304" pitchFamily="18" charset="0"/>
              </a:rPr>
              <a:t>(2 phút)</a:t>
            </a:r>
            <a:endParaRPr kumimoji="0" lang="vi-VN" sz="44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7173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7E567EB-1BBF-73D1-9566-E3BE0C6BD620}"/>
              </a:ext>
            </a:extLst>
          </p:cNvPr>
          <p:cNvPicPr>
            <a:picLocks noChangeAspect="1"/>
          </p:cNvPicPr>
          <p:nvPr/>
        </p:nvPicPr>
        <p:blipFill>
          <a:blip r:embed="rId2"/>
          <a:stretch>
            <a:fillRect/>
          </a:stretch>
        </p:blipFill>
        <p:spPr>
          <a:xfrm>
            <a:off x="0" y="-10500"/>
            <a:ext cx="587589" cy="522603"/>
          </a:xfrm>
          <a:prstGeom prst="rect">
            <a:avLst/>
          </a:prstGeom>
        </p:spPr>
      </p:pic>
      <p:grpSp>
        <p:nvGrpSpPr>
          <p:cNvPr id="4" name="Group 3">
            <a:extLst>
              <a:ext uri="{FF2B5EF4-FFF2-40B4-BE49-F238E27FC236}">
                <a16:creationId xmlns:a16="http://schemas.microsoft.com/office/drawing/2014/main" id="{A28A954C-3CD8-56D6-1FA3-A75AB47DE069}"/>
              </a:ext>
            </a:extLst>
          </p:cNvPr>
          <p:cNvGrpSpPr/>
          <p:nvPr/>
        </p:nvGrpSpPr>
        <p:grpSpPr>
          <a:xfrm>
            <a:off x="4633162" y="2381055"/>
            <a:ext cx="3200419" cy="2791986"/>
            <a:chOff x="4981373" y="1617493"/>
            <a:chExt cx="2289081" cy="1984305"/>
          </a:xfrm>
          <a:solidFill>
            <a:srgbClr val="74CB51"/>
          </a:solidFill>
        </p:grpSpPr>
        <p:sp>
          <p:nvSpPr>
            <p:cNvPr id="5" name="!!C">
              <a:extLst>
                <a:ext uri="{FF2B5EF4-FFF2-40B4-BE49-F238E27FC236}">
                  <a16:creationId xmlns:a16="http://schemas.microsoft.com/office/drawing/2014/main" id="{4208D336-FB8B-E836-38D3-F3F831BAED33}"/>
                </a:ext>
              </a:extLst>
            </p:cNvPr>
            <p:cNvSpPr/>
            <p:nvPr/>
          </p:nvSpPr>
          <p:spPr>
            <a:xfrm>
              <a:off x="4986006" y="1617493"/>
              <a:ext cx="2239300" cy="1984305"/>
            </a:xfrm>
            <a:prstGeom prst="ellipse">
              <a:avLst/>
            </a:prstGeom>
            <a:solidFill>
              <a:srgbClr val="C00000"/>
            </a:solidFill>
            <a:ln>
              <a:noFill/>
            </a:ln>
            <a:effectLst>
              <a:outerShdw blurRad="50800" dist="50800" dir="5400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0567A2C-467D-576F-ABF0-EE245A07B178}"/>
                </a:ext>
              </a:extLst>
            </p:cNvPr>
            <p:cNvSpPr txBox="1"/>
            <p:nvPr/>
          </p:nvSpPr>
          <p:spPr>
            <a:xfrm>
              <a:off x="4981373" y="2089866"/>
              <a:ext cx="2289081" cy="918714"/>
            </a:xfrm>
            <a:prstGeom prst="rect">
              <a:avLst/>
            </a:prstGeom>
            <a:noFill/>
            <a:ln>
              <a:noFill/>
            </a:ln>
          </p:spPr>
          <p:txBody>
            <a:bodyPr wrap="square" rtlCol="0">
              <a:spAutoFit/>
            </a:bodyPr>
            <a:lstStyle/>
            <a:p>
              <a:pPr algn="ctr"/>
              <a:r>
                <a:rPr lang="en-US" sz="2600" b="1">
                  <a:solidFill>
                    <a:schemeClr val="bg1"/>
                  </a:solidFill>
                  <a:latin typeface="Arial" panose="020B0604020202020204" pitchFamily="34" charset="0"/>
                  <a:ea typeface="Cambria Math" panose="02040503050406030204" pitchFamily="18" charset="0"/>
                  <a:cs typeface="Arial" panose="020B0604020202020204" pitchFamily="34" charset="0"/>
                </a:rPr>
                <a:t>Tác hại của việc thao tác nhầm với tệp và thư mục</a:t>
              </a:r>
              <a:endParaRPr lang="en-US" sz="2600" b="1" dirty="0">
                <a:solidFill>
                  <a:schemeClr val="bg1"/>
                </a:solidFill>
                <a:latin typeface="Arial" panose="020B0604020202020204" pitchFamily="34" charset="0"/>
                <a:ea typeface="Cambria Math" panose="02040503050406030204" pitchFamily="18" charset="0"/>
                <a:cs typeface="Arial" panose="020B0604020202020204" pitchFamily="34" charset="0"/>
              </a:endParaRPr>
            </a:p>
          </p:txBody>
        </p:sp>
      </p:grpSp>
      <p:grpSp>
        <p:nvGrpSpPr>
          <p:cNvPr id="38" name="Group 37">
            <a:extLst>
              <a:ext uri="{FF2B5EF4-FFF2-40B4-BE49-F238E27FC236}">
                <a16:creationId xmlns:a16="http://schemas.microsoft.com/office/drawing/2014/main" id="{6213AE2D-E29A-CA17-9734-79AD55AF2E80}"/>
              </a:ext>
            </a:extLst>
          </p:cNvPr>
          <p:cNvGrpSpPr/>
          <p:nvPr/>
        </p:nvGrpSpPr>
        <p:grpSpPr>
          <a:xfrm>
            <a:off x="257562" y="1045433"/>
            <a:ext cx="5424908" cy="2181433"/>
            <a:chOff x="271054" y="704742"/>
            <a:chExt cx="5424908" cy="2181433"/>
          </a:xfrm>
        </p:grpSpPr>
        <p:sp>
          <p:nvSpPr>
            <p:cNvPr id="16" name="Freeform: Shape 15">
              <a:extLst>
                <a:ext uri="{FF2B5EF4-FFF2-40B4-BE49-F238E27FC236}">
                  <a16:creationId xmlns:a16="http://schemas.microsoft.com/office/drawing/2014/main" id="{24E51351-AF85-2090-66E9-1B50F05C4384}"/>
                </a:ext>
              </a:extLst>
            </p:cNvPr>
            <p:cNvSpPr/>
            <p:nvPr/>
          </p:nvSpPr>
          <p:spPr>
            <a:xfrm>
              <a:off x="271054" y="704742"/>
              <a:ext cx="4327501" cy="2181433"/>
            </a:xfrm>
            <a:custGeom>
              <a:avLst/>
              <a:gdLst>
                <a:gd name="connsiteX0" fmla="*/ 0 w 3951082"/>
                <a:gd name="connsiteY0" fmla="*/ 450459 h 2702699"/>
                <a:gd name="connsiteX1" fmla="*/ 450459 w 3951082"/>
                <a:gd name="connsiteY1" fmla="*/ 0 h 2702699"/>
                <a:gd name="connsiteX2" fmla="*/ 3500623 w 3951082"/>
                <a:gd name="connsiteY2" fmla="*/ 0 h 2702699"/>
                <a:gd name="connsiteX3" fmla="*/ 3951082 w 3951082"/>
                <a:gd name="connsiteY3" fmla="*/ 450459 h 2702699"/>
                <a:gd name="connsiteX4" fmla="*/ 3951082 w 3951082"/>
                <a:gd name="connsiteY4" fmla="*/ 2252240 h 2702699"/>
                <a:gd name="connsiteX5" fmla="*/ 3500623 w 3951082"/>
                <a:gd name="connsiteY5" fmla="*/ 2702699 h 2702699"/>
                <a:gd name="connsiteX6" fmla="*/ 450459 w 3951082"/>
                <a:gd name="connsiteY6" fmla="*/ 2702699 h 2702699"/>
                <a:gd name="connsiteX7" fmla="*/ 0 w 3951082"/>
                <a:gd name="connsiteY7" fmla="*/ 2252240 h 2702699"/>
                <a:gd name="connsiteX8" fmla="*/ 0 w 3951082"/>
                <a:gd name="connsiteY8" fmla="*/ 450459 h 270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51082" h="2702699">
                  <a:moveTo>
                    <a:pt x="0" y="450459"/>
                  </a:moveTo>
                  <a:cubicBezTo>
                    <a:pt x="0" y="201677"/>
                    <a:pt x="201677" y="0"/>
                    <a:pt x="450459" y="0"/>
                  </a:cubicBezTo>
                  <a:lnTo>
                    <a:pt x="3500623" y="0"/>
                  </a:lnTo>
                  <a:cubicBezTo>
                    <a:pt x="3749405" y="0"/>
                    <a:pt x="3951082" y="201677"/>
                    <a:pt x="3951082" y="450459"/>
                  </a:cubicBezTo>
                  <a:lnTo>
                    <a:pt x="3951082" y="2252240"/>
                  </a:lnTo>
                  <a:cubicBezTo>
                    <a:pt x="3951082" y="2501022"/>
                    <a:pt x="3749405" y="2702699"/>
                    <a:pt x="3500623" y="2702699"/>
                  </a:cubicBezTo>
                  <a:lnTo>
                    <a:pt x="450459" y="2702699"/>
                  </a:lnTo>
                  <a:cubicBezTo>
                    <a:pt x="201677" y="2702699"/>
                    <a:pt x="0" y="2501022"/>
                    <a:pt x="0" y="2252240"/>
                  </a:cubicBezTo>
                  <a:lnTo>
                    <a:pt x="0" y="450459"/>
                  </a:lnTo>
                  <a:close/>
                </a:path>
              </a:pathLst>
            </a:custGeom>
            <a:solidFill>
              <a:srgbClr val="85CA3A"/>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65285" tIns="265285" rIns="265285" bIns="265285" numCol="1" spcCol="1270" anchor="ctr" anchorCtr="0">
              <a:noAutofit/>
            </a:bodyPr>
            <a:lstStyle/>
            <a:p>
              <a:pPr marL="0" lvl="0" indent="0" algn="ctr" defTabSz="1555750">
                <a:lnSpc>
                  <a:spcPct val="90000"/>
                </a:lnSpc>
                <a:spcBef>
                  <a:spcPct val="0"/>
                </a:spcBef>
                <a:spcAft>
                  <a:spcPct val="35000"/>
                </a:spcAft>
                <a:buNone/>
              </a:pPr>
              <a:endParaRPr lang="en-US" sz="2200" kern="12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C4B17319-A299-E564-C882-05CB310D5EFD}"/>
                </a:ext>
              </a:extLst>
            </p:cNvPr>
            <p:cNvGrpSpPr/>
            <p:nvPr/>
          </p:nvGrpSpPr>
          <p:grpSpPr>
            <a:xfrm rot="1077742">
              <a:off x="4429872" y="2022345"/>
              <a:ext cx="1266090" cy="541332"/>
              <a:chOff x="3900420" y="2431336"/>
              <a:chExt cx="1107407" cy="457200"/>
            </a:xfrm>
            <a:solidFill>
              <a:srgbClr val="FF0000"/>
            </a:solidFill>
          </p:grpSpPr>
          <p:sp>
            <p:nvSpPr>
              <p:cNvPr id="18" name="!!C">
                <a:extLst>
                  <a:ext uri="{FF2B5EF4-FFF2-40B4-BE49-F238E27FC236}">
                    <a16:creationId xmlns:a16="http://schemas.microsoft.com/office/drawing/2014/main" id="{5B123D51-FDE5-837E-0297-44FAE6776498}"/>
                  </a:ext>
                </a:extLst>
              </p:cNvPr>
              <p:cNvSpPr/>
              <p:nvPr/>
            </p:nvSpPr>
            <p:spPr>
              <a:xfrm>
                <a:off x="4550627" y="2431336"/>
                <a:ext cx="457200" cy="457200"/>
              </a:xfrm>
              <a:prstGeom prst="ellipse">
                <a:avLst/>
              </a:prstGeom>
              <a:solidFill>
                <a:srgbClr val="FFC000"/>
              </a:solidFill>
              <a:ln>
                <a:noFill/>
              </a:ln>
              <a:effectLst>
                <a:outerShdw blurRad="50800" dist="50800" dir="5400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anose="020B0604020202020204" pitchFamily="34" charset="0"/>
                    <a:cs typeface="Arial" panose="020B0604020202020204" pitchFamily="34" charset="0"/>
                  </a:rPr>
                  <a:t>1</a:t>
                </a:r>
                <a:endParaRPr lang="en-US" sz="2200" b="1"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789901A2-DB2F-26E2-9A1C-7ADDB45824DE}"/>
                  </a:ext>
                </a:extLst>
              </p:cNvPr>
              <p:cNvCxnSpPr>
                <a:cxnSpLocks/>
              </p:cNvCxnSpPr>
              <p:nvPr/>
            </p:nvCxnSpPr>
            <p:spPr>
              <a:xfrm flipH="1">
                <a:off x="3900420" y="2659936"/>
                <a:ext cx="671271" cy="13723"/>
              </a:xfrm>
              <a:prstGeom prst="line">
                <a:avLst/>
              </a:prstGeom>
              <a:grpFill/>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C6B85BE2-4F37-7C3E-5CDC-9F51FE425B93}"/>
                </a:ext>
              </a:extLst>
            </p:cNvPr>
            <p:cNvSpPr txBox="1"/>
            <p:nvPr/>
          </p:nvSpPr>
          <p:spPr>
            <a:xfrm>
              <a:off x="271055" y="962434"/>
              <a:ext cx="4337369" cy="861774"/>
            </a:xfrm>
            <a:prstGeom prst="rect">
              <a:avLst/>
            </a:prstGeom>
            <a:noFill/>
          </p:spPr>
          <p:txBody>
            <a:bodyPr wrap="square">
              <a:spAutoFit/>
            </a:bodyPr>
            <a:lstStyle/>
            <a:p>
              <a:pPr algn="ctr">
                <a:spcAft>
                  <a:spcPts val="1000"/>
                </a:spcAft>
              </a:pPr>
              <a:r>
                <a:rPr lang="en-US"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rPr>
                <a:t>Xoá/đổi tên/di chuyển TỆP/THƯ MỤC chương trình</a:t>
              </a:r>
              <a:endParaRPr lang="ko-KR"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grpSp>
      <p:grpSp>
        <p:nvGrpSpPr>
          <p:cNvPr id="40" name="Group 39">
            <a:extLst>
              <a:ext uri="{FF2B5EF4-FFF2-40B4-BE49-F238E27FC236}">
                <a16:creationId xmlns:a16="http://schemas.microsoft.com/office/drawing/2014/main" id="{E502AA36-865B-3ADD-D3AD-1C55DAF8A60C}"/>
              </a:ext>
            </a:extLst>
          </p:cNvPr>
          <p:cNvGrpSpPr/>
          <p:nvPr/>
        </p:nvGrpSpPr>
        <p:grpSpPr>
          <a:xfrm>
            <a:off x="361712" y="4067956"/>
            <a:ext cx="5089502" cy="2159077"/>
            <a:chOff x="279839" y="3834987"/>
            <a:chExt cx="5089502" cy="2159077"/>
          </a:xfrm>
        </p:grpSpPr>
        <p:sp>
          <p:nvSpPr>
            <p:cNvPr id="20" name="Freeform: Shape 19">
              <a:extLst>
                <a:ext uri="{FF2B5EF4-FFF2-40B4-BE49-F238E27FC236}">
                  <a16:creationId xmlns:a16="http://schemas.microsoft.com/office/drawing/2014/main" id="{B2B40286-6E79-1FBC-2841-9C02081F3340}"/>
                </a:ext>
              </a:extLst>
            </p:cNvPr>
            <p:cNvSpPr/>
            <p:nvPr/>
          </p:nvSpPr>
          <p:spPr>
            <a:xfrm>
              <a:off x="279839" y="3834987"/>
              <a:ext cx="4081509" cy="2159077"/>
            </a:xfrm>
            <a:custGeom>
              <a:avLst/>
              <a:gdLst>
                <a:gd name="connsiteX0" fmla="*/ 0 w 3855329"/>
                <a:gd name="connsiteY0" fmla="*/ 309477 h 1856827"/>
                <a:gd name="connsiteX1" fmla="*/ 309477 w 3855329"/>
                <a:gd name="connsiteY1" fmla="*/ 0 h 1856827"/>
                <a:gd name="connsiteX2" fmla="*/ 3545852 w 3855329"/>
                <a:gd name="connsiteY2" fmla="*/ 0 h 1856827"/>
                <a:gd name="connsiteX3" fmla="*/ 3855329 w 3855329"/>
                <a:gd name="connsiteY3" fmla="*/ 309477 h 1856827"/>
                <a:gd name="connsiteX4" fmla="*/ 3855329 w 3855329"/>
                <a:gd name="connsiteY4" fmla="*/ 1547350 h 1856827"/>
                <a:gd name="connsiteX5" fmla="*/ 3545852 w 3855329"/>
                <a:gd name="connsiteY5" fmla="*/ 1856827 h 1856827"/>
                <a:gd name="connsiteX6" fmla="*/ 309477 w 3855329"/>
                <a:gd name="connsiteY6" fmla="*/ 1856827 h 1856827"/>
                <a:gd name="connsiteX7" fmla="*/ 0 w 3855329"/>
                <a:gd name="connsiteY7" fmla="*/ 1547350 h 1856827"/>
                <a:gd name="connsiteX8" fmla="*/ 0 w 3855329"/>
                <a:gd name="connsiteY8" fmla="*/ 309477 h 185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5329" h="1856827">
                  <a:moveTo>
                    <a:pt x="0" y="309477"/>
                  </a:moveTo>
                  <a:cubicBezTo>
                    <a:pt x="0" y="138558"/>
                    <a:pt x="138558" y="0"/>
                    <a:pt x="309477" y="0"/>
                  </a:cubicBezTo>
                  <a:lnTo>
                    <a:pt x="3545852" y="0"/>
                  </a:lnTo>
                  <a:cubicBezTo>
                    <a:pt x="3716771" y="0"/>
                    <a:pt x="3855329" y="138558"/>
                    <a:pt x="3855329" y="309477"/>
                  </a:cubicBezTo>
                  <a:lnTo>
                    <a:pt x="3855329" y="1547350"/>
                  </a:lnTo>
                  <a:cubicBezTo>
                    <a:pt x="3855329" y="1718269"/>
                    <a:pt x="3716771" y="1856827"/>
                    <a:pt x="3545852" y="1856827"/>
                  </a:cubicBezTo>
                  <a:lnTo>
                    <a:pt x="309477" y="1856827"/>
                  </a:lnTo>
                  <a:cubicBezTo>
                    <a:pt x="138558" y="1856827"/>
                    <a:pt x="0" y="1718269"/>
                    <a:pt x="0" y="1547350"/>
                  </a:cubicBezTo>
                  <a:lnTo>
                    <a:pt x="0" y="309477"/>
                  </a:lnTo>
                  <a:close/>
                </a:path>
              </a:pathLst>
            </a:custGeom>
            <a:solidFill>
              <a:schemeClr val="accent2">
                <a:lumMod val="50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51603" tIns="151603" rIns="151603" bIns="151603" numCol="1" spcCol="1270" anchor="ctr" anchorCtr="0">
              <a:noAutofit/>
            </a:bodyPr>
            <a:lstStyle/>
            <a:p>
              <a:pPr marL="0" lvl="0" indent="0" algn="ctr" defTabSz="711200">
                <a:lnSpc>
                  <a:spcPct val="90000"/>
                </a:lnSpc>
                <a:spcBef>
                  <a:spcPct val="0"/>
                </a:spcBef>
                <a:spcAft>
                  <a:spcPct val="35000"/>
                </a:spcAft>
                <a:buNone/>
              </a:pPr>
              <a:endParaRPr lang="en-US" sz="2200" kern="12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AF29293E-6C78-3A3B-4C64-0595FB6886A3}"/>
                </a:ext>
              </a:extLst>
            </p:cNvPr>
            <p:cNvGrpSpPr/>
            <p:nvPr/>
          </p:nvGrpSpPr>
          <p:grpSpPr>
            <a:xfrm>
              <a:off x="4237321" y="4156622"/>
              <a:ext cx="1132020" cy="988217"/>
              <a:chOff x="4471325" y="3487220"/>
              <a:chExt cx="990140" cy="834632"/>
            </a:xfrm>
            <a:solidFill>
              <a:srgbClr val="FF0000"/>
            </a:solidFill>
          </p:grpSpPr>
          <p:sp>
            <p:nvSpPr>
              <p:cNvPr id="22" name="!!C">
                <a:extLst>
                  <a:ext uri="{FF2B5EF4-FFF2-40B4-BE49-F238E27FC236}">
                    <a16:creationId xmlns:a16="http://schemas.microsoft.com/office/drawing/2014/main" id="{EF73205A-1C35-C669-34EC-7211A34DD5FE}"/>
                  </a:ext>
                </a:extLst>
              </p:cNvPr>
              <p:cNvSpPr/>
              <p:nvPr/>
            </p:nvSpPr>
            <p:spPr>
              <a:xfrm>
                <a:off x="5004265" y="3487220"/>
                <a:ext cx="457200" cy="457200"/>
              </a:xfrm>
              <a:prstGeom prst="ellipse">
                <a:avLst/>
              </a:prstGeom>
              <a:solidFill>
                <a:srgbClr val="FFC000"/>
              </a:solidFill>
              <a:ln>
                <a:noFill/>
              </a:ln>
              <a:effectLst>
                <a:outerShdw blurRad="50800" dist="50800" dir="5400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anose="020B0604020202020204" pitchFamily="34" charset="0"/>
                    <a:cs typeface="Arial" panose="020B0604020202020204" pitchFamily="34" charset="0"/>
                  </a:rPr>
                  <a:t>3</a:t>
                </a:r>
                <a:endParaRPr lang="en-US" sz="2200" b="1"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81C5BD9D-5E88-6BA1-8579-52BCBB2C0674}"/>
                  </a:ext>
                </a:extLst>
              </p:cNvPr>
              <p:cNvCxnSpPr>
                <a:cxnSpLocks/>
              </p:cNvCxnSpPr>
              <p:nvPr/>
            </p:nvCxnSpPr>
            <p:spPr>
              <a:xfrm flipH="1">
                <a:off x="4471325" y="3904404"/>
                <a:ext cx="555684" cy="417448"/>
              </a:xfrm>
              <a:prstGeom prst="line">
                <a:avLst/>
              </a:prstGeom>
              <a:grpFill/>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5C0C9493-910D-CE8B-0278-07D8B219CF89}"/>
                </a:ext>
              </a:extLst>
            </p:cNvPr>
            <p:cNvSpPr txBox="1"/>
            <p:nvPr/>
          </p:nvSpPr>
          <p:spPr>
            <a:xfrm>
              <a:off x="311740" y="3864939"/>
              <a:ext cx="3961282" cy="861774"/>
            </a:xfrm>
            <a:prstGeom prst="rect">
              <a:avLst/>
            </a:prstGeom>
            <a:noFill/>
          </p:spPr>
          <p:txBody>
            <a:bodyPr wrap="square">
              <a:spAutoFit/>
            </a:bodyPr>
            <a:lstStyle/>
            <a:p>
              <a:pPr algn="ctr">
                <a:spcAft>
                  <a:spcPts val="1000"/>
                </a:spcAft>
              </a:pPr>
              <a:r>
                <a:rPr lang="en-US"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rPr>
                <a:t>Sao chép TỆP đến nhiều THƯ MỤC trên máy tính</a:t>
              </a:r>
              <a:endParaRPr lang="ko-KR"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grpSp>
      <p:grpSp>
        <p:nvGrpSpPr>
          <p:cNvPr id="39" name="Group 38">
            <a:extLst>
              <a:ext uri="{FF2B5EF4-FFF2-40B4-BE49-F238E27FC236}">
                <a16:creationId xmlns:a16="http://schemas.microsoft.com/office/drawing/2014/main" id="{347E2122-F270-AE4A-2114-7E3873488602}"/>
              </a:ext>
            </a:extLst>
          </p:cNvPr>
          <p:cNvGrpSpPr/>
          <p:nvPr/>
        </p:nvGrpSpPr>
        <p:grpSpPr>
          <a:xfrm>
            <a:off x="6781800" y="914400"/>
            <a:ext cx="5233208" cy="2340833"/>
            <a:chOff x="6796819" y="645578"/>
            <a:chExt cx="5233208" cy="2340833"/>
          </a:xfrm>
        </p:grpSpPr>
        <p:sp>
          <p:nvSpPr>
            <p:cNvPr id="12" name="Freeform: Shape 11">
              <a:extLst>
                <a:ext uri="{FF2B5EF4-FFF2-40B4-BE49-F238E27FC236}">
                  <a16:creationId xmlns:a16="http://schemas.microsoft.com/office/drawing/2014/main" id="{AB36841A-6963-622E-5688-25F2E34B2A5B}"/>
                </a:ext>
              </a:extLst>
            </p:cNvPr>
            <p:cNvSpPr/>
            <p:nvPr/>
          </p:nvSpPr>
          <p:spPr>
            <a:xfrm>
              <a:off x="7917263" y="645578"/>
              <a:ext cx="4112764" cy="2340833"/>
            </a:xfrm>
            <a:custGeom>
              <a:avLst/>
              <a:gdLst>
                <a:gd name="connsiteX0" fmla="*/ 0 w 3859694"/>
                <a:gd name="connsiteY0" fmla="*/ 470441 h 2822590"/>
                <a:gd name="connsiteX1" fmla="*/ 470441 w 3859694"/>
                <a:gd name="connsiteY1" fmla="*/ 0 h 2822590"/>
                <a:gd name="connsiteX2" fmla="*/ 3389253 w 3859694"/>
                <a:gd name="connsiteY2" fmla="*/ 0 h 2822590"/>
                <a:gd name="connsiteX3" fmla="*/ 3859694 w 3859694"/>
                <a:gd name="connsiteY3" fmla="*/ 470441 h 2822590"/>
                <a:gd name="connsiteX4" fmla="*/ 3859694 w 3859694"/>
                <a:gd name="connsiteY4" fmla="*/ 2352149 h 2822590"/>
                <a:gd name="connsiteX5" fmla="*/ 3389253 w 3859694"/>
                <a:gd name="connsiteY5" fmla="*/ 2822590 h 2822590"/>
                <a:gd name="connsiteX6" fmla="*/ 470441 w 3859694"/>
                <a:gd name="connsiteY6" fmla="*/ 2822590 h 2822590"/>
                <a:gd name="connsiteX7" fmla="*/ 0 w 3859694"/>
                <a:gd name="connsiteY7" fmla="*/ 2352149 h 2822590"/>
                <a:gd name="connsiteX8" fmla="*/ 0 w 3859694"/>
                <a:gd name="connsiteY8" fmla="*/ 470441 h 282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9694" h="2822590">
                  <a:moveTo>
                    <a:pt x="0" y="470441"/>
                  </a:moveTo>
                  <a:cubicBezTo>
                    <a:pt x="0" y="210624"/>
                    <a:pt x="210624" y="0"/>
                    <a:pt x="470441" y="0"/>
                  </a:cubicBezTo>
                  <a:lnTo>
                    <a:pt x="3389253" y="0"/>
                  </a:lnTo>
                  <a:cubicBezTo>
                    <a:pt x="3649070" y="0"/>
                    <a:pt x="3859694" y="210624"/>
                    <a:pt x="3859694" y="470441"/>
                  </a:cubicBezTo>
                  <a:lnTo>
                    <a:pt x="3859694" y="2352149"/>
                  </a:lnTo>
                  <a:cubicBezTo>
                    <a:pt x="3859694" y="2611966"/>
                    <a:pt x="3649070" y="2822590"/>
                    <a:pt x="3389253" y="2822590"/>
                  </a:cubicBezTo>
                  <a:lnTo>
                    <a:pt x="470441" y="2822590"/>
                  </a:lnTo>
                  <a:cubicBezTo>
                    <a:pt x="210624" y="2822590"/>
                    <a:pt x="0" y="2611966"/>
                    <a:pt x="0" y="2352149"/>
                  </a:cubicBezTo>
                  <a:lnTo>
                    <a:pt x="0" y="470441"/>
                  </a:lnTo>
                  <a:close/>
                </a:path>
              </a:pathLst>
            </a:custGeom>
            <a:solidFill>
              <a:schemeClr val="accent5">
                <a:lumMod val="50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3507" tIns="183507" rIns="183507" bIns="183507" numCol="1" spcCol="1270" anchor="ctr" anchorCtr="0">
              <a:noAutofit/>
            </a:bodyPr>
            <a:lstStyle/>
            <a:p>
              <a:pPr marL="0" lvl="0" indent="0" algn="ctr" defTabSz="533400">
                <a:lnSpc>
                  <a:spcPct val="90000"/>
                </a:lnSpc>
                <a:spcBef>
                  <a:spcPct val="0"/>
                </a:spcBef>
                <a:spcAft>
                  <a:spcPct val="35000"/>
                </a:spcAft>
                <a:buNone/>
              </a:pPr>
              <a:endParaRPr lang="en-US" sz="2200" kern="12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AD2E80D-53CC-743A-D249-44F3CBC29C6E}"/>
                </a:ext>
              </a:extLst>
            </p:cNvPr>
            <p:cNvGrpSpPr/>
            <p:nvPr/>
          </p:nvGrpSpPr>
          <p:grpSpPr>
            <a:xfrm rot="20378403">
              <a:off x="6796819" y="2038263"/>
              <a:ext cx="1205892" cy="541332"/>
              <a:chOff x="6906183" y="1575315"/>
              <a:chExt cx="1054754" cy="457200"/>
            </a:xfrm>
            <a:solidFill>
              <a:srgbClr val="FF0000"/>
            </a:solidFill>
          </p:grpSpPr>
          <p:sp>
            <p:nvSpPr>
              <p:cNvPr id="14" name="!!C">
                <a:extLst>
                  <a:ext uri="{FF2B5EF4-FFF2-40B4-BE49-F238E27FC236}">
                    <a16:creationId xmlns:a16="http://schemas.microsoft.com/office/drawing/2014/main" id="{1E36EAED-D699-DEB9-D9B7-7F066164D13C}"/>
                  </a:ext>
                </a:extLst>
              </p:cNvPr>
              <p:cNvSpPr/>
              <p:nvPr/>
            </p:nvSpPr>
            <p:spPr>
              <a:xfrm>
                <a:off x="6906183" y="1575315"/>
                <a:ext cx="457200" cy="457200"/>
              </a:xfrm>
              <a:prstGeom prst="ellipse">
                <a:avLst/>
              </a:prstGeom>
              <a:solidFill>
                <a:srgbClr val="FFC000"/>
              </a:solidFill>
              <a:ln>
                <a:noFill/>
              </a:ln>
              <a:effectLst>
                <a:outerShdw blurRad="50800" dist="50800" dir="5400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anose="020B0604020202020204" pitchFamily="34" charset="0"/>
                    <a:cs typeface="Arial" panose="020B0604020202020204" pitchFamily="34" charset="0"/>
                  </a:rPr>
                  <a:t>2</a:t>
                </a:r>
                <a:endParaRPr lang="en-US" sz="2200" b="1" dirty="0">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E801A186-7589-DE26-C3AE-B750A8204D99}"/>
                  </a:ext>
                </a:extLst>
              </p:cNvPr>
              <p:cNvCxnSpPr>
                <a:cxnSpLocks/>
              </p:cNvCxnSpPr>
              <p:nvPr/>
            </p:nvCxnSpPr>
            <p:spPr>
              <a:xfrm flipH="1">
                <a:off x="7297978" y="1803915"/>
                <a:ext cx="662959" cy="0"/>
              </a:xfrm>
              <a:prstGeom prst="line">
                <a:avLst/>
              </a:prstGeom>
              <a:grpFill/>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B89A711B-023F-B424-00CE-A3A74B722B10}"/>
                </a:ext>
              </a:extLst>
            </p:cNvPr>
            <p:cNvSpPr txBox="1"/>
            <p:nvPr/>
          </p:nvSpPr>
          <p:spPr>
            <a:xfrm>
              <a:off x="7984264" y="792916"/>
              <a:ext cx="3995917" cy="861774"/>
            </a:xfrm>
            <a:prstGeom prst="rect">
              <a:avLst/>
            </a:prstGeom>
            <a:noFill/>
          </p:spPr>
          <p:txBody>
            <a:bodyPr wrap="square">
              <a:spAutoFit/>
            </a:bodyPr>
            <a:lstStyle/>
            <a:p>
              <a:pPr algn="ctr">
                <a:spcAft>
                  <a:spcPts val="1000"/>
                </a:spcAft>
              </a:pPr>
              <a:r>
                <a:rPr lang="en-US"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rPr>
                <a:t>Sao chép/di chuyển TỆP/ THƯ MỤC của người khác</a:t>
              </a:r>
              <a:endParaRPr lang="ko-KR"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grpSp>
      <p:sp>
        <p:nvSpPr>
          <p:cNvPr id="30" name="TextBox 29">
            <a:extLst>
              <a:ext uri="{FF2B5EF4-FFF2-40B4-BE49-F238E27FC236}">
                <a16:creationId xmlns:a16="http://schemas.microsoft.com/office/drawing/2014/main" id="{1A778CEC-340D-9B7A-759F-AE4D3E55834F}"/>
              </a:ext>
            </a:extLst>
          </p:cNvPr>
          <p:cNvSpPr txBox="1"/>
          <p:nvPr/>
        </p:nvSpPr>
        <p:spPr>
          <a:xfrm>
            <a:off x="428089" y="2482942"/>
            <a:ext cx="3995918" cy="523220"/>
          </a:xfrm>
          <a:prstGeom prst="rect">
            <a:avLst/>
          </a:prstGeom>
          <a:noFill/>
        </p:spPr>
        <p:txBody>
          <a:bodyPr wrap="square">
            <a:spAutoFit/>
          </a:bodyPr>
          <a:lstStyle/>
          <a:p>
            <a:pPr algn="ctr">
              <a:spcAft>
                <a:spcPts val="1000"/>
              </a:spcAft>
            </a:pPr>
            <a:r>
              <a:rPr lang="en-US" altLang="ko-KR" sz="2800">
                <a:solidFill>
                  <a:schemeClr val="bg1"/>
                </a:solidFill>
                <a:effectLst/>
                <a:latin typeface="Arial" panose="020B0604020202020204" pitchFamily="34" charset="0"/>
                <a:ea typeface="Malgun Gothic" panose="020B0503020000020004" pitchFamily="34" charset="-127"/>
                <a:cs typeface="Arial" panose="020B0604020202020204" pitchFamily="34" charset="0"/>
              </a:rPr>
              <a:t>LỖI – TREO MÁY TÍNH</a:t>
            </a:r>
            <a:endParaRPr lang="ko-KR" altLang="ko-KR" sz="280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31" name="TextBox 30">
            <a:extLst>
              <a:ext uri="{FF2B5EF4-FFF2-40B4-BE49-F238E27FC236}">
                <a16:creationId xmlns:a16="http://schemas.microsoft.com/office/drawing/2014/main" id="{0143DFAD-4A06-B62D-E476-C8699E7600F6}"/>
              </a:ext>
            </a:extLst>
          </p:cNvPr>
          <p:cNvSpPr txBox="1"/>
          <p:nvPr/>
        </p:nvSpPr>
        <p:spPr>
          <a:xfrm>
            <a:off x="7975387" y="2284286"/>
            <a:ext cx="3995918" cy="861774"/>
          </a:xfrm>
          <a:prstGeom prst="rect">
            <a:avLst/>
          </a:prstGeom>
          <a:noFill/>
        </p:spPr>
        <p:txBody>
          <a:bodyPr wrap="square">
            <a:spAutoFit/>
          </a:bodyPr>
          <a:lstStyle/>
          <a:p>
            <a:pPr algn="ctr">
              <a:spcAft>
                <a:spcPts val="1000"/>
              </a:spcAft>
            </a:pPr>
            <a:r>
              <a:rPr lang="en-US" altLang="ko-KR" sz="2500">
                <a:solidFill>
                  <a:schemeClr val="bg1"/>
                </a:solidFill>
                <a:latin typeface="Arial" panose="020B0604020202020204" pitchFamily="34" charset="0"/>
                <a:ea typeface="Malgun Gothic" panose="020B0503020000020004" pitchFamily="34" charset="-127"/>
                <a:cs typeface="Arial" panose="020B0604020202020204" pitchFamily="34" charset="0"/>
              </a:rPr>
              <a:t>ĐẢO LỘN – KHÓ KHĂN cho người sử dụng khác</a:t>
            </a:r>
            <a:endParaRPr lang="ko-KR"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32" name="TextBox 31">
            <a:extLst>
              <a:ext uri="{FF2B5EF4-FFF2-40B4-BE49-F238E27FC236}">
                <a16:creationId xmlns:a16="http://schemas.microsoft.com/office/drawing/2014/main" id="{761063F7-E8DC-E54D-7F6F-75EC217DA724}"/>
              </a:ext>
            </a:extLst>
          </p:cNvPr>
          <p:cNvSpPr txBox="1"/>
          <p:nvPr/>
        </p:nvSpPr>
        <p:spPr>
          <a:xfrm>
            <a:off x="478865" y="5086527"/>
            <a:ext cx="3884894" cy="861774"/>
          </a:xfrm>
          <a:prstGeom prst="rect">
            <a:avLst/>
          </a:prstGeom>
          <a:noFill/>
        </p:spPr>
        <p:txBody>
          <a:bodyPr wrap="square">
            <a:spAutoFit/>
          </a:bodyPr>
          <a:lstStyle/>
          <a:p>
            <a:pPr algn="ctr">
              <a:spcAft>
                <a:spcPts val="1000"/>
              </a:spcAft>
            </a:pPr>
            <a:r>
              <a:rPr lang="en-US"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rPr>
              <a:t>KHÓ QUẢN LÍ TỆP - TỐN BỘ NHỚ ĐỂ LƯU TRỮ</a:t>
            </a:r>
            <a:endParaRPr lang="ko-KR"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grpSp>
        <p:nvGrpSpPr>
          <p:cNvPr id="41" name="Group 40">
            <a:extLst>
              <a:ext uri="{FF2B5EF4-FFF2-40B4-BE49-F238E27FC236}">
                <a16:creationId xmlns:a16="http://schemas.microsoft.com/office/drawing/2014/main" id="{8EB6F648-29BF-4997-EBAF-FF7268394F43}"/>
              </a:ext>
            </a:extLst>
          </p:cNvPr>
          <p:cNvGrpSpPr/>
          <p:nvPr/>
        </p:nvGrpSpPr>
        <p:grpSpPr>
          <a:xfrm>
            <a:off x="7017954" y="4110406"/>
            <a:ext cx="4947208" cy="2116627"/>
            <a:chOff x="7116114" y="3691813"/>
            <a:chExt cx="4947208" cy="2116627"/>
          </a:xfrm>
        </p:grpSpPr>
        <p:sp>
          <p:nvSpPr>
            <p:cNvPr id="8" name="Freeform: Shape 7">
              <a:extLst>
                <a:ext uri="{FF2B5EF4-FFF2-40B4-BE49-F238E27FC236}">
                  <a16:creationId xmlns:a16="http://schemas.microsoft.com/office/drawing/2014/main" id="{69095EDA-37EE-A33D-91A9-AA0D99CF8192}"/>
                </a:ext>
              </a:extLst>
            </p:cNvPr>
            <p:cNvSpPr/>
            <p:nvPr/>
          </p:nvSpPr>
          <p:spPr>
            <a:xfrm>
              <a:off x="8000404" y="3691813"/>
              <a:ext cx="4062918" cy="2116627"/>
            </a:xfrm>
            <a:custGeom>
              <a:avLst/>
              <a:gdLst>
                <a:gd name="connsiteX0" fmla="*/ 0 w 4981836"/>
                <a:gd name="connsiteY0" fmla="*/ 369706 h 2218191"/>
                <a:gd name="connsiteX1" fmla="*/ 369706 w 4981836"/>
                <a:gd name="connsiteY1" fmla="*/ 0 h 2218191"/>
                <a:gd name="connsiteX2" fmla="*/ 4612130 w 4981836"/>
                <a:gd name="connsiteY2" fmla="*/ 0 h 2218191"/>
                <a:gd name="connsiteX3" fmla="*/ 4981836 w 4981836"/>
                <a:gd name="connsiteY3" fmla="*/ 369706 h 2218191"/>
                <a:gd name="connsiteX4" fmla="*/ 4981836 w 4981836"/>
                <a:gd name="connsiteY4" fmla="*/ 1848485 h 2218191"/>
                <a:gd name="connsiteX5" fmla="*/ 4612130 w 4981836"/>
                <a:gd name="connsiteY5" fmla="*/ 2218191 h 2218191"/>
                <a:gd name="connsiteX6" fmla="*/ 369706 w 4981836"/>
                <a:gd name="connsiteY6" fmla="*/ 2218191 h 2218191"/>
                <a:gd name="connsiteX7" fmla="*/ 0 w 4981836"/>
                <a:gd name="connsiteY7" fmla="*/ 1848485 h 2218191"/>
                <a:gd name="connsiteX8" fmla="*/ 0 w 4981836"/>
                <a:gd name="connsiteY8" fmla="*/ 369706 h 221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81836" h="2218191">
                  <a:moveTo>
                    <a:pt x="0" y="369706"/>
                  </a:moveTo>
                  <a:cubicBezTo>
                    <a:pt x="0" y="165523"/>
                    <a:pt x="165523" y="0"/>
                    <a:pt x="369706" y="0"/>
                  </a:cubicBezTo>
                  <a:lnTo>
                    <a:pt x="4612130" y="0"/>
                  </a:lnTo>
                  <a:cubicBezTo>
                    <a:pt x="4816313" y="0"/>
                    <a:pt x="4981836" y="165523"/>
                    <a:pt x="4981836" y="369706"/>
                  </a:cubicBezTo>
                  <a:lnTo>
                    <a:pt x="4981836" y="1848485"/>
                  </a:lnTo>
                  <a:cubicBezTo>
                    <a:pt x="4981836" y="2052668"/>
                    <a:pt x="4816313" y="2218191"/>
                    <a:pt x="4612130" y="2218191"/>
                  </a:cubicBezTo>
                  <a:lnTo>
                    <a:pt x="369706" y="2218191"/>
                  </a:lnTo>
                  <a:cubicBezTo>
                    <a:pt x="165523" y="2218191"/>
                    <a:pt x="0" y="2052668"/>
                    <a:pt x="0" y="1848485"/>
                  </a:cubicBezTo>
                  <a:lnTo>
                    <a:pt x="0" y="369706"/>
                  </a:lnTo>
                  <a:close/>
                </a:path>
              </a:pathLst>
            </a:custGeom>
            <a:solidFill>
              <a:schemeClr val="accent4">
                <a:lumMod val="50000"/>
              </a:schemeClr>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69243" tIns="169243" rIns="169243" bIns="169243" numCol="1" spcCol="1270" anchor="ctr" anchorCtr="0">
              <a:noAutofit/>
            </a:bodyPr>
            <a:lstStyle/>
            <a:p>
              <a:pPr marL="0" lvl="0" indent="0" algn="ctr" defTabSz="711200">
                <a:lnSpc>
                  <a:spcPct val="90000"/>
                </a:lnSpc>
                <a:spcBef>
                  <a:spcPct val="0"/>
                </a:spcBef>
                <a:spcAft>
                  <a:spcPct val="35000"/>
                </a:spcAft>
                <a:buNone/>
              </a:pPr>
              <a:endParaRPr lang="en-US" sz="2200" kern="12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552AFC04-A6F8-8FFA-A137-771509023BB6}"/>
                </a:ext>
              </a:extLst>
            </p:cNvPr>
            <p:cNvGrpSpPr/>
            <p:nvPr/>
          </p:nvGrpSpPr>
          <p:grpSpPr>
            <a:xfrm>
              <a:off x="7116114" y="4076264"/>
              <a:ext cx="867405" cy="981507"/>
              <a:chOff x="6823668" y="3243720"/>
              <a:chExt cx="758690" cy="828965"/>
            </a:xfrm>
            <a:solidFill>
              <a:srgbClr val="FF0000"/>
            </a:solidFill>
          </p:grpSpPr>
          <p:sp>
            <p:nvSpPr>
              <p:cNvPr id="10" name="!!C">
                <a:extLst>
                  <a:ext uri="{FF2B5EF4-FFF2-40B4-BE49-F238E27FC236}">
                    <a16:creationId xmlns:a16="http://schemas.microsoft.com/office/drawing/2014/main" id="{94CE845C-4A3D-15EF-3F51-03575871D0C3}"/>
                  </a:ext>
                </a:extLst>
              </p:cNvPr>
              <p:cNvSpPr/>
              <p:nvPr/>
            </p:nvSpPr>
            <p:spPr>
              <a:xfrm>
                <a:off x="6823668" y="3243720"/>
                <a:ext cx="457200" cy="457200"/>
              </a:xfrm>
              <a:prstGeom prst="ellipse">
                <a:avLst/>
              </a:prstGeom>
              <a:solidFill>
                <a:srgbClr val="FFC000"/>
              </a:solidFill>
              <a:ln>
                <a:noFill/>
              </a:ln>
              <a:effectLst>
                <a:outerShdw blurRad="50800" dist="50800" dir="5400000" algn="ctr" rotWithShape="0">
                  <a:srgbClr val="000000">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latin typeface="Arial" panose="020B0604020202020204" pitchFamily="34" charset="0"/>
                    <a:cs typeface="Arial" panose="020B0604020202020204" pitchFamily="34" charset="0"/>
                  </a:rPr>
                  <a:t>4</a:t>
                </a:r>
                <a:endParaRPr lang="en-US" sz="2200" b="1"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AF0DCC11-218C-5D6B-CC44-AD290BB3CD32}"/>
                  </a:ext>
                </a:extLst>
              </p:cNvPr>
              <p:cNvCxnSpPr>
                <a:cxnSpLocks/>
              </p:cNvCxnSpPr>
              <p:nvPr/>
            </p:nvCxnSpPr>
            <p:spPr>
              <a:xfrm>
                <a:off x="7190006" y="3672894"/>
                <a:ext cx="392352" cy="399791"/>
              </a:xfrm>
              <a:prstGeom prst="line">
                <a:avLst/>
              </a:prstGeom>
              <a:grpFill/>
              <a:ln w="1905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57DF2DCE-8144-DADE-F4BE-B5480186799B}"/>
                </a:ext>
              </a:extLst>
            </p:cNvPr>
            <p:cNvSpPr txBox="1"/>
            <p:nvPr/>
          </p:nvSpPr>
          <p:spPr>
            <a:xfrm>
              <a:off x="8189544" y="3763127"/>
              <a:ext cx="3705470" cy="905954"/>
            </a:xfrm>
            <a:prstGeom prst="rect">
              <a:avLst/>
            </a:prstGeom>
            <a:noFill/>
          </p:spPr>
          <p:txBody>
            <a:bodyPr wrap="square">
              <a:spAutoFit/>
            </a:bodyPr>
            <a:lstStyle/>
            <a:p>
              <a:pPr algn="ctr">
                <a:lnSpc>
                  <a:spcPct val="110000"/>
                </a:lnSpc>
                <a:spcAft>
                  <a:spcPts val="1000"/>
                </a:spcAft>
              </a:pPr>
              <a:r>
                <a:rPr lang="en-US"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rPr>
                <a:t>Xoá/đổi tên/di chuyển TỆP/THƯ MỤC</a:t>
              </a:r>
              <a:endParaRPr lang="ko-KR"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grpSp>
      <p:sp>
        <p:nvSpPr>
          <p:cNvPr id="33" name="TextBox 32">
            <a:extLst>
              <a:ext uri="{FF2B5EF4-FFF2-40B4-BE49-F238E27FC236}">
                <a16:creationId xmlns:a16="http://schemas.microsoft.com/office/drawing/2014/main" id="{ED708083-5932-FE91-5FC8-996C698138E5}"/>
              </a:ext>
            </a:extLst>
          </p:cNvPr>
          <p:cNvSpPr txBox="1"/>
          <p:nvPr/>
        </p:nvSpPr>
        <p:spPr>
          <a:xfrm>
            <a:off x="8011828" y="5112388"/>
            <a:ext cx="3910750" cy="905954"/>
          </a:xfrm>
          <a:prstGeom prst="rect">
            <a:avLst/>
          </a:prstGeom>
          <a:noFill/>
        </p:spPr>
        <p:txBody>
          <a:bodyPr wrap="square">
            <a:spAutoFit/>
          </a:bodyPr>
          <a:lstStyle/>
          <a:p>
            <a:pPr algn="ctr">
              <a:lnSpc>
                <a:spcPct val="110000"/>
              </a:lnSpc>
              <a:spcAft>
                <a:spcPts val="1000"/>
              </a:spcAft>
            </a:pPr>
            <a:r>
              <a:rPr lang="en-US"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rPr>
              <a:t>VÔ TÌNH LÀM MẤT THÔNG TIN</a:t>
            </a:r>
            <a:endParaRPr lang="ko-KR" altLang="ko-KR" sz="2500">
              <a:solidFill>
                <a:schemeClr val="bg1"/>
              </a:solidFill>
              <a:effectLst/>
              <a:latin typeface="Arial" panose="020B0604020202020204" pitchFamily="34" charset="0"/>
              <a:ea typeface="Malgun Gothic" panose="020B0503020000020004" pitchFamily="34" charset="-127"/>
              <a:cs typeface="Arial" panose="020B0604020202020204" pitchFamily="34" charset="0"/>
            </a:endParaRPr>
          </a:p>
        </p:txBody>
      </p:sp>
      <p:sp>
        <p:nvSpPr>
          <p:cNvPr id="3" name="Freeform: Shape 2">
            <a:extLst>
              <a:ext uri="{FF2B5EF4-FFF2-40B4-BE49-F238E27FC236}">
                <a16:creationId xmlns:a16="http://schemas.microsoft.com/office/drawing/2014/main" id="{6E2D7EE8-9067-5DB0-C1C0-AC461644ADF2}"/>
              </a:ext>
            </a:extLst>
          </p:cNvPr>
          <p:cNvSpPr/>
          <p:nvPr/>
        </p:nvSpPr>
        <p:spPr>
          <a:xfrm>
            <a:off x="587589" y="116811"/>
            <a:ext cx="10744200"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l"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2. TÁC HẠI KHI THAO TÁC NHẦM VỚI TỆP VÀ THƯ MỤC</a:t>
            </a:r>
            <a:endParaRPr lang="en-US" sz="28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9290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75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right)">
                                      <p:cBhvr>
                                        <p:cTn id="16" dur="500"/>
                                        <p:tgtEl>
                                          <p:spTgt spid="39"/>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10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childTnLst>
                          </p:cTn>
                        </p:par>
                        <p:par>
                          <p:cTn id="26" fill="hold">
                            <p:stCondLst>
                              <p:cond delay="500"/>
                            </p:stCondLst>
                            <p:childTnLst>
                              <p:par>
                                <p:cTn id="27" presetID="6" presetClass="entr" presetSubtype="16"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ircle(in)">
                                      <p:cBhvr>
                                        <p:cTn id="29" dur="125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408496-653E-D7A6-4927-092B0B462A15}"/>
              </a:ext>
            </a:extLst>
          </p:cNvPr>
          <p:cNvGrpSpPr/>
          <p:nvPr/>
        </p:nvGrpSpPr>
        <p:grpSpPr>
          <a:xfrm>
            <a:off x="445440" y="80877"/>
            <a:ext cx="11301119" cy="2054762"/>
            <a:chOff x="144114" y="711550"/>
            <a:chExt cx="11301119" cy="2054762"/>
          </a:xfrm>
        </p:grpSpPr>
        <p:grpSp>
          <p:nvGrpSpPr>
            <p:cNvPr id="3" name="Group 2">
              <a:extLst>
                <a:ext uri="{FF2B5EF4-FFF2-40B4-BE49-F238E27FC236}">
                  <a16:creationId xmlns:a16="http://schemas.microsoft.com/office/drawing/2014/main" id="{497A0AF9-1AF9-9C64-0060-8748561279B2}"/>
                </a:ext>
              </a:extLst>
            </p:cNvPr>
            <p:cNvGrpSpPr/>
            <p:nvPr/>
          </p:nvGrpSpPr>
          <p:grpSpPr>
            <a:xfrm>
              <a:off x="144114" y="711550"/>
              <a:ext cx="11301119" cy="2054762"/>
              <a:chOff x="144114" y="711550"/>
              <a:chExt cx="11301119" cy="2054762"/>
            </a:xfrm>
          </p:grpSpPr>
          <p:grpSp>
            <p:nvGrpSpPr>
              <p:cNvPr id="5" name="Group 4">
                <a:extLst>
                  <a:ext uri="{FF2B5EF4-FFF2-40B4-BE49-F238E27FC236}">
                    <a16:creationId xmlns:a16="http://schemas.microsoft.com/office/drawing/2014/main" id="{384DE3CE-3615-F4C4-AF16-70878CF50F4D}"/>
                  </a:ext>
                </a:extLst>
              </p:cNvPr>
              <p:cNvGrpSpPr/>
              <p:nvPr/>
            </p:nvGrpSpPr>
            <p:grpSpPr>
              <a:xfrm>
                <a:off x="344856" y="871095"/>
                <a:ext cx="11100377" cy="1895217"/>
                <a:chOff x="1151136" y="874367"/>
                <a:chExt cx="9986381" cy="2795967"/>
              </a:xfrm>
            </p:grpSpPr>
            <p:sp>
              <p:nvSpPr>
                <p:cNvPr id="16" name="Rectangle: Rounded Corners 15">
                  <a:extLst>
                    <a:ext uri="{FF2B5EF4-FFF2-40B4-BE49-F238E27FC236}">
                      <a16:creationId xmlns:a16="http://schemas.microsoft.com/office/drawing/2014/main" id="{F7A7B532-E36F-AFA4-08D7-58F95A42BE54}"/>
                    </a:ext>
                  </a:extLst>
                </p:cNvPr>
                <p:cNvSpPr/>
                <p:nvPr/>
              </p:nvSpPr>
              <p:spPr>
                <a:xfrm>
                  <a:off x="1151136" y="874367"/>
                  <a:ext cx="9986381" cy="279596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4F21C2D-1F98-3AB8-39D1-0BA48FE136FA}"/>
                    </a:ext>
                  </a:extLst>
                </p:cNvPr>
                <p:cNvSpPr/>
                <p:nvPr/>
              </p:nvSpPr>
              <p:spPr>
                <a:xfrm>
                  <a:off x="1244492" y="975103"/>
                  <a:ext cx="9790407" cy="259449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7FF8BC72-A9C1-9DC9-01C0-993EE684FE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4114" y="711550"/>
                <a:ext cx="896442" cy="793796"/>
              </a:xfrm>
              <a:prstGeom prst="rect">
                <a:avLst/>
              </a:prstGeom>
            </p:spPr>
          </p:pic>
        </p:grpSp>
        <p:sp>
          <p:nvSpPr>
            <p:cNvPr id="4" name="Rectangle 3">
              <a:extLst>
                <a:ext uri="{FF2B5EF4-FFF2-40B4-BE49-F238E27FC236}">
                  <a16:creationId xmlns:a16="http://schemas.microsoft.com/office/drawing/2014/main" id="{4992D75F-D55C-0370-F889-298DB98C3C1D}"/>
                </a:ext>
              </a:extLst>
            </p:cNvPr>
            <p:cNvSpPr/>
            <p:nvPr/>
          </p:nvSpPr>
          <p:spPr>
            <a:xfrm>
              <a:off x="932469" y="1094626"/>
              <a:ext cx="10183230" cy="1477520"/>
            </a:xfrm>
            <a:prstGeom prst="rect">
              <a:avLst/>
            </a:prstGeom>
          </p:spPr>
          <p:txBody>
            <a:bodyPr wrap="square">
              <a:spAutoFit/>
            </a:bodyPr>
            <a:lstStyle/>
            <a:p>
              <a:pPr algn="ctr" defTabSz="342900">
                <a:lnSpc>
                  <a:spcPct val="110000"/>
                </a:lnSpc>
              </a:pPr>
              <a:r>
                <a:rPr lang="vi-VN" sz="2800" b="1">
                  <a:solidFill>
                    <a:srgbClr val="F03C69"/>
                  </a:solidFill>
                  <a:latin typeface="Arial" panose="020B0604020202020204" pitchFamily="34" charset="0"/>
                  <a:cs typeface="Arial" panose="020B0604020202020204" pitchFamily="34" charset="0"/>
                </a:rPr>
                <a:t>Thao tác nhầm với TỆP và THƯ MỤC sẽ dẫn đến nhiều tác</a:t>
              </a:r>
              <a:r>
                <a:rPr lang="en-US" sz="2800" b="1">
                  <a:solidFill>
                    <a:srgbClr val="F03C69"/>
                  </a:solidFill>
                  <a:latin typeface="Arial" panose="020B0604020202020204" pitchFamily="34" charset="0"/>
                  <a:cs typeface="Arial" panose="020B0604020202020204" pitchFamily="34" charset="0"/>
                </a:rPr>
                <a:t> </a:t>
              </a:r>
              <a:r>
                <a:rPr lang="vi-VN" sz="2800" b="1">
                  <a:solidFill>
                    <a:srgbClr val="F03C69"/>
                  </a:solidFill>
                  <a:latin typeface="Arial" panose="020B0604020202020204" pitchFamily="34" charset="0"/>
                  <a:cs typeface="Arial" panose="020B0604020202020204" pitchFamily="34" charset="0"/>
                </a:rPr>
                <a:t>hại</a:t>
              </a:r>
              <a:r>
                <a:rPr lang="en-US" sz="2800" b="1">
                  <a:solidFill>
                    <a:srgbClr val="F03C69"/>
                  </a:solidFill>
                  <a:latin typeface="Arial" panose="020B0604020202020204" pitchFamily="34" charset="0"/>
                  <a:cs typeface="Arial" panose="020B0604020202020204" pitchFamily="34" charset="0"/>
                </a:rPr>
                <a:t>:</a:t>
              </a:r>
              <a:r>
                <a:rPr lang="vi-VN" sz="2800" b="1">
                  <a:solidFill>
                    <a:srgbClr val="F03C69"/>
                  </a:solidFill>
                  <a:latin typeface="Arial" panose="020B0604020202020204" pitchFamily="34" charset="0"/>
                  <a:cs typeface="Arial" panose="020B0604020202020204" pitchFamily="34" charset="0"/>
                </a:rPr>
                <a:t> làm mất thông tin, gây lỗi chương trình, đảo lộn</a:t>
              </a:r>
              <a:r>
                <a:rPr lang="en-US" sz="2800" b="1">
                  <a:solidFill>
                    <a:srgbClr val="F03C69"/>
                  </a:solidFill>
                  <a:latin typeface="Arial" panose="020B0604020202020204" pitchFamily="34" charset="0"/>
                  <a:cs typeface="Arial" panose="020B0604020202020204" pitchFamily="34" charset="0"/>
                </a:rPr>
                <a:t> </a:t>
              </a:r>
              <a:r>
                <a:rPr lang="vi-VN" sz="2800" b="1">
                  <a:solidFill>
                    <a:srgbClr val="F03C69"/>
                  </a:solidFill>
                  <a:latin typeface="Arial" panose="020B0604020202020204" pitchFamily="34" charset="0"/>
                  <a:cs typeface="Arial" panose="020B0604020202020204" pitchFamily="34" charset="0"/>
                </a:rPr>
                <a:t>trật tự tổ</a:t>
              </a:r>
              <a:r>
                <a:rPr lang="en-US" sz="2800" b="1">
                  <a:solidFill>
                    <a:srgbClr val="F03C69"/>
                  </a:solidFill>
                  <a:latin typeface="Arial" panose="020B0604020202020204" pitchFamily="34" charset="0"/>
                  <a:cs typeface="Arial" panose="020B0604020202020204" pitchFamily="34" charset="0"/>
                </a:rPr>
                <a:t> </a:t>
              </a:r>
              <a:r>
                <a:rPr lang="vi-VN" sz="2800" b="1">
                  <a:solidFill>
                    <a:srgbClr val="F03C69"/>
                  </a:solidFill>
                  <a:latin typeface="Arial" panose="020B0604020202020204" pitchFamily="34" charset="0"/>
                  <a:cs typeface="Arial" panose="020B0604020202020204" pitchFamily="34" charset="0"/>
                </a:rPr>
                <a:t>chức lưu trữ thông tin, tốn bộ nhớ để lưu trữ,...</a:t>
              </a:r>
            </a:p>
          </p:txBody>
        </p:sp>
      </p:grpSp>
      <p:pic>
        <p:nvPicPr>
          <p:cNvPr id="6" name="Picture 5">
            <a:extLst>
              <a:ext uri="{FF2B5EF4-FFF2-40B4-BE49-F238E27FC236}">
                <a16:creationId xmlns:a16="http://schemas.microsoft.com/office/drawing/2014/main" id="{BB45015E-9B97-DD68-089F-BDE2CD580FC6}"/>
              </a:ext>
            </a:extLst>
          </p:cNvPr>
          <p:cNvPicPr>
            <a:picLocks noChangeAspect="1"/>
          </p:cNvPicPr>
          <p:nvPr/>
        </p:nvPicPr>
        <p:blipFill>
          <a:blip r:embed="rId4"/>
          <a:stretch>
            <a:fillRect/>
          </a:stretch>
        </p:blipFill>
        <p:spPr>
          <a:xfrm>
            <a:off x="117675" y="2546892"/>
            <a:ext cx="1051967" cy="920172"/>
          </a:xfrm>
          <a:prstGeom prst="rect">
            <a:avLst/>
          </a:prstGeom>
        </p:spPr>
      </p:pic>
      <p:sp>
        <p:nvSpPr>
          <p:cNvPr id="7" name="Rectangle 6">
            <a:extLst>
              <a:ext uri="{FF2B5EF4-FFF2-40B4-BE49-F238E27FC236}">
                <a16:creationId xmlns:a16="http://schemas.microsoft.com/office/drawing/2014/main" id="{3373216C-6A0F-840D-576C-0F116D9B7CF1}"/>
              </a:ext>
            </a:extLst>
          </p:cNvPr>
          <p:cNvSpPr/>
          <p:nvPr/>
        </p:nvSpPr>
        <p:spPr>
          <a:xfrm>
            <a:off x="1371600" y="2406814"/>
            <a:ext cx="10574129" cy="1200329"/>
          </a:xfrm>
          <a:prstGeom prst="rect">
            <a:avLst/>
          </a:prstGeom>
        </p:spPr>
        <p:txBody>
          <a:bodyPr wrap="square">
            <a:spAutoFit/>
          </a:bodyPr>
          <a:lstStyle/>
          <a:p>
            <a:pPr defTabSz="342900"/>
            <a:r>
              <a:rPr lang="vi-VN" sz="3600" b="1" dirty="0">
                <a:latin typeface="Times New Roman" panose="02020603050405020304" pitchFamily="18" charset="0"/>
                <a:cs typeface="Times New Roman" panose="02020603050405020304" pitchFamily="18" charset="0"/>
              </a:rPr>
              <a:t>Theo em khi thao tác nhầm với tệp và thư mục có thể dẫn đến những tác hại nào?</a:t>
            </a:r>
          </a:p>
        </p:txBody>
      </p:sp>
      <p:sp>
        <p:nvSpPr>
          <p:cNvPr id="8" name="Rectangle 7">
            <a:extLst>
              <a:ext uri="{FF2B5EF4-FFF2-40B4-BE49-F238E27FC236}">
                <a16:creationId xmlns:a16="http://schemas.microsoft.com/office/drawing/2014/main" id="{BD0BF619-C621-D222-8CA1-511DE7A2A9C9}"/>
              </a:ext>
            </a:extLst>
          </p:cNvPr>
          <p:cNvSpPr/>
          <p:nvPr/>
        </p:nvSpPr>
        <p:spPr>
          <a:xfrm>
            <a:off x="2573129" y="3607143"/>
            <a:ext cx="8382000" cy="701859"/>
          </a:xfrm>
          <a:prstGeom prst="rect">
            <a:avLst/>
          </a:prstGeom>
        </p:spPr>
        <p:txBody>
          <a:bodyPr wrap="square">
            <a:spAutoFit/>
          </a:bodyPr>
          <a:lstStyle/>
          <a:p>
            <a:pPr defTabSz="342900">
              <a:lnSpc>
                <a:spcPct val="150000"/>
              </a:lnSpc>
            </a:pPr>
            <a:r>
              <a:rPr lang="en-US" sz="3000" b="1" dirty="0">
                <a:latin typeface="Times New Roman" panose="02020603050405020304" pitchFamily="18" charset="0"/>
                <a:cs typeface="Times New Roman" panose="02020603050405020304" pitchFamily="18" charset="0"/>
              </a:rPr>
              <a:t>A.</a:t>
            </a:r>
            <a:r>
              <a:rPr lang="en-US" sz="3000" b="1" dirty="0">
                <a:solidFill>
                  <a:srgbClr val="7FC354"/>
                </a:solidFill>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 tin</a:t>
            </a:r>
            <a:endParaRPr lang="vi-VN" sz="3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C86C6B1-DAA5-27AE-1E10-C19553F3DD6D}"/>
              </a:ext>
            </a:extLst>
          </p:cNvPr>
          <p:cNvSpPr/>
          <p:nvPr/>
        </p:nvSpPr>
        <p:spPr>
          <a:xfrm>
            <a:off x="2573129" y="4907857"/>
            <a:ext cx="8534400" cy="701859"/>
          </a:xfrm>
          <a:prstGeom prst="rect">
            <a:avLst/>
          </a:prstGeom>
        </p:spPr>
        <p:txBody>
          <a:bodyPr wrap="square">
            <a:spAutoFit/>
          </a:bodyPr>
          <a:lstStyle/>
          <a:p>
            <a:pPr defTabSz="342900">
              <a:lnSpc>
                <a:spcPct val="150000"/>
              </a:lnSpc>
            </a:pPr>
            <a:r>
              <a:rPr lang="en-US" sz="3000" b="1">
                <a:latin typeface="Times New Roman" panose="02020603050405020304" pitchFamily="18" charset="0"/>
                <a:cs typeface="Times New Roman" panose="02020603050405020304" pitchFamily="18" charset="0"/>
              </a:rPr>
              <a:t>C.</a:t>
            </a:r>
            <a:r>
              <a:rPr lang="en-US" sz="3000">
                <a:latin typeface="Times New Roman" panose="02020603050405020304" pitchFamily="18" charset="0"/>
                <a:cs typeface="Times New Roman" panose="02020603050405020304" pitchFamily="18" charset="0"/>
              </a:rPr>
              <a:t> Kh</a:t>
            </a:r>
            <a:r>
              <a:rPr lang="vi-VN" sz="3000">
                <a:latin typeface="Times New Roman" panose="02020603050405020304" pitchFamily="18" charset="0"/>
                <a:cs typeface="Times New Roman" panose="02020603050405020304" pitchFamily="18" charset="0"/>
              </a:rPr>
              <a:t>ó quản lí tệp và thư mục</a:t>
            </a:r>
          </a:p>
        </p:txBody>
      </p:sp>
      <p:sp>
        <p:nvSpPr>
          <p:cNvPr id="10" name="Rectangle 9">
            <a:extLst>
              <a:ext uri="{FF2B5EF4-FFF2-40B4-BE49-F238E27FC236}">
                <a16:creationId xmlns:a16="http://schemas.microsoft.com/office/drawing/2014/main" id="{0F0475B4-2B9B-9C98-7416-0466304F6614}"/>
              </a:ext>
            </a:extLst>
          </p:cNvPr>
          <p:cNvSpPr/>
          <p:nvPr/>
        </p:nvSpPr>
        <p:spPr>
          <a:xfrm>
            <a:off x="2573129" y="4257500"/>
            <a:ext cx="8382000" cy="701859"/>
          </a:xfrm>
          <a:prstGeom prst="rect">
            <a:avLst/>
          </a:prstGeom>
        </p:spPr>
        <p:txBody>
          <a:bodyPr wrap="square">
            <a:spAutoFit/>
          </a:bodyPr>
          <a:lstStyle/>
          <a:p>
            <a:pPr defTabSz="342900">
              <a:lnSpc>
                <a:spcPct val="150000"/>
              </a:lnSpc>
            </a:pPr>
            <a:r>
              <a:rPr lang="en-US" sz="3000" b="1">
                <a:latin typeface="Times New Roman" panose="02020603050405020304" pitchFamily="18" charset="0"/>
                <a:cs typeface="Times New Roman" panose="02020603050405020304" pitchFamily="18" charset="0"/>
              </a:rPr>
              <a:t>B.</a:t>
            </a:r>
            <a:r>
              <a:rPr lang="vi-VN" sz="3000" b="1">
                <a:solidFill>
                  <a:srgbClr val="7FC354"/>
                </a:solidFill>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Lỗi chương trình máy tính </a:t>
            </a:r>
          </a:p>
        </p:txBody>
      </p:sp>
      <p:sp>
        <p:nvSpPr>
          <p:cNvPr id="11" name="Rectangle 10">
            <a:extLst>
              <a:ext uri="{FF2B5EF4-FFF2-40B4-BE49-F238E27FC236}">
                <a16:creationId xmlns:a16="http://schemas.microsoft.com/office/drawing/2014/main" id="{8EB66C96-156A-9A56-9589-A372FF851DD7}"/>
              </a:ext>
            </a:extLst>
          </p:cNvPr>
          <p:cNvSpPr/>
          <p:nvPr/>
        </p:nvSpPr>
        <p:spPr>
          <a:xfrm>
            <a:off x="2573129" y="5558213"/>
            <a:ext cx="8147498" cy="701859"/>
          </a:xfrm>
          <a:prstGeom prst="rect">
            <a:avLst/>
          </a:prstGeom>
        </p:spPr>
        <p:txBody>
          <a:bodyPr wrap="square">
            <a:spAutoFit/>
          </a:bodyPr>
          <a:lstStyle/>
          <a:p>
            <a:pPr defTabSz="342900">
              <a:lnSpc>
                <a:spcPct val="150000"/>
              </a:lnSpc>
            </a:pPr>
            <a:r>
              <a:rPr lang="en-US" sz="3000" b="1">
                <a:latin typeface="Times New Roman" panose="02020603050405020304" pitchFamily="18" charset="0"/>
                <a:cs typeface="Times New Roman" panose="02020603050405020304" pitchFamily="18" charset="0"/>
              </a:rPr>
              <a:t>D.</a:t>
            </a:r>
            <a:r>
              <a:rPr lang="en-US" sz="3000">
                <a:latin typeface="Times New Roman" panose="02020603050405020304" pitchFamily="18" charset="0"/>
                <a:cs typeface="Times New Roman" panose="02020603050405020304" pitchFamily="18" charset="0"/>
              </a:rPr>
              <a:t> Làm hỏng phần cứng máy tính</a:t>
            </a:r>
            <a:endParaRPr lang="vi-VN" sz="300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8AA3470F-EBEC-3C7A-8BCA-457F7378EBED}"/>
              </a:ext>
            </a:extLst>
          </p:cNvPr>
          <p:cNvSpPr/>
          <p:nvPr/>
        </p:nvSpPr>
        <p:spPr>
          <a:xfrm>
            <a:off x="2447768" y="3715150"/>
            <a:ext cx="627807" cy="593124"/>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77BA3DE5-134B-A5F4-404F-D0AEAB1862F3}"/>
              </a:ext>
            </a:extLst>
          </p:cNvPr>
          <p:cNvSpPr/>
          <p:nvPr/>
        </p:nvSpPr>
        <p:spPr>
          <a:xfrm>
            <a:off x="2468212" y="4365507"/>
            <a:ext cx="627807" cy="593124"/>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26A56250-88B2-78EC-EFCD-8DE42A77F243}"/>
              </a:ext>
            </a:extLst>
          </p:cNvPr>
          <p:cNvSpPr/>
          <p:nvPr/>
        </p:nvSpPr>
        <p:spPr>
          <a:xfrm>
            <a:off x="2498489" y="5003014"/>
            <a:ext cx="627807" cy="593124"/>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80691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applause.wav"/>
                                        </p:tgtEl>
                                      </p:cMediaNode>
                                    </p:audio>
                                  </p:sub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applause.wav"/>
                                        </p:tgtEl>
                                      </p:cMediaNode>
                                    </p:audio>
                                  </p:sub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103A0D-77B1-18BA-8BCC-E21FE438A05A}"/>
              </a:ext>
            </a:extLst>
          </p:cNvPr>
          <p:cNvSpPr/>
          <p:nvPr/>
        </p:nvSpPr>
        <p:spPr>
          <a:xfrm>
            <a:off x="616098" y="1841417"/>
            <a:ext cx="2533714" cy="742511"/>
          </a:xfrm>
          <a:prstGeom prst="rect">
            <a:avLst/>
          </a:prstGeom>
        </p:spPr>
        <p:txBody>
          <a:bodyPr wrap="square">
            <a:spAutoFit/>
          </a:bodyPr>
          <a:lstStyle/>
          <a:p>
            <a:pPr defTabSz="342900">
              <a:lnSpc>
                <a:spcPct val="150000"/>
              </a:lnSpc>
            </a:pPr>
            <a:r>
              <a:rPr lang="en-US" sz="3200" b="1" dirty="0">
                <a:latin typeface="Times New Roman" panose="02020603050405020304" pitchFamily="18" charset="0"/>
                <a:cs typeface="Times New Roman" panose="02020603050405020304" pitchFamily="18" charset="0"/>
              </a:rPr>
              <a:t>A</a:t>
            </a:r>
            <a:r>
              <a:rPr lang="en-US" sz="3200" b="1">
                <a:latin typeface="Times New Roman" panose="02020603050405020304" pitchFamily="18" charset="0"/>
                <a:cs typeface="Times New Roman" panose="02020603050405020304" pitchFamily="18" charset="0"/>
              </a:rPr>
              <a:t>.</a:t>
            </a:r>
            <a:r>
              <a:rPr lang="en-US" sz="3200" b="1">
                <a:solidFill>
                  <a:srgbClr val="7FC354"/>
                </a:solidFill>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Xoá</a:t>
            </a:r>
            <a:endParaRPr lang="vi-VN"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CD5F7F6-E8A3-30AE-9715-F8CFECA0AEA9}"/>
              </a:ext>
            </a:extLst>
          </p:cNvPr>
          <p:cNvSpPr/>
          <p:nvPr/>
        </p:nvSpPr>
        <p:spPr>
          <a:xfrm>
            <a:off x="6239751" y="1849262"/>
            <a:ext cx="2087021" cy="742511"/>
          </a:xfrm>
          <a:prstGeom prst="rect">
            <a:avLst/>
          </a:prstGeom>
        </p:spPr>
        <p:txBody>
          <a:bodyPr wrap="square">
            <a:spAutoFit/>
          </a:bodyPr>
          <a:lstStyle/>
          <a:p>
            <a:pPr defTabSz="342900">
              <a:lnSpc>
                <a:spcPct val="150000"/>
              </a:lnSpc>
            </a:pPr>
            <a:r>
              <a:rPr lang="en-US" sz="3200" b="1">
                <a:latin typeface="Times New Roman" panose="02020603050405020304" pitchFamily="18" charset="0"/>
                <a:cs typeface="Times New Roman" panose="02020603050405020304" pitchFamily="18" charset="0"/>
              </a:rPr>
              <a:t>C.</a:t>
            </a:r>
            <a:r>
              <a:rPr lang="en-US" sz="3200">
                <a:latin typeface="Times New Roman" panose="02020603050405020304" pitchFamily="18" charset="0"/>
                <a:cs typeface="Times New Roman" panose="02020603050405020304" pitchFamily="18" charset="0"/>
              </a:rPr>
              <a:t> Đổi tên</a:t>
            </a:r>
            <a:endParaRPr lang="vi-VN" sz="32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FA2BA74-8607-0D37-5F8C-007C2900DD69}"/>
              </a:ext>
            </a:extLst>
          </p:cNvPr>
          <p:cNvSpPr/>
          <p:nvPr/>
        </p:nvSpPr>
        <p:spPr>
          <a:xfrm>
            <a:off x="3133677" y="1813755"/>
            <a:ext cx="2546021" cy="742511"/>
          </a:xfrm>
          <a:prstGeom prst="rect">
            <a:avLst/>
          </a:prstGeom>
        </p:spPr>
        <p:txBody>
          <a:bodyPr wrap="square">
            <a:spAutoFit/>
          </a:bodyPr>
          <a:lstStyle/>
          <a:p>
            <a:pPr defTabSz="342900">
              <a:lnSpc>
                <a:spcPct val="150000"/>
              </a:lnSpc>
            </a:pPr>
            <a:r>
              <a:rPr lang="en-US" sz="3200" b="1">
                <a:latin typeface="Times New Roman" panose="02020603050405020304" pitchFamily="18" charset="0"/>
                <a:cs typeface="Times New Roman" panose="02020603050405020304" pitchFamily="18" charset="0"/>
              </a:rPr>
              <a:t>B.</a:t>
            </a:r>
            <a:r>
              <a:rPr lang="vi-VN" sz="3200" b="1">
                <a:solidFill>
                  <a:srgbClr val="7FC354"/>
                </a:solidFill>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Sao chép</a:t>
            </a:r>
            <a:endParaRPr lang="vi-VN" sz="320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B57E620-5335-D261-7779-725B0F858BA7}"/>
              </a:ext>
            </a:extLst>
          </p:cNvPr>
          <p:cNvSpPr/>
          <p:nvPr/>
        </p:nvSpPr>
        <p:spPr>
          <a:xfrm>
            <a:off x="8817999" y="1868528"/>
            <a:ext cx="2609201" cy="742511"/>
          </a:xfrm>
          <a:prstGeom prst="rect">
            <a:avLst/>
          </a:prstGeom>
        </p:spPr>
        <p:txBody>
          <a:bodyPr wrap="square">
            <a:spAutoFit/>
          </a:bodyPr>
          <a:lstStyle/>
          <a:p>
            <a:pPr defTabSz="342900">
              <a:lnSpc>
                <a:spcPct val="150000"/>
              </a:lnSpc>
            </a:pPr>
            <a:r>
              <a:rPr lang="en-US" sz="3200" b="1">
                <a:latin typeface="Times New Roman" panose="02020603050405020304" pitchFamily="18" charset="0"/>
                <a:cs typeface="Times New Roman" panose="02020603050405020304" pitchFamily="18" charset="0"/>
              </a:rPr>
              <a:t>D.</a:t>
            </a:r>
            <a:r>
              <a:rPr lang="en-US" sz="3200">
                <a:latin typeface="Times New Roman" panose="02020603050405020304" pitchFamily="18" charset="0"/>
                <a:cs typeface="Times New Roman" panose="02020603050405020304" pitchFamily="18" charset="0"/>
              </a:rPr>
              <a:t> Di chuyển</a:t>
            </a:r>
            <a:endParaRPr lang="vi-VN" sz="3200">
              <a:latin typeface="Times New Roman" panose="02020603050405020304" pitchFamily="18" charset="0"/>
              <a:cs typeface="Times New Roman" panose="02020603050405020304" pitchFamily="18" charset="0"/>
            </a:endParaRPr>
          </a:p>
        </p:txBody>
      </p:sp>
      <p:sp>
        <p:nvSpPr>
          <p:cNvPr id="2" name="Oval 1"/>
          <p:cNvSpPr/>
          <p:nvPr/>
        </p:nvSpPr>
        <p:spPr>
          <a:xfrm>
            <a:off x="3071587" y="1868528"/>
            <a:ext cx="695469" cy="697213"/>
          </a:xfrm>
          <a:prstGeom prst="ellipse">
            <a:avLst/>
          </a:prstGeom>
          <a:noFill/>
          <a:ln w="571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000"/>
          </a:p>
        </p:txBody>
      </p:sp>
      <p:grpSp>
        <p:nvGrpSpPr>
          <p:cNvPr id="3" name="Group 2">
            <a:extLst>
              <a:ext uri="{FF2B5EF4-FFF2-40B4-BE49-F238E27FC236}">
                <a16:creationId xmlns:a16="http://schemas.microsoft.com/office/drawing/2014/main" id="{C737D281-9593-E75C-6421-3E4EBF5E611F}"/>
              </a:ext>
            </a:extLst>
          </p:cNvPr>
          <p:cNvGrpSpPr/>
          <p:nvPr/>
        </p:nvGrpSpPr>
        <p:grpSpPr>
          <a:xfrm>
            <a:off x="76200" y="-36237"/>
            <a:ext cx="3473938" cy="739754"/>
            <a:chOff x="540538" y="57453"/>
            <a:chExt cx="3473938" cy="1212481"/>
          </a:xfrm>
        </p:grpSpPr>
        <p:pic>
          <p:nvPicPr>
            <p:cNvPr id="4" name="Picture 3">
              <a:extLst>
                <a:ext uri="{FF2B5EF4-FFF2-40B4-BE49-F238E27FC236}">
                  <a16:creationId xmlns:a16="http://schemas.microsoft.com/office/drawing/2014/main" id="{5089D3AA-5C18-F743-F4FE-28B6B3EFD4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0538" y="294016"/>
              <a:ext cx="699477" cy="856804"/>
            </a:xfrm>
            <a:prstGeom prst="rect">
              <a:avLst/>
            </a:prstGeom>
          </p:spPr>
        </p:pic>
        <p:sp>
          <p:nvSpPr>
            <p:cNvPr id="5" name="Rectangle 4">
              <a:extLst>
                <a:ext uri="{FF2B5EF4-FFF2-40B4-BE49-F238E27FC236}">
                  <a16:creationId xmlns:a16="http://schemas.microsoft.com/office/drawing/2014/main" id="{0C641667-90D2-4127-FCF0-68FE42E63EBF}"/>
                </a:ext>
              </a:extLst>
            </p:cNvPr>
            <p:cNvSpPr/>
            <p:nvPr/>
          </p:nvSpPr>
          <p:spPr>
            <a:xfrm>
              <a:off x="890276" y="57453"/>
              <a:ext cx="3124200" cy="1212481"/>
            </a:xfrm>
            <a:prstGeom prst="rect">
              <a:avLst/>
            </a:prstGeom>
          </p:spPr>
          <p:txBody>
            <a:bodyPr wrap="square">
              <a:spAutoFit/>
            </a:bodyPr>
            <a:lstStyle/>
            <a:p>
              <a:pPr algn="ctr" defTabSz="342900">
                <a:lnSpc>
                  <a:spcPct val="150000"/>
                </a:lnSpc>
              </a:pPr>
              <a:r>
                <a:rPr lang="en-US" sz="3200" b="1">
                  <a:solidFill>
                    <a:srgbClr val="0998D7"/>
                  </a:solidFill>
                  <a:latin typeface="Arial" panose="020B0604020202020204" pitchFamily="34" charset="0"/>
                  <a:cs typeface="Arial" panose="020B0604020202020204" pitchFamily="34" charset="0"/>
                </a:rPr>
                <a:t>LUYỆN TẬP</a:t>
              </a:r>
              <a:endParaRPr lang="vi-VN" sz="3200" b="1">
                <a:solidFill>
                  <a:srgbClr val="0998D7"/>
                </a:solidFill>
                <a:latin typeface="Arial" panose="020B0604020202020204" pitchFamily="34" charset="0"/>
                <a:cs typeface="Arial" panose="020B0604020202020204" pitchFamily="34" charset="0"/>
              </a:endParaRPr>
            </a:p>
          </p:txBody>
        </p:sp>
      </p:grpSp>
      <p:sp>
        <p:nvSpPr>
          <p:cNvPr id="13" name="Rectangle 12">
            <a:extLst>
              <a:ext uri="{FF2B5EF4-FFF2-40B4-BE49-F238E27FC236}">
                <a16:creationId xmlns:a16="http://schemas.microsoft.com/office/drawing/2014/main" id="{6F71CB03-6FCF-3EBD-3623-6948064A320B}"/>
              </a:ext>
            </a:extLst>
          </p:cNvPr>
          <p:cNvSpPr/>
          <p:nvPr/>
        </p:nvSpPr>
        <p:spPr>
          <a:xfrm>
            <a:off x="76200" y="789176"/>
            <a:ext cx="11788301" cy="978729"/>
          </a:xfrm>
          <a:prstGeom prst="rect">
            <a:avLst/>
          </a:prstGeom>
        </p:spPr>
        <p:txBody>
          <a:bodyPr wrap="square">
            <a:spAutoFit/>
          </a:bodyPr>
          <a:lstStyle/>
          <a:p>
            <a:pPr algn="just" defTabSz="342900">
              <a:lnSpc>
                <a:spcPct val="90000"/>
              </a:lnSpc>
            </a:pPr>
            <a:r>
              <a:rPr lang="en-US" sz="3200" b="1">
                <a:latin typeface="Times New Roman" panose="02020603050405020304" pitchFamily="18" charset="0"/>
                <a:cs typeface="Times New Roman" panose="02020603050405020304" pitchFamily="18" charset="0"/>
              </a:rPr>
              <a:t>Khi em muốn tệp và thư mục tồn tại cả ở thư mục cũ và thư mục mới em sử dụng một thao tác nào?</a:t>
            </a:r>
            <a:endParaRPr lang="vi-VN" sz="32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725A3D0-5B4F-0401-4339-8E3E4D670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8319" y="3057199"/>
            <a:ext cx="2223340" cy="1268086"/>
          </a:xfrm>
          <a:prstGeom prst="roundRect">
            <a:avLst>
              <a:gd name="adj" fmla="val 4167"/>
            </a:avLst>
          </a:prstGeom>
          <a:solidFill>
            <a:srgbClr val="FFFFFF"/>
          </a:solidFill>
          <a:ln w="9525" cap="sq">
            <a:solidFill>
              <a:schemeClr val="accent5">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6" name="Picture 25">
            <a:extLst>
              <a:ext uri="{FF2B5EF4-FFF2-40B4-BE49-F238E27FC236}">
                <a16:creationId xmlns:a16="http://schemas.microsoft.com/office/drawing/2014/main" id="{E5E33F03-26DF-771F-B888-3E833A76FA5D}"/>
              </a:ext>
            </a:extLst>
          </p:cNvPr>
          <p:cNvPicPr>
            <a:picLocks noChangeAspect="1"/>
          </p:cNvPicPr>
          <p:nvPr/>
        </p:nvPicPr>
        <p:blipFill>
          <a:blip r:embed="rId6"/>
          <a:stretch>
            <a:fillRect/>
          </a:stretch>
        </p:blipFill>
        <p:spPr>
          <a:xfrm>
            <a:off x="153694" y="3177530"/>
            <a:ext cx="6560574" cy="1453888"/>
          </a:xfrm>
          <a:prstGeom prst="roundRect">
            <a:avLst>
              <a:gd name="adj" fmla="val 4167"/>
            </a:avLst>
          </a:prstGeom>
          <a:solidFill>
            <a:srgbClr val="FFFFFF"/>
          </a:solidFill>
          <a:ln w="9525"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8" name="Picture 17" descr="A close up of a notepad&#10;&#10;Description automatically generated">
            <a:extLst>
              <a:ext uri="{FF2B5EF4-FFF2-40B4-BE49-F238E27FC236}">
                <a16:creationId xmlns:a16="http://schemas.microsoft.com/office/drawing/2014/main" id="{D2DC11DC-F191-549B-096C-AE6C816CAF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5198" y="2816235"/>
            <a:ext cx="1541938" cy="2463603"/>
          </a:xfrm>
          <a:prstGeom prst="roundRect">
            <a:avLst>
              <a:gd name="adj" fmla="val 4167"/>
            </a:avLst>
          </a:prstGeom>
          <a:solidFill>
            <a:srgbClr val="FFFFFF"/>
          </a:solidFill>
          <a:ln w="9525" cap="sq">
            <a:solidFill>
              <a:schemeClr val="accent5">
                <a:lumMod val="7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0" name="Picture 19" descr="A black and white line drawing of a file&#10;&#10;Description automatically generated">
            <a:extLst>
              <a:ext uri="{FF2B5EF4-FFF2-40B4-BE49-F238E27FC236}">
                <a16:creationId xmlns:a16="http://schemas.microsoft.com/office/drawing/2014/main" id="{B80354BC-3FF9-30F3-877D-8F57E9BD02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9473" y="4191598"/>
            <a:ext cx="1378863" cy="1599968"/>
          </a:xfrm>
          <a:prstGeom prst="roundRect">
            <a:avLst>
              <a:gd name="adj" fmla="val 4167"/>
            </a:avLst>
          </a:prstGeom>
          <a:solidFill>
            <a:srgbClr val="FFFFFF"/>
          </a:solidFill>
          <a:ln w="9525"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Rectangle 9">
            <a:extLst>
              <a:ext uri="{FF2B5EF4-FFF2-40B4-BE49-F238E27FC236}">
                <a16:creationId xmlns:a16="http://schemas.microsoft.com/office/drawing/2014/main" id="{E32860BB-CC2F-0CAC-7794-0E90C0E2AD24}"/>
              </a:ext>
            </a:extLst>
          </p:cNvPr>
          <p:cNvSpPr/>
          <p:nvPr/>
        </p:nvSpPr>
        <p:spPr>
          <a:xfrm>
            <a:off x="197939" y="4514457"/>
            <a:ext cx="1206635" cy="742511"/>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defTabSz="342900">
              <a:lnSpc>
                <a:spcPct val="150000"/>
              </a:lnSpc>
            </a:pPr>
            <a:r>
              <a:rPr lang="en-US" sz="3200" b="1">
                <a:solidFill>
                  <a:srgbClr val="351EC0"/>
                </a:solidFill>
                <a:latin typeface="Times New Roman" panose="02020603050405020304" pitchFamily="18" charset="0"/>
                <a:cs typeface="Times New Roman" panose="02020603050405020304" pitchFamily="18" charset="0"/>
              </a:rPr>
              <a:t>Cut</a:t>
            </a:r>
            <a:endParaRPr lang="vi-VN" sz="3200">
              <a:solidFill>
                <a:srgbClr val="351EC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CB370962-5FA3-2043-0D98-F0C9FEE6BCE4}"/>
              </a:ext>
            </a:extLst>
          </p:cNvPr>
          <p:cNvSpPr/>
          <p:nvPr/>
        </p:nvSpPr>
        <p:spPr>
          <a:xfrm>
            <a:off x="1843443" y="4514457"/>
            <a:ext cx="1206635" cy="742511"/>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defTabSz="342900">
              <a:lnSpc>
                <a:spcPct val="150000"/>
              </a:lnSpc>
            </a:pPr>
            <a:r>
              <a:rPr lang="en-US" sz="3200" b="1">
                <a:solidFill>
                  <a:srgbClr val="351EC0"/>
                </a:solidFill>
                <a:latin typeface="Times New Roman" panose="02020603050405020304" pitchFamily="18" charset="0"/>
                <a:cs typeface="Times New Roman" panose="02020603050405020304" pitchFamily="18" charset="0"/>
              </a:rPr>
              <a:t>Copy</a:t>
            </a:r>
            <a:endParaRPr lang="vi-VN" sz="3200">
              <a:solidFill>
                <a:srgbClr val="351EC0"/>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0991CDC-81CD-97A3-2729-74FEE03F688A}"/>
              </a:ext>
            </a:extLst>
          </p:cNvPr>
          <p:cNvSpPr/>
          <p:nvPr/>
        </p:nvSpPr>
        <p:spPr>
          <a:xfrm>
            <a:off x="3531127" y="4514457"/>
            <a:ext cx="1206635" cy="742511"/>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defTabSz="342900">
              <a:lnSpc>
                <a:spcPct val="150000"/>
              </a:lnSpc>
            </a:pPr>
            <a:r>
              <a:rPr lang="en-US" sz="3200" b="1">
                <a:solidFill>
                  <a:srgbClr val="351EC0"/>
                </a:solidFill>
                <a:latin typeface="Times New Roman" panose="02020603050405020304" pitchFamily="18" charset="0"/>
                <a:cs typeface="Times New Roman" panose="02020603050405020304" pitchFamily="18" charset="0"/>
              </a:rPr>
              <a:t>Paste</a:t>
            </a:r>
            <a:endParaRPr lang="vi-VN" sz="3200">
              <a:solidFill>
                <a:srgbClr val="351EC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5D1CF23F-FCFA-07DD-25F1-FD709BF4C684}"/>
              </a:ext>
            </a:extLst>
          </p:cNvPr>
          <p:cNvSpPr/>
          <p:nvPr/>
        </p:nvSpPr>
        <p:spPr>
          <a:xfrm>
            <a:off x="5037577" y="4514457"/>
            <a:ext cx="1624194" cy="742511"/>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defTabSz="342900">
              <a:lnSpc>
                <a:spcPct val="150000"/>
              </a:lnSpc>
            </a:pPr>
            <a:r>
              <a:rPr lang="en-US" sz="3200" b="1">
                <a:solidFill>
                  <a:srgbClr val="351EC0"/>
                </a:solidFill>
                <a:latin typeface="Times New Roman" panose="02020603050405020304" pitchFamily="18" charset="0"/>
                <a:cs typeface="Times New Roman" panose="02020603050405020304" pitchFamily="18" charset="0"/>
              </a:rPr>
              <a:t>Rename</a:t>
            </a:r>
            <a:endParaRPr lang="vi-VN" sz="3200">
              <a:solidFill>
                <a:srgbClr val="351EC0"/>
              </a:solidFill>
              <a:latin typeface="Times New Roman" panose="02020603050405020304" pitchFamily="18" charset="0"/>
              <a:cs typeface="Times New Roman" panose="02020603050405020304" pitchFamily="18" charset="0"/>
            </a:endParaRPr>
          </a:p>
        </p:txBody>
      </p:sp>
      <p:pic>
        <p:nvPicPr>
          <p:cNvPr id="22" name="Picture 21" descr="A clipboard and a piece of paper&#10;&#10;Description automatically generated">
            <a:extLst>
              <a:ext uri="{FF2B5EF4-FFF2-40B4-BE49-F238E27FC236}">
                <a16:creationId xmlns:a16="http://schemas.microsoft.com/office/drawing/2014/main" id="{C982C1D3-24B2-77C5-20CE-62BFA95F81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98440" y="4631418"/>
            <a:ext cx="1471115" cy="1599969"/>
          </a:xfrm>
          <a:prstGeom prst="roundRect">
            <a:avLst>
              <a:gd name="adj" fmla="val 4167"/>
            </a:avLst>
          </a:prstGeom>
          <a:solidFill>
            <a:srgbClr val="FFFFFF"/>
          </a:solidFill>
          <a:ln w="9525" cap="sq">
            <a:solidFill>
              <a:srgbClr val="0070C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2208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out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600"/>
                                        <p:tgtEl>
                                          <p:spTgt spid="24"/>
                                        </p:tgtEl>
                                      </p:cBhvr>
                                    </p:animEffect>
                                    <p:anim calcmode="lin" valueType="num">
                                      <p:cBhvr>
                                        <p:cTn id="32" dur="600" fill="hold"/>
                                        <p:tgtEl>
                                          <p:spTgt spid="24"/>
                                        </p:tgtEl>
                                        <p:attrNameLst>
                                          <p:attrName>ppt_x</p:attrName>
                                        </p:attrNameLst>
                                      </p:cBhvr>
                                      <p:tavLst>
                                        <p:tav tm="0">
                                          <p:val>
                                            <p:strVal val="#ppt_x"/>
                                          </p:val>
                                        </p:tav>
                                        <p:tav tm="100000">
                                          <p:val>
                                            <p:strVal val="#ppt_x"/>
                                          </p:val>
                                        </p:tav>
                                      </p:tavLst>
                                    </p:anim>
                                    <p:anim calcmode="lin" valueType="num">
                                      <p:cBhvr>
                                        <p:cTn id="33" dur="600" fill="hold"/>
                                        <p:tgtEl>
                                          <p:spTgt spid="24"/>
                                        </p:tgtEl>
                                        <p:attrNameLst>
                                          <p:attrName>ppt_y</p:attrName>
                                        </p:attrNameLst>
                                      </p:cBhvr>
                                      <p:tavLst>
                                        <p:tav tm="0">
                                          <p:val>
                                            <p:strVal val="#ppt_y+.1"/>
                                          </p:val>
                                        </p:tav>
                                        <p:tav tm="100000">
                                          <p:val>
                                            <p:strVal val="#ppt_y"/>
                                          </p:val>
                                        </p:tav>
                                      </p:tavLst>
                                    </p:anim>
                                  </p:childTnLst>
                                </p:cTn>
                              </p:par>
                            </p:childTnLst>
                          </p:cTn>
                        </p:par>
                        <p:par>
                          <p:cTn id="34" fill="hold">
                            <p:stCondLst>
                              <p:cond delay="600"/>
                            </p:stCondLst>
                            <p:childTnLst>
                              <p:par>
                                <p:cTn id="35" presetID="2" presetClass="entr" presetSubtype="2"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1+#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par>
                          <p:cTn id="39" fill="hold">
                            <p:stCondLst>
                              <p:cond delay="1100"/>
                            </p:stCondLst>
                            <p:childTnLst>
                              <p:par>
                                <p:cTn id="40" presetID="42"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800"/>
                                        <p:tgtEl>
                                          <p:spTgt spid="18"/>
                                        </p:tgtEl>
                                      </p:cBhvr>
                                    </p:animEffect>
                                    <p:anim calcmode="lin" valueType="num">
                                      <p:cBhvr>
                                        <p:cTn id="43" dur="800" fill="hold"/>
                                        <p:tgtEl>
                                          <p:spTgt spid="18"/>
                                        </p:tgtEl>
                                        <p:attrNameLst>
                                          <p:attrName>ppt_x</p:attrName>
                                        </p:attrNameLst>
                                      </p:cBhvr>
                                      <p:tavLst>
                                        <p:tav tm="0">
                                          <p:val>
                                            <p:strVal val="#ppt_x"/>
                                          </p:val>
                                        </p:tav>
                                        <p:tav tm="100000">
                                          <p:val>
                                            <p:strVal val="#ppt_x"/>
                                          </p:val>
                                        </p:tav>
                                      </p:tavLst>
                                    </p:anim>
                                    <p:anim calcmode="lin" valueType="num">
                                      <p:cBhvr>
                                        <p:cTn id="44" dur="800" fill="hold"/>
                                        <p:tgtEl>
                                          <p:spTgt spid="18"/>
                                        </p:tgtEl>
                                        <p:attrNameLst>
                                          <p:attrName>ppt_y</p:attrName>
                                        </p:attrNameLst>
                                      </p:cBhvr>
                                      <p:tavLst>
                                        <p:tav tm="0">
                                          <p:val>
                                            <p:strVal val="#ppt_y+.1"/>
                                          </p:val>
                                        </p:tav>
                                        <p:tav tm="100000">
                                          <p:val>
                                            <p:strVal val="#ppt_y"/>
                                          </p:val>
                                        </p:tav>
                                      </p:tavLst>
                                    </p:anim>
                                  </p:childTnLst>
                                </p:cTn>
                              </p:par>
                            </p:childTnLst>
                          </p:cTn>
                        </p:par>
                        <p:par>
                          <p:cTn id="45" fill="hold">
                            <p:stCondLst>
                              <p:cond delay="1900"/>
                            </p:stCondLst>
                            <p:childTnLst>
                              <p:par>
                                <p:cTn id="46" presetID="2" presetClass="entr" presetSubtype="2"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1+#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7" grpId="0"/>
      <p:bldP spid="19"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573097-FE78-1769-8DA5-CB65A2F23B14}"/>
              </a:ext>
            </a:extLst>
          </p:cNvPr>
          <p:cNvSpPr/>
          <p:nvPr/>
        </p:nvSpPr>
        <p:spPr>
          <a:xfrm>
            <a:off x="152400" y="1051531"/>
            <a:ext cx="6553200" cy="3293209"/>
          </a:xfrm>
          <a:prstGeom prst="rect">
            <a:avLst/>
          </a:prstGeom>
        </p:spPr>
        <p:txBody>
          <a:bodyPr wrap="square">
            <a:spAutoFit/>
          </a:bodyPr>
          <a:lstStyle/>
          <a:p>
            <a:pPr marL="0" marR="0" lvl="0" indent="342900" algn="just" defTabSz="342900" rtl="0" eaLnBrk="1" fontAlgn="auto" latinLnBrk="0" hangingPunct="1">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cs typeface="Times New Roman" panose="02020603050405020304" pitchFamily="18" charset="0"/>
              </a:rPr>
              <a:t>Đầu năm học, cô giáo đã thống nhất với cả lớp và tạo cây thư mục như trong Hình 15a để lưu trữ bài tập và tư liệu của mỗi bạn ở máy tính trong phòng thực hành. Hôm nay, bạn Thu An chuyển từ nhóm 1 sang nhóm 2 nên cần thay đổi cây thư mục như trong Hình 15b, theo em cần phải thực hiện thao tác nào?</a:t>
            </a:r>
          </a:p>
        </p:txBody>
      </p:sp>
      <p:sp>
        <p:nvSpPr>
          <p:cNvPr id="6" name="Rectangle 5">
            <a:extLst>
              <a:ext uri="{FF2B5EF4-FFF2-40B4-BE49-F238E27FC236}">
                <a16:creationId xmlns:a16="http://schemas.microsoft.com/office/drawing/2014/main" id="{5413D9EE-F607-D2B4-67BE-51C7C09F87F1}"/>
              </a:ext>
            </a:extLst>
          </p:cNvPr>
          <p:cNvSpPr/>
          <p:nvPr/>
        </p:nvSpPr>
        <p:spPr>
          <a:xfrm>
            <a:off x="152400" y="4811948"/>
            <a:ext cx="6824617" cy="1078950"/>
          </a:xfrm>
          <a:prstGeom prst="rect">
            <a:avLst/>
          </a:prstGeom>
        </p:spPr>
        <p:txBody>
          <a:bodyPr wrap="square">
            <a:spAutoFit/>
          </a:bodyPr>
          <a:lstStyle/>
          <a:p>
            <a:pPr marL="0" marR="0" lvl="0" indent="342900" defTabSz="3429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0000"/>
                </a:solidFill>
                <a:effectLst/>
                <a:uLnTx/>
                <a:uFillTx/>
                <a:cs typeface="Times New Roman" panose="02020603050405020304" pitchFamily="18" charset="0"/>
              </a:rPr>
              <a:t>Ở bài học này em sẽ tiếp tục được học những thao tác với tệp và thư mục</a:t>
            </a:r>
          </a:p>
        </p:txBody>
      </p:sp>
      <p:pic>
        <p:nvPicPr>
          <p:cNvPr id="7" name="Picture 6" descr="A picture containing diagram&#10;&#10;Description automatically generated">
            <a:extLst>
              <a:ext uri="{FF2B5EF4-FFF2-40B4-BE49-F238E27FC236}">
                <a16:creationId xmlns:a16="http://schemas.microsoft.com/office/drawing/2014/main" id="{86CAF77C-E72B-0D85-FA97-3DA83DA34E83}"/>
              </a:ext>
            </a:extLst>
          </p:cNvPr>
          <p:cNvPicPr>
            <a:picLocks noChangeAspect="1"/>
          </p:cNvPicPr>
          <p:nvPr/>
        </p:nvPicPr>
        <p:blipFill>
          <a:blip r:embed="rId2">
            <a:extLst>
              <a:ext uri="{28A0092B-C50C-407E-A947-70E740481C1C}">
                <a14:useLocalDpi xmlns:a14="http://schemas.microsoft.com/office/drawing/2010/main" val="0"/>
              </a:ext>
            </a:extLst>
          </a:blip>
          <a:srcRect t="5039"/>
          <a:stretch/>
        </p:blipFill>
        <p:spPr>
          <a:xfrm>
            <a:off x="7045898" y="381000"/>
            <a:ext cx="4993702" cy="4308181"/>
          </a:xfrm>
          <a:prstGeom prst="roundRect">
            <a:avLst>
              <a:gd name="adj" fmla="val 4167"/>
            </a:avLst>
          </a:prstGeom>
          <a:solidFill>
            <a:srgbClr val="FFFFFF"/>
          </a:solidFill>
          <a:ln w="19050" cap="sq">
            <a:solidFill>
              <a:schemeClr val="accent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grpSp>
        <p:nvGrpSpPr>
          <p:cNvPr id="9" name="Group 8">
            <a:extLst>
              <a:ext uri="{FF2B5EF4-FFF2-40B4-BE49-F238E27FC236}">
                <a16:creationId xmlns:a16="http://schemas.microsoft.com/office/drawing/2014/main" id="{B08219F4-D429-64CC-BFA4-22E15C5004C6}"/>
              </a:ext>
            </a:extLst>
          </p:cNvPr>
          <p:cNvGrpSpPr/>
          <p:nvPr/>
        </p:nvGrpSpPr>
        <p:grpSpPr>
          <a:xfrm>
            <a:off x="-206930" y="-152921"/>
            <a:ext cx="3401710" cy="1219200"/>
            <a:chOff x="301091" y="301982"/>
            <a:chExt cx="4134561" cy="2508169"/>
          </a:xfrm>
        </p:grpSpPr>
        <p:pic>
          <p:nvPicPr>
            <p:cNvPr id="10" name="Picture 9">
              <a:extLst>
                <a:ext uri="{FF2B5EF4-FFF2-40B4-BE49-F238E27FC236}">
                  <a16:creationId xmlns:a16="http://schemas.microsoft.com/office/drawing/2014/main" id="{11ECA5D0-0185-EDAA-CE1F-53F84C9608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1" name="Picture 10">
              <a:extLst>
                <a:ext uri="{FF2B5EF4-FFF2-40B4-BE49-F238E27FC236}">
                  <a16:creationId xmlns:a16="http://schemas.microsoft.com/office/drawing/2014/main" id="{AA4FEBF3-B5E0-19B2-3F1F-078C165847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620" y="498386"/>
              <a:ext cx="997333" cy="1043502"/>
            </a:xfrm>
            <a:prstGeom prst="rect">
              <a:avLst/>
            </a:prstGeom>
          </p:spPr>
        </p:pic>
      </p:grpSp>
      <p:sp>
        <p:nvSpPr>
          <p:cNvPr id="12" name="Rectangle 11">
            <a:extLst>
              <a:ext uri="{FF2B5EF4-FFF2-40B4-BE49-F238E27FC236}">
                <a16:creationId xmlns:a16="http://schemas.microsoft.com/office/drawing/2014/main" id="{B5176CE9-62A3-890B-771A-275B6DBBAF9C}"/>
              </a:ext>
            </a:extLst>
          </p:cNvPr>
          <p:cNvSpPr/>
          <p:nvPr/>
        </p:nvSpPr>
        <p:spPr>
          <a:xfrm>
            <a:off x="572403" y="-4916"/>
            <a:ext cx="2585180" cy="751488"/>
          </a:xfrm>
          <a:prstGeom prst="rect">
            <a:avLst/>
          </a:prstGeom>
        </p:spPr>
        <p:txBody>
          <a:bodyPr wrap="square">
            <a:spAutoFit/>
          </a:bodyPr>
          <a:lstStyle/>
          <a:p>
            <a:pPr defTabSz="342900">
              <a:lnSpc>
                <a:spcPct val="150000"/>
              </a:lnSpc>
            </a:pPr>
            <a:r>
              <a:rPr lang="en-US" sz="3200" b="1" dirty="0">
                <a:solidFill>
                  <a:srgbClr val="0998D7"/>
                </a:solidFill>
                <a:cs typeface="Arial" panose="020B0604020202020204" pitchFamily="34" charset="0"/>
              </a:rPr>
              <a:t>KHỞI ĐỘNG</a:t>
            </a:r>
            <a:endParaRPr lang="vi-VN" sz="3200" b="1" dirty="0">
              <a:solidFill>
                <a:srgbClr val="0998D7"/>
              </a:solidFill>
              <a:cs typeface="Arial" panose="020B0604020202020204" pitchFamily="34" charset="0"/>
            </a:endParaRPr>
          </a:p>
        </p:txBody>
      </p:sp>
    </p:spTree>
    <p:extLst>
      <p:ext uri="{BB962C8B-B14F-4D97-AF65-F5344CB8AC3E}">
        <p14:creationId xmlns:p14="http://schemas.microsoft.com/office/powerpoint/2010/main" val="3637243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53360"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3"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2"/>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8" y="1286701"/>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40" y="1953522"/>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1" y="4570217"/>
            <a:ext cx="2456961" cy="8382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a:solidFill>
                <a:prstClr val="white"/>
              </a:solidFill>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32457" y="4712318"/>
            <a:ext cx="1692772" cy="553998"/>
          </a:xfrm>
          <a:prstGeom prst="rect">
            <a:avLst/>
          </a:prstGeom>
          <a:noFill/>
        </p:spPr>
        <p:txBody>
          <a:bodyPr wrap="none" lIns="0" tIns="0" rIns="0" bIns="0" rtlCol="0">
            <a:spAutoFit/>
          </a:bodyPr>
          <a:lstStyle/>
          <a:p>
            <a:pPr algn="ctr">
              <a:buClrTx/>
              <a:buFontTx/>
              <a:buNone/>
            </a:pPr>
            <a:r>
              <a:rPr lang="en-US" sz="3600" b="1" dirty="0" err="1">
                <a:solidFill>
                  <a:prstClr val="white"/>
                </a:solidFill>
                <a:latin typeface="Arial" panose="020B0604020202020204" pitchFamily="34" charset="0"/>
                <a:cs typeface="Arial" panose="020B0604020202020204" pitchFamily="34" charset="0"/>
              </a:rPr>
              <a:t>Bắt</a:t>
            </a:r>
            <a:r>
              <a:rPr lang="en-US" sz="3600" b="1" dirty="0">
                <a:solidFill>
                  <a:prstClr val="white"/>
                </a:solidFill>
                <a:latin typeface="Arial" panose="020B0604020202020204" pitchFamily="34" charset="0"/>
                <a:cs typeface="Arial" panose="020B0604020202020204" pitchFamily="34" charset="0"/>
              </a:rPr>
              <a:t> </a:t>
            </a:r>
            <a:r>
              <a:rPr lang="en-US" sz="3600" b="1" dirty="0" err="1">
                <a:solidFill>
                  <a:prstClr val="white"/>
                </a:solidFill>
                <a:latin typeface="Arial" panose="020B0604020202020204" pitchFamily="34" charset="0"/>
                <a:cs typeface="Arial" panose="020B0604020202020204" pitchFamily="34" charset="0"/>
              </a:rPr>
              <a:t>đầu</a:t>
            </a:r>
            <a:endParaRPr lang="en-US" sz="3600" b="1" dirty="0">
              <a:solidFill>
                <a:prstClr val="white"/>
              </a:solidFill>
              <a:latin typeface="Arial" panose="020B0604020202020204" pitchFamily="34" charset="0"/>
              <a:cs typeface="Arial" panose="020B0604020202020204" pitchFamily="34" charset="0"/>
            </a:endParaRP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3" y="4539689"/>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5780"/>
                  <p14:fade in="2000"/>
                </p14:media>
              </p:ext>
            </p:extLst>
          </p:nvPr>
        </p:nvPicPr>
        <p:blipFill>
          <a:blip r:embed="rId13"/>
          <a:stretch>
            <a:fillRect/>
          </a:stretch>
        </p:blipFill>
        <p:spPr>
          <a:xfrm>
            <a:off x="-1219202" y="3464"/>
            <a:ext cx="487363" cy="487363"/>
          </a:xfrm>
          <a:prstGeom prst="rect">
            <a:avLst/>
          </a:prstGeom>
        </p:spPr>
      </p:pic>
    </p:spTree>
    <p:extLst>
      <p:ext uri="{BB962C8B-B14F-4D97-AF65-F5344CB8AC3E}">
        <p14:creationId xmlns:p14="http://schemas.microsoft.com/office/powerpoint/2010/main" val="742009119"/>
      </p:ext>
    </p:extLst>
  </p:cSld>
  <p:clrMapOvr>
    <a:masterClrMapping/>
  </p:clrMapOvr>
  <mc:AlternateContent xmlns:mc="http://schemas.openxmlformats.org/markup-compatibility/2006" xmlns:p14="http://schemas.microsoft.com/office/powerpoint/2010/main">
    <mc:Choice Requires="p14">
      <p:transition spd="slow">
        <p14:ripple dir="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14" fill="hold"/>
                                            <p:tgtEl>
                                              <p:spTgt spid="99"/>
                                            </p:tgtEl>
                                          </p:cBhvr>
                                        </p:cmd>
                                      </p:childTnLst>
                                    </p:cTn>
                                  </p:par>
                                </p:childTnLst>
                              </p:cTn>
                            </p:par>
                            <p:par>
                              <p:cTn id="7" fill="hold">
                                <p:stCondLst>
                                  <p:cond delay="172714"/>
                                </p:stCondLst>
                                <p:childTnLst>
                                  <p:par>
                                    <p:cTn id="8" presetID="2" presetClass="entr" presetSubtype="4" fill="hold" nodeType="afterEffect" p14:presetBounceEnd="62000">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14:bounceEnd="62000">
                                          <p:cBhvr additive="base">
                                            <p:cTn id="10"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74214"/>
                                </p:stCondLst>
                                <p:childTnLst>
                                  <p:par>
                                    <p:cTn id="13" presetID="2" presetClass="entr" presetSubtype="4" fill="hold" nodeType="afterEffect" p14:presetBounceEnd="62000">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175714"/>
                                </p:stCondLst>
                                <p:childTnLst>
                                  <p:par>
                                    <p:cTn id="18" presetID="2" presetClass="entr" presetSubtype="4" fill="hold" nodeType="afterEffect" p14:presetBounceEnd="62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2000">
                                          <p:cBhvr additive="base">
                                            <p:cTn id="20"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177214"/>
                                </p:stCondLst>
                                <p:childTnLst>
                                  <p:par>
                                    <p:cTn id="23" presetID="2" presetClass="entr" presetSubtype="2" fill="hold" nodeType="afterEffect" p14:presetBounceEnd="62000">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14:bounceEnd="62000">
                                          <p:cBhvr additive="base">
                                            <p:cTn id="25"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178714"/>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179714"/>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180714"/>
                                </p:stCondLst>
                                <p:childTnLst>
                                  <p:par>
                                    <p:cTn id="38" presetID="2" presetClass="entr" presetSubtype="4" fill="hold" nodeType="afterEffect" p14:presetBounceEnd="60000">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14:bounceEnd="60000">
                                          <p:cBhvr additive="base">
                                            <p:cTn id="40"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181464"/>
                                </p:stCondLst>
                                <p:childTnLst>
                                  <p:par>
                                    <p:cTn id="43" presetID="2" presetClass="entr" presetSubtype="4" fill="hold" grpId="0" nodeType="afterEffect" p14:presetBounceEnd="60000">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14:bounceEnd="60000">
                                          <p:cBhvr additive="base">
                                            <p:cTn id="45"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182214"/>
                                </p:stCondLst>
                                <p:childTnLst>
                                  <p:par>
                                    <p:cTn id="48"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childTnLst>
                              </p:cTn>
                            </p:par>
                            <p:par>
                              <p:cTn id="50" fill="hold">
                                <p:stCondLst>
                                  <p:cond delay="182714"/>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additive="base">
                                            <p:cTn id="10" dur="1500" fill="hold"/>
                                            <p:tgtEl>
                                              <p:spTgt spid="92"/>
                                            </p:tgtEl>
                                            <p:attrNameLst>
                                              <p:attrName>ppt_x</p:attrName>
                                            </p:attrNameLst>
                                          </p:cBhvr>
                                          <p:tavLst>
                                            <p:tav tm="0">
                                              <p:val>
                                                <p:strVal val="#ppt_x"/>
                                              </p:val>
                                            </p:tav>
                                            <p:tav tm="100000">
                                              <p:val>
                                                <p:strVal val="#ppt_x"/>
                                              </p:val>
                                            </p:tav>
                                          </p:tavLst>
                                        </p:anim>
                                        <p:anim calcmode="lin" valueType="num">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1500" fill="hold"/>
                                            <p:tgtEl>
                                              <p:spTgt spid="86"/>
                                            </p:tgtEl>
                                            <p:attrNameLst>
                                              <p:attrName>ppt_x</p:attrName>
                                            </p:attrNameLst>
                                          </p:cBhvr>
                                          <p:tavLst>
                                            <p:tav tm="0">
                                              <p:val>
                                                <p:strVal val="#ppt_x"/>
                                              </p:val>
                                            </p:tav>
                                            <p:tav tm="100000">
                                              <p:val>
                                                <p:strVal val="#ppt_x"/>
                                              </p:val>
                                            </p:tav>
                                          </p:tavLst>
                                        </p:anim>
                                        <p:anim calcmode="lin" valueType="num">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1500" fill="hold"/>
                                            <p:tgtEl>
                                              <p:spTgt spid="85"/>
                                            </p:tgtEl>
                                            <p:attrNameLst>
                                              <p:attrName>ppt_x</p:attrName>
                                            </p:attrNameLst>
                                          </p:cBhvr>
                                          <p:tavLst>
                                            <p:tav tm="0">
                                              <p:val>
                                                <p:strVal val="1+#ppt_w/2"/>
                                              </p:val>
                                            </p:tav>
                                            <p:tav tm="100000">
                                              <p:val>
                                                <p:strVal val="#ppt_x"/>
                                              </p:val>
                                            </p:tav>
                                          </p:tavLst>
                                        </p:anim>
                                        <p:anim calcmode="lin" valueType="num">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14" name="chimes.wav"/>
                                            </p:tgtEl>
                                          </p:cMediaNode>
                                        </p:audio>
                                      </p:subTnLst>
                                    </p:cTn>
                                  </p:par>
                                </p:childTnLst>
                              </p:cTn>
                            </p:par>
                            <p:par>
                              <p:cTn id="37" fill="hold">
                                <p:stCondLst>
                                  <p:cond delay="8000"/>
                                </p:stCondLst>
                                <p:childTnLst>
                                  <p:par>
                                    <p:cTn id="38" presetID="2" presetClass="entr" presetSubtype="4" fill="hold" nodeType="after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750" fill="hold"/>
                                            <p:tgtEl>
                                              <p:spTgt spid="98"/>
                                            </p:tgtEl>
                                            <p:attrNameLst>
                                              <p:attrName>ppt_x</p:attrName>
                                            </p:attrNameLst>
                                          </p:cBhvr>
                                          <p:tavLst>
                                            <p:tav tm="0">
                                              <p:val>
                                                <p:strVal val="#ppt_x"/>
                                              </p:val>
                                            </p:tav>
                                            <p:tav tm="100000">
                                              <p:val>
                                                <p:strVal val="#ppt_x"/>
                                              </p:val>
                                            </p:tav>
                                          </p:tavLst>
                                        </p:anim>
                                        <p:anim calcmode="lin" valueType="num">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cBhvr additive="base">
                                            <p:cTn id="45" dur="750" fill="hold"/>
                                            <p:tgtEl>
                                              <p:spTgt spid="96"/>
                                            </p:tgtEl>
                                            <p:attrNameLst>
                                              <p:attrName>ppt_x</p:attrName>
                                            </p:attrNameLst>
                                          </p:cBhvr>
                                          <p:tavLst>
                                            <p:tav tm="0">
                                              <p:val>
                                                <p:strVal val="#ppt_x"/>
                                              </p:val>
                                            </p:tav>
                                            <p:tav tm="100000">
                                              <p:val>
                                                <p:strVal val="#ppt_x"/>
                                              </p:val>
                                            </p:tav>
                                          </p:tavLst>
                                        </p:anim>
                                        <p:anim calcmode="lin" valueType="num">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stCondLst>
                                        <p:cond delay="0"/>
                                      </p:stCondLst>
                                      <p:childTnLst>
                                        <p:animMotion origin="layout" path="M 2.08333E-6 -1.48148E-6 L 0.20156 -0.00301 " pathEditMode="relative" rAng="0" ptsTypes="AA">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1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4"/>
          <a:stretch>
            <a:fillRect/>
          </a:stretch>
        </p:blipFill>
        <p:spPr>
          <a:xfrm>
            <a:off x="0" y="6846"/>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9" cy="1790699"/>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3000" b="0" i="0">
                  <a:solidFill>
                    <a:srgbClr val="000000"/>
                  </a:solidFill>
                  <a:effectLst/>
                  <a:latin typeface="Arial" panose="020B0604020202020204" pitchFamily="34" charset="0"/>
                  <a:cs typeface="Arial" panose="020B0604020202020204" pitchFamily="34" charset="0"/>
                </a:rPr>
                <a:t> Xóa tệp và thư mục</a:t>
              </a:r>
              <a:endParaRPr lang="en-US" sz="30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546412" y="4968629"/>
              <a:ext cx="4124955"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3000" b="0" i="0">
                  <a:solidFill>
                    <a:srgbClr val="000000"/>
                  </a:solidFill>
                  <a:effectLst/>
                  <a:latin typeface="Arial" panose="020B0604020202020204" pitchFamily="34" charset="0"/>
                  <a:cs typeface="Arial" panose="020B0604020202020204" pitchFamily="34" charset="0"/>
                </a:rPr>
                <a:t>Di chuyển, sao chép tệp và thư mục</a:t>
              </a:r>
              <a:endParaRPr lang="en-US" sz="30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67839" y="2554571"/>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3000">
                  <a:solidFill>
                    <a:schemeClr val="tx1"/>
                  </a:solidFill>
                  <a:latin typeface="Arial" panose="020B0604020202020204" pitchFamily="34" charset="0"/>
                  <a:cs typeface="Arial" panose="020B0604020202020204" pitchFamily="34" charset="0"/>
                </a:rPr>
                <a:t>Tất cả các đáp án trên đều đúng</a:t>
              </a:r>
              <a:endParaRPr lang="en-US" sz="3000" dirty="0">
                <a:solidFill>
                  <a:schemeClr val="tx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433623" y="3066693"/>
              <a:ext cx="4041275"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3000" b="0" i="0">
                  <a:solidFill>
                    <a:srgbClr val="000000"/>
                  </a:solidFill>
                  <a:effectLst/>
                  <a:latin typeface="Arial" panose="020B0604020202020204" pitchFamily="34" charset="0"/>
                  <a:cs typeface="Arial" panose="020B0604020202020204" pitchFamily="34" charset="0"/>
                </a:rPr>
                <a:t>Tạo và đổi tên tệp, thư mục</a:t>
              </a:r>
              <a:endParaRPr lang="en-US" sz="3000"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2144545" y="244744"/>
            <a:ext cx="9961727" cy="2554445"/>
            <a:chOff x="2144544" y="244743"/>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5"/>
            <a:stretch>
              <a:fillRect/>
            </a:stretch>
          </p:blipFill>
          <p:spPr>
            <a:xfrm>
              <a:off x="2144544" y="244743"/>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775002" y="437875"/>
              <a:ext cx="8811039"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buClrTx/>
                <a:buFontTx/>
                <a:buNone/>
              </a:pPr>
              <a:r>
                <a:rPr lang="nl-NL" sz="3600" b="1">
                  <a:solidFill>
                    <a:schemeClr val="tx1">
                      <a:lumMod val="95000"/>
                      <a:lumOff val="5000"/>
                    </a:schemeClr>
                  </a:solidFill>
                  <a:latin typeface="Arial" panose="020B0604020202020204" pitchFamily="34" charset="0"/>
                  <a:cs typeface="Arial" panose="020B0604020202020204" pitchFamily="34" charset="0"/>
                </a:rPr>
                <a:t>Câu 1: </a:t>
              </a:r>
              <a:r>
                <a:rPr lang="vi-VN" sz="3600" b="0" i="0">
                  <a:solidFill>
                    <a:srgbClr val="000000"/>
                  </a:solidFill>
                  <a:effectLst/>
                  <a:latin typeface="Arial" panose="020B0604020202020204" pitchFamily="34" charset="0"/>
                  <a:cs typeface="Arial" panose="020B0604020202020204" pitchFamily="34" charset="0"/>
                </a:rPr>
                <a:t> Đâu là các thao tác cơ bản với tệp và thư mục?</a:t>
              </a:r>
              <a:endParaRPr lang="en-US" sz="360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6"/>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6"/>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6"/>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6"/>
          <a:stretch>
            <a:fillRect/>
          </a:stretch>
        </p:blipFill>
        <p:spPr>
          <a:xfrm>
            <a:off x="6223465" y="5219641"/>
            <a:ext cx="1322947" cy="1219307"/>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716"/>
            <a:ext cx="4046704" cy="2329805"/>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8"/>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800">
                  <a:solidFill>
                    <a:prstClr val="black">
                      <a:lumMod val="65000"/>
                      <a:lumOff val="35000"/>
                    </a:prstClr>
                  </a:solidFill>
                  <a:latin typeface="iCiel Cadena" panose="02000503000000020004" pitchFamily="50" charset="0"/>
                </a:rPr>
                <a:t>Yeahhh,</a:t>
              </a:r>
            </a:p>
            <a:p>
              <a:pPr algn="ctr">
                <a:buClrTx/>
                <a:buFontTx/>
                <a:buNone/>
              </a:pPr>
              <a:r>
                <a:rPr lang="en-US" sz="1200">
                  <a:solidFill>
                    <a:prstClr val="black">
                      <a:lumMod val="65000"/>
                      <a:lumOff val="35000"/>
                    </a:prstClr>
                  </a:solidFill>
                  <a:latin typeface="iCiel Cadena" panose="02000503000000020004" pitchFamily="50" charset="0"/>
                </a:rPr>
                <a:t>Đúng rồi!</a:t>
              </a:r>
            </a:p>
            <a:p>
              <a:pPr algn="ctr">
                <a:buClrTx/>
                <a:buFontTx/>
                <a:buNone/>
              </a:pPr>
              <a:r>
                <a:rPr lang="en-US" sz="1200">
                  <a:solidFill>
                    <a:prstClr val="black">
                      <a:lumMod val="65000"/>
                      <a:lumOff val="35000"/>
                    </a:prstClr>
                  </a:solidFill>
                  <a:latin typeface="iCiel Cadena" panose="02000503000000020004" pitchFamily="50" charset="0"/>
                </a:rPr>
                <a:t>Mình thích màu này!</a:t>
              </a:r>
              <a:endParaRPr lang="en-US" sz="9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4" y="-302317"/>
            <a:ext cx="3070075"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9"/>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8"/>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57241" y="5075962"/>
                <a:ext cx="5308546" cy="2905220"/>
              </a:xfrm>
              <a:prstGeom prst="rect">
                <a:avLst/>
              </a:prstGeom>
              <a:noFill/>
            </p:spPr>
            <p:txBody>
              <a:bodyPr wrap="none" lIns="0" tIns="0" rIns="0" bIns="0" rtlCol="0">
                <a:spAutoFit/>
              </a:bodyPr>
              <a:lstStyle/>
              <a:p>
                <a:pPr algn="ctr">
                  <a:buClrTx/>
                  <a:buFontTx/>
                  <a:buNone/>
                </a:pPr>
                <a:r>
                  <a:rPr lang="en-US" sz="2400">
                    <a:solidFill>
                      <a:prstClr val="black">
                        <a:lumMod val="65000"/>
                        <a:lumOff val="35000"/>
                      </a:prstClr>
                    </a:solidFill>
                    <a:latin typeface="iCiel Cadena" panose="02000503000000020004" pitchFamily="50" charset="0"/>
                  </a:rPr>
                  <a:t>Huhu,</a:t>
                </a:r>
              </a:p>
              <a:p>
                <a:pPr algn="ctr">
                  <a:buClrTx/>
                  <a:buFontTx/>
                  <a:buNone/>
                </a:pPr>
                <a:r>
                  <a:rPr lang="en-US" sz="1400">
                    <a:solidFill>
                      <a:prstClr val="black">
                        <a:lumMod val="65000"/>
                        <a:lumOff val="35000"/>
                      </a:prstClr>
                    </a:solidFill>
                    <a:latin typeface="iCiel Cadena" panose="02000503000000020004" pitchFamily="50" charset="0"/>
                  </a:rPr>
                  <a:t>chưa chính xác rồi!</a:t>
                </a:r>
              </a:p>
              <a:p>
                <a:pPr algn="ctr">
                  <a:buClrTx/>
                  <a:buFontTx/>
                  <a:buNone/>
                </a:pPr>
                <a:r>
                  <a:rPr lang="en-US" sz="14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0"/>
          <a:stretch>
            <a:fillRect/>
          </a:stretch>
        </p:blipFill>
        <p:spPr>
          <a:xfrm>
            <a:off x="613242" y="314154"/>
            <a:ext cx="1548519" cy="2383743"/>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6"/>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8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
        <p:nvSpPr>
          <p:cNvPr id="5" name="Rectangle: Rounded Corners 4">
            <a:extLst>
              <a:ext uri="{FF2B5EF4-FFF2-40B4-BE49-F238E27FC236}">
                <a16:creationId xmlns:a16="http://schemas.microsoft.com/office/drawing/2014/main" id="{AB898886-B197-D404-D6B1-3C0993BAA2DF}"/>
              </a:ext>
            </a:extLst>
          </p:cNvPr>
          <p:cNvSpPr/>
          <p:nvPr/>
        </p:nvSpPr>
        <p:spPr>
          <a:xfrm>
            <a:off x="312583" y="4914292"/>
            <a:ext cx="5783417" cy="177876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99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0"/>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57000">
                                      <p:stCondLst>
                                        <p:cond delay="0"/>
                                      </p:stCondLst>
                                      <p:childTnLst>
                                        <p:animMotion origin="layout" path="M 1.45833E-6 4.07407E-6 L 0.60325 0.05208 " pathEditMode="relative" rAng="0" ptsTypes="AA" p14:bounceEnd="57000">
                                          <p:cBhvr>
                                            <p:cTn id="59"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0" restart="whenNotActive" fill="hold" evtFilter="cancelBubble" nodeType="interactiveSeq">
                    <p:stCondLst>
                      <p:cond evt="onClick" delay="0">
                        <p:tgtEl>
                          <p:spTgt spid="11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42" presetClass="path" presetSubtype="0" fill="hold" nodeType="withEffect" p14:presetBounceEnd="57000">
                                      <p:stCondLst>
                                        <p:cond delay="0"/>
                                      </p:stCondLst>
                                      <p:childTnLst>
                                        <p:animMotion origin="layout" path="M 1.45833E-6 4.07407E-6 L 0.60325 0.0581 " pathEditMode="relative" rAng="0" ptsTypes="AA" p14:bounceEnd="57000">
                                          <p:cBhvr>
                                            <p:cTn id="6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with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42" presetClass="path" presetSubtype="0" fill="hold" nodeType="withEffect" p14:presetBounceEnd="55000">
                                      <p:stCondLst>
                                        <p:cond delay="0"/>
                                      </p:stCondLst>
                                      <p:childTnLst>
                                        <p:animMotion origin="layout" path="M 1.45833E-6 4.07407E-6 L 0.58854 0.0581 " pathEditMode="relative" rAng="0" ptsTypes="AA" p14:bounceEnd="55000">
                                          <p:cBhvr>
                                            <p:cTn id="7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6"/>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withEffect">
                                      <p:stCondLst>
                                        <p:cond delay="0"/>
                                      </p:stCondLst>
                                      <p:childTnLst>
                                        <p:animEffect transition="out" filter="fade">
                                          <p:cBhvr>
                                            <p:cTn id="80" dur="500"/>
                                            <p:tgtEl>
                                              <p:spTgt spid="27"/>
                                            </p:tgtEl>
                                          </p:cBhvr>
                                        </p:animEffect>
                                        <p:set>
                                          <p:cBhvr>
                                            <p:cTn id="81" dur="1" fill="hold">
                                              <p:stCondLst>
                                                <p:cond delay="499"/>
                                              </p:stCondLst>
                                            </p:cTn>
                                            <p:tgtEl>
                                              <p:spTgt spid="2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9"/>
                                            </p:tgtEl>
                                          </p:cBhvr>
                                        </p:animEffect>
                                        <p:set>
                                          <p:cBhvr>
                                            <p:cTn id="84" dur="1" fill="hold">
                                              <p:stCondLst>
                                                <p:cond delay="499"/>
                                              </p:stCondLst>
                                            </p:cTn>
                                            <p:tgtEl>
                                              <p:spTgt spid="29"/>
                                            </p:tgtEl>
                                            <p:attrNameLst>
                                              <p:attrName>style.visibility</p:attrName>
                                            </p:attrNameLst>
                                          </p:cBhvr>
                                          <p:to>
                                            <p:strVal val="hidden"/>
                                          </p:to>
                                        </p:set>
                                      </p:childTnLst>
                                    </p:cTn>
                                  </p:par>
                                  <p:par>
                                    <p:cTn id="85" presetID="42" presetClass="path" presetSubtype="0" fill="hold" nodeType="withEffect" p14:presetBounceEnd="65000">
                                      <p:stCondLst>
                                        <p:cond delay="0"/>
                                      </p:stCondLst>
                                      <p:childTnLst>
                                        <p:animMotion origin="layout" path="M 4.16667E-6 3.7037E-7 L 0.34882 0.0412 " pathEditMode="relative" rAng="0" ptsTypes="AA" p14:bounceEnd="65000">
                                          <p:cBhvr>
                                            <p:cTn id="86" dur="1500" fill="hold"/>
                                            <p:tgtEl>
                                              <p:spTgt spid="26"/>
                                            </p:tgtEl>
                                            <p:attrNameLst>
                                              <p:attrName>ppt_x</p:attrName>
                                              <p:attrName>ppt_y</p:attrName>
                                            </p:attrNameLst>
                                          </p:cBhvr>
                                          <p:rCtr x="17435" y="2060"/>
                                        </p:animMotion>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
                                            </p:tgtEl>
                                          </p:cBhvr>
                                        </p:animEffect>
                                        <p:set>
                                          <p:cBhvr>
                                            <p:cTn id="92" dur="1" fill="hold">
                                              <p:stCondLst>
                                                <p:cond delay="499"/>
                                              </p:stCondLst>
                                            </p:cTn>
                                            <p:tgtEl>
                                              <p:spTgt spid="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19"/>
                                            </p:tgtEl>
                                          </p:cBhvr>
                                        </p:animEffect>
                                        <p:set>
                                          <p:cBhvr>
                                            <p:cTn id="98" dur="1" fill="hold">
                                              <p:stCondLst>
                                                <p:cond delay="499"/>
                                              </p:stCondLst>
                                            </p:cTn>
                                            <p:tgtEl>
                                              <p:spTgt spid="119"/>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20"/>
                                            </p:tgtEl>
                                          </p:cBhvr>
                                        </p:animEffect>
                                        <p:set>
                                          <p:cBhvr>
                                            <p:cTn id="104"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1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0"/>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1.45833E-6 4.07407E-6 L 0.60325 0.05208 " pathEditMode="relative" rAng="0" ptsTypes="AA">
                                          <p:cBhvr>
                                            <p:cTn id="59"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0" restart="whenNotActive" fill="hold" evtFilter="cancelBubble" nodeType="interactiveSeq">
                    <p:stCondLst>
                      <p:cond evt="onClick" delay="0">
                        <p:tgtEl>
                          <p:spTgt spid="11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with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42" presetClass="path" presetSubtype="0" fill="hold" nodeType="withEffect">
                                      <p:stCondLst>
                                        <p:cond delay="0"/>
                                      </p:stCondLst>
                                      <p:childTnLst>
                                        <p:animMotion origin="layout" path="M 1.45833E-6 4.07407E-6 L 0.60325 0.0581 " pathEditMode="relative" rAng="0" ptsTypes="AA">
                                          <p:cBhvr>
                                            <p:cTn id="6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with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42" presetClass="path" presetSubtype="0" fill="hold" nodeType="withEffect">
                                      <p:stCondLst>
                                        <p:cond delay="0"/>
                                      </p:stCondLst>
                                      <p:childTnLst>
                                        <p:animMotion origin="layout" path="M 1.45833E-6 4.07407E-6 L 0.58854 0.0581 " pathEditMode="relative" rAng="0" ptsTypes="AA">
                                          <p:cBhvr>
                                            <p:cTn id="7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6"/>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nodeType="withEffect">
                                      <p:stCondLst>
                                        <p:cond delay="0"/>
                                      </p:stCondLst>
                                      <p:childTnLst>
                                        <p:animEffect transition="out" filter="fade">
                                          <p:cBhvr>
                                            <p:cTn id="80" dur="500"/>
                                            <p:tgtEl>
                                              <p:spTgt spid="27"/>
                                            </p:tgtEl>
                                          </p:cBhvr>
                                        </p:animEffect>
                                        <p:set>
                                          <p:cBhvr>
                                            <p:cTn id="81" dur="1" fill="hold">
                                              <p:stCondLst>
                                                <p:cond delay="499"/>
                                              </p:stCondLst>
                                            </p:cTn>
                                            <p:tgtEl>
                                              <p:spTgt spid="2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9"/>
                                            </p:tgtEl>
                                          </p:cBhvr>
                                        </p:animEffect>
                                        <p:set>
                                          <p:cBhvr>
                                            <p:cTn id="84" dur="1" fill="hold">
                                              <p:stCondLst>
                                                <p:cond delay="499"/>
                                              </p:stCondLst>
                                            </p:cTn>
                                            <p:tgtEl>
                                              <p:spTgt spid="29"/>
                                            </p:tgtEl>
                                            <p:attrNameLst>
                                              <p:attrName>style.visibility</p:attrName>
                                            </p:attrNameLst>
                                          </p:cBhvr>
                                          <p:to>
                                            <p:strVal val="hidden"/>
                                          </p:to>
                                        </p:set>
                                      </p:childTnLst>
                                    </p:cTn>
                                  </p:par>
                                  <p:par>
                                    <p:cTn id="85" presetID="42" presetClass="path" presetSubtype="0" fill="hold" nodeType="withEffect">
                                      <p:stCondLst>
                                        <p:cond delay="0"/>
                                      </p:stCondLst>
                                      <p:childTnLst>
                                        <p:animMotion origin="layout" path="M 4.16667E-6 3.7037E-7 L 0.34882 0.0412 " pathEditMode="relative" rAng="0" ptsTypes="AA">
                                          <p:cBhvr>
                                            <p:cTn id="86" dur="1500" fill="hold"/>
                                            <p:tgtEl>
                                              <p:spTgt spid="26"/>
                                            </p:tgtEl>
                                            <p:attrNameLst>
                                              <p:attrName>ppt_x</p:attrName>
                                              <p:attrName>ppt_y</p:attrName>
                                            </p:attrNameLst>
                                          </p:cBhvr>
                                          <p:rCtr x="17435" y="2060"/>
                                        </p:animMotion>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
                                            </p:tgtEl>
                                          </p:cBhvr>
                                        </p:animEffect>
                                        <p:set>
                                          <p:cBhvr>
                                            <p:cTn id="92" dur="1" fill="hold">
                                              <p:stCondLst>
                                                <p:cond delay="499"/>
                                              </p:stCondLst>
                                            </p:cTn>
                                            <p:tgtEl>
                                              <p:spTgt spid="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19"/>
                                            </p:tgtEl>
                                          </p:cBhvr>
                                        </p:animEffect>
                                        <p:set>
                                          <p:cBhvr>
                                            <p:cTn id="98" dur="1" fill="hold">
                                              <p:stCondLst>
                                                <p:cond delay="499"/>
                                              </p:stCondLst>
                                            </p:cTn>
                                            <p:tgtEl>
                                              <p:spTgt spid="119"/>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20"/>
                                            </p:tgtEl>
                                          </p:cBhvr>
                                        </p:animEffect>
                                        <p:set>
                                          <p:cBhvr>
                                            <p:cTn id="104"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childTnLst>
            </p:cTn>
          </p:par>
        </p:tnLst>
        <p:bldLst>
          <p:bldP spid="5"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8"/>
          <a:stretch>
            <a:fillRect/>
          </a:stretch>
        </p:blipFill>
        <p:spPr>
          <a:xfrm>
            <a:off x="-57151" y="0"/>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910191" y="3009107"/>
            <a:ext cx="5105399" cy="1790699"/>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357730" y="3075428"/>
              <a:ext cx="43862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3000" b="0" i="0">
                  <a:solidFill>
                    <a:srgbClr val="000000"/>
                  </a:solidFill>
                  <a:effectLst/>
                  <a:latin typeface="Arial" panose="020B0604020202020204" pitchFamily="34" charset="0"/>
                  <a:cs typeface="Arial" panose="020B0604020202020204" pitchFamily="34" charset="0"/>
                </a:rPr>
                <a:t>Chỉ tồn tại ở vị trí cũ</a:t>
              </a:r>
              <a:endParaRPr lang="en-US" sz="30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357730" y="4981628"/>
              <a:ext cx="438623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3000" b="0" i="0">
                  <a:solidFill>
                    <a:srgbClr val="000000"/>
                  </a:solidFill>
                  <a:effectLst/>
                  <a:latin typeface="Arial" panose="020B0604020202020204" pitchFamily="34" charset="0"/>
                  <a:cs typeface="Arial" panose="020B0604020202020204" pitchFamily="34" charset="0"/>
                </a:rPr>
                <a:t>Tất cả các đáp án trên đều sai</a:t>
              </a:r>
              <a:endParaRPr lang="en-US" sz="30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3000" b="0" i="0">
                  <a:solidFill>
                    <a:srgbClr val="000000"/>
                  </a:solidFill>
                  <a:effectLst/>
                  <a:latin typeface="Arial" panose="020B0604020202020204" pitchFamily="34" charset="0"/>
                  <a:cs typeface="Arial" panose="020B0604020202020204" pitchFamily="34" charset="0"/>
                </a:rPr>
                <a:t> Chỉ tồn tại ở vị trí mới</a:t>
              </a:r>
              <a:endParaRPr lang="en-US" sz="3000" dirty="0">
                <a:solidFill>
                  <a:schemeClr val="bg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3000" b="0" i="0">
                  <a:solidFill>
                    <a:srgbClr val="000000"/>
                  </a:solidFill>
                  <a:effectLst/>
                  <a:latin typeface="Arial" panose="020B0604020202020204" pitchFamily="34" charset="0"/>
                  <a:cs typeface="Arial" panose="020B0604020202020204" pitchFamily="34" charset="0"/>
                </a:rPr>
                <a:t>Tồn tại ở cả vị trí mới và vị trí cũ</a:t>
              </a:r>
              <a:endParaRPr lang="en-US" sz="3000"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9"/>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365118" y="418777"/>
              <a:ext cx="8912481"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buClrTx/>
                <a:buFontTx/>
                <a:buNone/>
              </a:pPr>
              <a:r>
                <a:rPr lang="nl-NL" sz="3500" b="1">
                  <a:solidFill>
                    <a:schemeClr val="tx1">
                      <a:lumMod val="95000"/>
                      <a:lumOff val="5000"/>
                    </a:schemeClr>
                  </a:solidFill>
                  <a:latin typeface="Arial" panose="020B0604020202020204" pitchFamily="34" charset="0"/>
                  <a:cs typeface="Arial" panose="020B0604020202020204" pitchFamily="34" charset="0"/>
                </a:rPr>
                <a:t>Câu 2: </a:t>
              </a:r>
              <a:r>
                <a:rPr lang="vi-VN" sz="3500" b="0" i="0">
                  <a:solidFill>
                    <a:srgbClr val="000000"/>
                  </a:solidFill>
                  <a:effectLst/>
                  <a:latin typeface="Arial" panose="020B0604020202020204" pitchFamily="34" charset="0"/>
                  <a:cs typeface="Arial" panose="020B0604020202020204" pitchFamily="34" charset="0"/>
                </a:rPr>
                <a:t> Khi sao chép một thư mục đến vị trí khác thì tất cả tệp và thư mục con trong thư mục đó sẽ như thế nào?</a:t>
              </a:r>
              <a:endParaRPr lang="en-US" sz="350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10"/>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10"/>
          <a:stretch>
            <a:fillRect/>
          </a:stretch>
        </p:blipFill>
        <p:spPr>
          <a:xfrm>
            <a:off x="68947" y="5181908"/>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10"/>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0"/>
          <a:stretch>
            <a:fillRect/>
          </a:stretch>
        </p:blipFill>
        <p:spPr>
          <a:xfrm>
            <a:off x="6223465" y="5219641"/>
            <a:ext cx="1322947" cy="1219307"/>
          </a:xfrm>
          <a:prstGeom prst="rect">
            <a:avLst/>
          </a:prstGeom>
        </p:spPr>
      </p:pic>
      <p:grpSp>
        <p:nvGrpSpPr>
          <p:cNvPr id="27" name="Group 26">
            <a:extLst>
              <a:ext uri="{FF2B5EF4-FFF2-40B4-BE49-F238E27FC236}">
                <a16:creationId xmlns:a16="http://schemas.microsoft.com/office/drawing/2014/main" id="{8979E8AD-ADDD-4B2E-9AB0-12017073755C}"/>
              </a:ext>
            </a:extLst>
          </p:cNvPr>
          <p:cNvGrpSpPr/>
          <p:nvPr/>
        </p:nvGrpSpPr>
        <p:grpSpPr>
          <a:xfrm>
            <a:off x="-6727674" y="-302317"/>
            <a:ext cx="3070075"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2"/>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57241" y="5075962"/>
                <a:ext cx="5308546" cy="2905220"/>
              </a:xfrm>
              <a:prstGeom prst="rect">
                <a:avLst/>
              </a:prstGeom>
              <a:noFill/>
            </p:spPr>
            <p:txBody>
              <a:bodyPr wrap="none" lIns="0" tIns="0" rIns="0" bIns="0" rtlCol="0">
                <a:spAutoFit/>
              </a:bodyPr>
              <a:lstStyle/>
              <a:p>
                <a:pPr algn="ctr">
                  <a:buClrTx/>
                  <a:buFontTx/>
                  <a:buNone/>
                </a:pPr>
                <a:r>
                  <a:rPr lang="en-US" sz="2400">
                    <a:solidFill>
                      <a:prstClr val="black">
                        <a:lumMod val="65000"/>
                        <a:lumOff val="35000"/>
                      </a:prstClr>
                    </a:solidFill>
                    <a:latin typeface="iCiel Cadena" panose="02000503000000020004" pitchFamily="50" charset="0"/>
                  </a:rPr>
                  <a:t>Huhu,</a:t>
                </a:r>
              </a:p>
              <a:p>
                <a:pPr algn="ctr">
                  <a:buClrTx/>
                  <a:buFontTx/>
                  <a:buNone/>
                </a:pPr>
                <a:r>
                  <a:rPr lang="en-US" sz="1400">
                    <a:solidFill>
                      <a:prstClr val="black">
                        <a:lumMod val="65000"/>
                        <a:lumOff val="35000"/>
                      </a:prstClr>
                    </a:solidFill>
                    <a:latin typeface="iCiel Cadena" panose="02000503000000020004" pitchFamily="50" charset="0"/>
                  </a:rPr>
                  <a:t>chưa chính xác rồi!</a:t>
                </a:r>
              </a:p>
              <a:p>
                <a:pPr algn="ctr">
                  <a:buClrTx/>
                  <a:buFontTx/>
                  <a:buNone/>
                </a:pPr>
                <a:r>
                  <a:rPr lang="en-US" sz="14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3"/>
          <a:stretch>
            <a:fillRect/>
          </a:stretch>
        </p:blipFill>
        <p:spPr>
          <a:xfrm>
            <a:off x="613242" y="314154"/>
            <a:ext cx="1548519"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5012" y="4407924"/>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1859" y="2876397"/>
            <a:ext cx="487363" cy="487363"/>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4000499" y="7010400"/>
            <a:ext cx="4076701" cy="19812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0"/>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8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
        <p:nvSpPr>
          <p:cNvPr id="5" name="Rectangle: Rounded Corners 4">
            <a:extLst>
              <a:ext uri="{FF2B5EF4-FFF2-40B4-BE49-F238E27FC236}">
                <a16:creationId xmlns:a16="http://schemas.microsoft.com/office/drawing/2014/main" id="{BF11207C-DAC3-191C-6B06-BEC5852269A8}"/>
              </a:ext>
            </a:extLst>
          </p:cNvPr>
          <p:cNvSpPr/>
          <p:nvPr/>
        </p:nvSpPr>
        <p:spPr>
          <a:xfrm>
            <a:off x="312583" y="3017047"/>
            <a:ext cx="5783417" cy="177876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78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afterEffect">
                                      <p:stCondLst>
                                        <p:cond delay="0"/>
                                      </p:stCondLst>
                                      <p:childTnLst>
                                        <p:cmd type="call" cmd="playFrom(0.0)">
                                          <p:cBhvr>
                                            <p:cTn id="56" dur="3432" fill="hold"/>
                                            <p:tgtEl>
                                              <p:spTgt spid="173"/>
                                            </p:tgtEl>
                                          </p:cBhvr>
                                        </p:cmd>
                                      </p:childTnLst>
                                    </p:cTn>
                                  </p:par>
                                  <p:par>
                                    <p:cTn id="57" presetID="10" presetClass="exit" presetSubtype="0" fill="hold"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9"/>
                                            </p:tgtEl>
                                          </p:cBhvr>
                                        </p:animEffect>
                                        <p:set>
                                          <p:cBhvr>
                                            <p:cTn id="68" dur="1" fill="hold">
                                              <p:stCondLst>
                                                <p:cond delay="499"/>
                                              </p:stCondLst>
                                            </p:cTn>
                                            <p:tgtEl>
                                              <p:spTgt spid="11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6"/>
                                            </p:tgtEl>
                                          </p:cBhvr>
                                        </p:animEffect>
                                        <p:set>
                                          <p:cBhvr>
                                            <p:cTn id="74" dur="1" fill="hold">
                                              <p:stCondLst>
                                                <p:cond delay="499"/>
                                              </p:stCondLst>
                                            </p:cTn>
                                            <p:tgtEl>
                                              <p:spTgt spid="11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0"/>
                                            </p:tgtEl>
                                          </p:cBhvr>
                                        </p:animEffect>
                                        <p:set>
                                          <p:cBhvr>
                                            <p:cTn id="80"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1" restart="whenNotActive" fill="hold" evtFilter="cancelBubble" nodeType="interactiveSeq">
                    <p:stCondLst>
                      <p:cond evt="onClick" delay="0">
                        <p:tgtEl>
                          <p:spTgt spid="11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par>
                                    <p:cTn id="89" presetID="42" presetClass="path" presetSubtype="0" fill="hold" nodeType="withEffect" p14:presetBounceEnd="55000">
                                      <p:stCondLst>
                                        <p:cond delay="0"/>
                                      </p:stCondLst>
                                      <p:childTnLst>
                                        <p:animMotion origin="layout" path="M 1.45833E-6 4.07407E-6 L 0.58854 0.0581 " pathEditMode="relative" rAng="0" ptsTypes="AA" p14:bounceEnd="55000">
                                          <p:cBhvr>
                                            <p:cTn id="90"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91" restart="whenNotActive" fill="hold" evtFilter="cancelBubble" nodeType="interactiveSeq">
                    <p:stCondLst>
                      <p:cond evt="onClick" delay="0">
                        <p:tgtEl>
                          <p:spTgt spid="116"/>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afterEffect">
                                      <p:stCondLst>
                                        <p:cond delay="0"/>
                                      </p:stCondLst>
                                      <p:childTnLst>
                                        <p:cmd type="call" cmd="playFrom(0.0)">
                                          <p:cBhvr>
                                            <p:cTn id="95" dur="4995" fill="hold"/>
                                            <p:tgtEl>
                                              <p:spTgt spid="172"/>
                                            </p:tgtEl>
                                          </p:cBhvr>
                                        </p:cmd>
                                      </p:childTnLst>
                                    </p:cTn>
                                  </p:par>
                                  <p:par>
                                    <p:cTn id="96" presetID="10" presetClass="exit" presetSubtype="0" fill="hold"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42" presetClass="path" presetSubtype="0" fill="hold" nodeType="withEffect" p14:presetBounceEnd="57000">
                                      <p:stCondLst>
                                        <p:cond delay="0"/>
                                      </p:stCondLst>
                                      <p:childTnLst>
                                        <p:animMotion origin="layout" path="M 1.45833E-6 4.07407E-6 L 0.60325 0.0581 " pathEditMode="relative" rAng="0" ptsTypes="AA" p14:bounceEnd="57000">
                                          <p:cBhvr>
                                            <p:cTn id="100"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101" restart="whenNotActive" fill="hold" evtFilter="cancelBubble" nodeType="interactiveSeq">
                    <p:stCondLst>
                      <p:cond evt="onClick" delay="0">
                        <p:tgtEl>
                          <p:spTgt spid="120"/>
                        </p:tgtEl>
                      </p:cond>
                    </p:stCondLst>
                    <p:endSync evt="end" delay="0">
                      <p:rtn val="all"/>
                    </p:endSync>
                    <p:childTnLst>
                      <p:par>
                        <p:cTn id="102" fill="hold">
                          <p:stCondLst>
                            <p:cond delay="0"/>
                          </p:stCondLst>
                          <p:childTnLst>
                            <p:par>
                              <p:cTn id="103" fill="hold">
                                <p:stCondLst>
                                  <p:cond delay="0"/>
                                </p:stCondLst>
                                <p:childTnLst>
                                  <p:par>
                                    <p:cTn id="104" presetID="1" presetClass="mediacall" presetSubtype="0" fill="hold" nodeType="afterEffect">
                                      <p:stCondLst>
                                        <p:cond delay="0"/>
                                      </p:stCondLst>
                                      <p:childTnLst>
                                        <p:cmd type="call" cmd="playFrom(0.0)">
                                          <p:cBhvr>
                                            <p:cTn id="105" dur="4995" fill="hold"/>
                                            <p:tgtEl>
                                              <p:spTgt spid="172"/>
                                            </p:tgtEl>
                                          </p:cBhvr>
                                        </p:cmd>
                                      </p:childTnLst>
                                    </p:cTn>
                                  </p:par>
                                  <p:par>
                                    <p:cTn id="106" presetID="10" presetClass="exit" presetSubtype="0" fill="hold" nodeType="withEffect">
                                      <p:stCondLst>
                                        <p:cond delay="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par>
                                    <p:cTn id="109" presetID="42" presetClass="path" presetSubtype="0" fill="hold" nodeType="withEffect" p14:presetBounceEnd="57000">
                                      <p:stCondLst>
                                        <p:cond delay="0"/>
                                      </p:stCondLst>
                                      <p:childTnLst>
                                        <p:animMotion origin="layout" path="M 1.45833E-6 4.07407E-6 L 0.60325 0.05208 " pathEditMode="relative" rAng="0" ptsTypes="AA" p14:bounceEnd="57000">
                                          <p:cBhvr>
                                            <p:cTn id="110"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11" fill="hold" display="0">
                      <p:stCondLst>
                        <p:cond delay="indefinite"/>
                      </p:stCondLst>
                      <p:endCondLst>
                        <p:cond evt="onStopAudio" delay="0">
                          <p:tgtEl>
                            <p:sldTgt/>
                          </p:tgtEl>
                        </p:cond>
                      </p:endCondLst>
                    </p:cTn>
                    <p:tgtEl>
                      <p:spTgt spid="172"/>
                    </p:tgtEl>
                  </p:cMediaNode>
                </p:audio>
                <p:audio>
                  <p:cMediaNode vol="40244">
                    <p:cTn id="112" fill="hold" display="0">
                      <p:stCondLst>
                        <p:cond delay="indefinite"/>
                      </p:stCondLst>
                      <p:endCondLst>
                        <p:cond evt="onStopAudio" delay="0">
                          <p:tgtEl>
                            <p:sldTgt/>
                          </p:tgtEl>
                        </p:cond>
                      </p:endCondLst>
                    </p:cTn>
                    <p:tgtEl>
                      <p:spTgt spid="173"/>
                    </p:tgtEl>
                  </p:cMediaNode>
                </p:audio>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1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afterEffect">
                                      <p:stCondLst>
                                        <p:cond delay="0"/>
                                      </p:stCondLst>
                                      <p:childTnLst>
                                        <p:cmd type="call" cmd="playFrom(0.0)">
                                          <p:cBhvr>
                                            <p:cTn id="56" dur="3432" fill="hold"/>
                                            <p:tgtEl>
                                              <p:spTgt spid="173"/>
                                            </p:tgtEl>
                                          </p:cBhvr>
                                        </p:cmd>
                                      </p:childTnLst>
                                    </p:cTn>
                                  </p:par>
                                  <p:par>
                                    <p:cTn id="57" presetID="10" presetClass="exit" presetSubtype="0" fill="hold"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19"/>
                                            </p:tgtEl>
                                          </p:cBhvr>
                                        </p:animEffect>
                                        <p:set>
                                          <p:cBhvr>
                                            <p:cTn id="68" dur="1" fill="hold">
                                              <p:stCondLst>
                                                <p:cond delay="499"/>
                                              </p:stCondLst>
                                            </p:cTn>
                                            <p:tgtEl>
                                              <p:spTgt spid="11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6"/>
                                            </p:tgtEl>
                                          </p:cBhvr>
                                        </p:animEffect>
                                        <p:set>
                                          <p:cBhvr>
                                            <p:cTn id="74" dur="1" fill="hold">
                                              <p:stCondLst>
                                                <p:cond delay="499"/>
                                              </p:stCondLst>
                                            </p:cTn>
                                            <p:tgtEl>
                                              <p:spTgt spid="11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120"/>
                                            </p:tgtEl>
                                          </p:cBhvr>
                                        </p:animEffect>
                                        <p:set>
                                          <p:cBhvr>
                                            <p:cTn id="80"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1" restart="whenNotActive" fill="hold" evtFilter="cancelBubble" nodeType="interactiveSeq">
                    <p:stCondLst>
                      <p:cond evt="onClick" delay="0">
                        <p:tgtEl>
                          <p:spTgt spid="119"/>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par>
                                    <p:cTn id="89" presetID="42" presetClass="path" presetSubtype="0" fill="hold" nodeType="withEffect">
                                      <p:stCondLst>
                                        <p:cond delay="0"/>
                                      </p:stCondLst>
                                      <p:childTnLst>
                                        <p:animMotion origin="layout" path="M 1.45833E-6 4.07407E-6 L 0.58854 0.0581 " pathEditMode="relative" rAng="0" ptsTypes="AA">
                                          <p:cBhvr>
                                            <p:cTn id="90"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91" restart="whenNotActive" fill="hold" evtFilter="cancelBubble" nodeType="interactiveSeq">
                    <p:stCondLst>
                      <p:cond evt="onClick" delay="0">
                        <p:tgtEl>
                          <p:spTgt spid="116"/>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afterEffect">
                                      <p:stCondLst>
                                        <p:cond delay="0"/>
                                      </p:stCondLst>
                                      <p:childTnLst>
                                        <p:cmd type="call" cmd="playFrom(0.0)">
                                          <p:cBhvr>
                                            <p:cTn id="95" dur="4995" fill="hold"/>
                                            <p:tgtEl>
                                              <p:spTgt spid="172"/>
                                            </p:tgtEl>
                                          </p:cBhvr>
                                        </p:cmd>
                                      </p:childTnLst>
                                    </p:cTn>
                                  </p:par>
                                  <p:par>
                                    <p:cTn id="96" presetID="10" presetClass="exit" presetSubtype="0" fill="hold"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42" presetClass="path" presetSubtype="0" fill="hold" nodeType="withEffect">
                                      <p:stCondLst>
                                        <p:cond delay="0"/>
                                      </p:stCondLst>
                                      <p:childTnLst>
                                        <p:animMotion origin="layout" path="M 1.45833E-6 4.07407E-6 L 0.60325 0.0581 " pathEditMode="relative" rAng="0" ptsTypes="AA">
                                          <p:cBhvr>
                                            <p:cTn id="100"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101" restart="whenNotActive" fill="hold" evtFilter="cancelBubble" nodeType="interactiveSeq">
                    <p:stCondLst>
                      <p:cond evt="onClick" delay="0">
                        <p:tgtEl>
                          <p:spTgt spid="120"/>
                        </p:tgtEl>
                      </p:cond>
                    </p:stCondLst>
                    <p:endSync evt="end" delay="0">
                      <p:rtn val="all"/>
                    </p:endSync>
                    <p:childTnLst>
                      <p:par>
                        <p:cTn id="102" fill="hold">
                          <p:stCondLst>
                            <p:cond delay="0"/>
                          </p:stCondLst>
                          <p:childTnLst>
                            <p:par>
                              <p:cTn id="103" fill="hold">
                                <p:stCondLst>
                                  <p:cond delay="0"/>
                                </p:stCondLst>
                                <p:childTnLst>
                                  <p:par>
                                    <p:cTn id="104" presetID="1" presetClass="mediacall" presetSubtype="0" fill="hold" nodeType="afterEffect">
                                      <p:stCondLst>
                                        <p:cond delay="0"/>
                                      </p:stCondLst>
                                      <p:childTnLst>
                                        <p:cmd type="call" cmd="playFrom(0.0)">
                                          <p:cBhvr>
                                            <p:cTn id="105" dur="4995" fill="hold"/>
                                            <p:tgtEl>
                                              <p:spTgt spid="172"/>
                                            </p:tgtEl>
                                          </p:cBhvr>
                                        </p:cmd>
                                      </p:childTnLst>
                                    </p:cTn>
                                  </p:par>
                                  <p:par>
                                    <p:cTn id="106" presetID="10" presetClass="exit" presetSubtype="0" fill="hold" nodeType="withEffect">
                                      <p:stCondLst>
                                        <p:cond delay="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par>
                                    <p:cTn id="109" presetID="42" presetClass="path" presetSubtype="0" fill="hold" nodeType="withEffect">
                                      <p:stCondLst>
                                        <p:cond delay="0"/>
                                      </p:stCondLst>
                                      <p:childTnLst>
                                        <p:animMotion origin="layout" path="M 1.45833E-6 4.07407E-6 L 0.60325 0.05208 " pathEditMode="relative" rAng="0" ptsTypes="AA">
                                          <p:cBhvr>
                                            <p:cTn id="110"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11" fill="hold" display="0">
                      <p:stCondLst>
                        <p:cond delay="indefinite"/>
                      </p:stCondLst>
                      <p:endCondLst>
                        <p:cond evt="onStopAudio" delay="0">
                          <p:tgtEl>
                            <p:sldTgt/>
                          </p:tgtEl>
                        </p:cond>
                      </p:endCondLst>
                    </p:cTn>
                    <p:tgtEl>
                      <p:spTgt spid="172"/>
                    </p:tgtEl>
                  </p:cMediaNode>
                </p:audio>
                <p:audio>
                  <p:cMediaNode vol="40244">
                    <p:cTn id="112" fill="hold" display="0">
                      <p:stCondLst>
                        <p:cond delay="indefinite"/>
                      </p:stCondLst>
                      <p:endCondLst>
                        <p:cond evt="onStopAudio" delay="0">
                          <p:tgtEl>
                            <p:sldTgt/>
                          </p:tgtEl>
                        </p:cond>
                      </p:endCondLst>
                    </p:cTn>
                    <p:tgtEl>
                      <p:spTgt spid="173"/>
                    </p:tgtEl>
                  </p:cMediaNode>
                </p:audio>
              </p:childTnLst>
            </p:cTn>
          </p:par>
        </p:tnLst>
        <p:bldLst>
          <p:bldP spid="5"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8"/>
          <a:stretch>
            <a:fillRect/>
          </a:stretch>
        </p:blipFill>
        <p:spPr>
          <a:xfrm>
            <a:off x="0" y="6846"/>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9" cy="1790699"/>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34733" y="2472008"/>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533640" y="3075428"/>
              <a:ext cx="3820157"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3000" b="0" i="0">
                  <a:solidFill>
                    <a:srgbClr val="000000"/>
                  </a:solidFill>
                  <a:effectLst/>
                  <a:latin typeface="Arial" panose="020B0604020202020204" pitchFamily="34" charset="0"/>
                  <a:cs typeface="Arial" panose="020B0604020202020204" pitchFamily="34" charset="0"/>
                </a:rPr>
                <a:t>Lỗi chương trình máy tính.</a:t>
              </a:r>
              <a:endParaRPr lang="en-US" sz="30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0" i="0">
                  <a:solidFill>
                    <a:srgbClr val="000000"/>
                  </a:solidFill>
                  <a:effectLst/>
                  <a:latin typeface="Arial" panose="020B0604020202020204" pitchFamily="34" charset="0"/>
                  <a:cs typeface="Arial" panose="020B0604020202020204" pitchFamily="34" charset="0"/>
                </a:rPr>
                <a:t>Làm hỏng phần cứng máy tính.</a:t>
              </a:r>
              <a:endParaRPr lang="en-US" sz="30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vi-VN" sz="3000" b="0" i="0">
                  <a:solidFill>
                    <a:srgbClr val="000000"/>
                  </a:solidFill>
                  <a:effectLst/>
                  <a:latin typeface="Arial" panose="020B0604020202020204" pitchFamily="34" charset="0"/>
                  <a:cs typeface="Arial" panose="020B0604020202020204" pitchFamily="34" charset="0"/>
                </a:rPr>
                <a:t>Đảo lộn trật tự tổ chức lưu trữ thông tin</a:t>
              </a:r>
              <a:endParaRPr lang="en-US" sz="3000"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3000" b="0" i="0">
                  <a:solidFill>
                    <a:srgbClr val="000000"/>
                  </a:solidFill>
                  <a:effectLst/>
                  <a:latin typeface="Arial" panose="020B0604020202020204" pitchFamily="34" charset="0"/>
                  <a:cs typeface="Arial" panose="020B0604020202020204" pitchFamily="34" charset="0"/>
                </a:rPr>
                <a:t> Làm mất thông tin.</a:t>
              </a:r>
              <a:endParaRPr lang="en-US" sz="3000" dirty="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9"/>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3</a:t>
              </a:r>
              <a:r>
                <a:rPr lang="en-US" sz="3600" b="1">
                  <a:solidFill>
                    <a:schemeClr val="tx1"/>
                  </a:solidFill>
                  <a:latin typeface="Arial" panose="020B0604020202020204" pitchFamily="34" charset="0"/>
                  <a:cs typeface="Arial" panose="020B0604020202020204" pitchFamily="34" charset="0"/>
                </a:rPr>
                <a:t>: </a:t>
              </a:r>
              <a:r>
                <a:rPr lang="vi-VN" sz="3600" b="0" i="0">
                  <a:solidFill>
                    <a:srgbClr val="000000"/>
                  </a:solidFill>
                  <a:effectLst/>
                  <a:latin typeface="Arial" panose="020B0604020202020204" pitchFamily="34" charset="0"/>
                  <a:cs typeface="Arial" panose="020B0604020202020204" pitchFamily="34" charset="0"/>
                </a:rPr>
                <a:t>Đâu không phải là những tác hại của việc thao tác nhầm với tệp và thư mục?</a:t>
              </a:r>
              <a:endParaRPr lang="en-US" sz="3600" dirty="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10"/>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10"/>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10"/>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0"/>
          <a:stretch>
            <a:fillRect/>
          </a:stretch>
        </p:blipFill>
        <p:spPr>
          <a:xfrm>
            <a:off x="6223465" y="5219641"/>
            <a:ext cx="1322947" cy="1219307"/>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2"/>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2"/>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800">
                  <a:solidFill>
                    <a:prstClr val="black">
                      <a:lumMod val="65000"/>
                      <a:lumOff val="35000"/>
                    </a:prstClr>
                  </a:solidFill>
                  <a:latin typeface="iCiel Cadena" panose="02000503000000020004" pitchFamily="50" charset="0"/>
                </a:rPr>
                <a:t>Yeahhh,</a:t>
              </a:r>
            </a:p>
            <a:p>
              <a:pPr algn="ctr">
                <a:buClrTx/>
                <a:buFontTx/>
                <a:buNone/>
              </a:pPr>
              <a:r>
                <a:rPr lang="en-US" sz="1200">
                  <a:solidFill>
                    <a:prstClr val="black">
                      <a:lumMod val="65000"/>
                      <a:lumOff val="35000"/>
                    </a:prstClr>
                  </a:solidFill>
                  <a:latin typeface="iCiel Cadena" panose="02000503000000020004" pitchFamily="50" charset="0"/>
                </a:rPr>
                <a:t>Đúng rồi!</a:t>
              </a:r>
            </a:p>
            <a:p>
              <a:pPr algn="ctr">
                <a:buClrTx/>
                <a:buFontTx/>
                <a:buNone/>
              </a:pPr>
              <a:r>
                <a:rPr lang="en-US" sz="1200">
                  <a:solidFill>
                    <a:prstClr val="black">
                      <a:lumMod val="65000"/>
                      <a:lumOff val="35000"/>
                    </a:prstClr>
                  </a:solidFill>
                  <a:latin typeface="iCiel Cadena" panose="02000503000000020004" pitchFamily="50" charset="0"/>
                </a:rPr>
                <a:t>Mình thích màu này!</a:t>
              </a:r>
              <a:endParaRPr lang="en-US" sz="9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4" y="-302317"/>
            <a:ext cx="3070075"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3"/>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2"/>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57241" y="5075962"/>
                <a:ext cx="5308546" cy="2905220"/>
              </a:xfrm>
              <a:prstGeom prst="rect">
                <a:avLst/>
              </a:prstGeom>
              <a:noFill/>
            </p:spPr>
            <p:txBody>
              <a:bodyPr wrap="none" lIns="0" tIns="0" rIns="0" bIns="0" rtlCol="0">
                <a:spAutoFit/>
              </a:bodyPr>
              <a:lstStyle/>
              <a:p>
                <a:pPr algn="ctr">
                  <a:buClrTx/>
                  <a:buFontTx/>
                  <a:buNone/>
                </a:pPr>
                <a:r>
                  <a:rPr lang="en-US" sz="2400">
                    <a:solidFill>
                      <a:prstClr val="black">
                        <a:lumMod val="65000"/>
                        <a:lumOff val="35000"/>
                      </a:prstClr>
                    </a:solidFill>
                    <a:latin typeface="iCiel Cadena" panose="02000503000000020004" pitchFamily="50" charset="0"/>
                  </a:rPr>
                  <a:t>Huhu,</a:t>
                </a:r>
              </a:p>
              <a:p>
                <a:pPr algn="ctr">
                  <a:buClrTx/>
                  <a:buFontTx/>
                  <a:buNone/>
                </a:pPr>
                <a:r>
                  <a:rPr lang="en-US" sz="1400">
                    <a:solidFill>
                      <a:prstClr val="black">
                        <a:lumMod val="65000"/>
                        <a:lumOff val="35000"/>
                      </a:prstClr>
                    </a:solidFill>
                    <a:latin typeface="iCiel Cadena" panose="02000503000000020004" pitchFamily="50" charset="0"/>
                  </a:rPr>
                  <a:t>chưa chính xác rồi!</a:t>
                </a:r>
              </a:p>
              <a:p>
                <a:pPr algn="ctr">
                  <a:buClrTx/>
                  <a:buFontTx/>
                  <a:buNone/>
                </a:pPr>
                <a:r>
                  <a:rPr lang="en-US" sz="14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4"/>
          <a:stretch>
            <a:fillRect/>
          </a:stretch>
        </p:blipFill>
        <p:spPr>
          <a:xfrm>
            <a:off x="613242" y="314154"/>
            <a:ext cx="1548519"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1859" y="2876397"/>
            <a:ext cx="487363" cy="48736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10"/>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8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
        <p:nvSpPr>
          <p:cNvPr id="5" name="Rectangle: Rounded Corners 4">
            <a:extLst>
              <a:ext uri="{FF2B5EF4-FFF2-40B4-BE49-F238E27FC236}">
                <a16:creationId xmlns:a16="http://schemas.microsoft.com/office/drawing/2014/main" id="{8E4D96E7-B8AE-1379-B394-FE8FC10FD7FE}"/>
              </a:ext>
            </a:extLst>
          </p:cNvPr>
          <p:cNvSpPr/>
          <p:nvPr/>
        </p:nvSpPr>
        <p:spPr>
          <a:xfrm>
            <a:off x="312583" y="4914292"/>
            <a:ext cx="5670091" cy="177876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55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afterEffect">
                                      <p:stCondLst>
                                        <p:cond delay="0"/>
                                      </p:stCondLst>
                                      <p:childTnLst>
                                        <p:cmd type="call" cmd="playFrom(0.0)">
                                          <p:cBhvr>
                                            <p:cTn id="56" dur="3432" fill="hold"/>
                                            <p:tgtEl>
                                              <p:spTgt spid="41"/>
                                            </p:tgtEl>
                                          </p:cBhvr>
                                        </p:cmd>
                                      </p:childTnLst>
                                    </p:cTn>
                                  </p:par>
                                  <p:par>
                                    <p:cTn id="57" presetID="10" presetClass="exit" presetSubtype="0" fill="hold"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65000">
                                      <p:stCondLst>
                                        <p:cond delay="0"/>
                                      </p:stCondLst>
                                      <p:childTnLst>
                                        <p:animMotion origin="layout" path="M 4.16667E-6 3.7037E-7 L 0.34882 0.0412 " pathEditMode="relative" rAng="0" ptsTypes="AA" p14:bounceEnd="65000">
                                          <p:cBhvr>
                                            <p:cTn id="64" dur="1500" fill="hold"/>
                                            <p:tgtEl>
                                              <p:spTgt spid="26"/>
                                            </p:tgtEl>
                                            <p:attrNameLst>
                                              <p:attrName>ppt_x</p:attrName>
                                              <p:attrName>ppt_y</p:attrName>
                                            </p:attrNameLst>
                                          </p:cBhvr>
                                          <p:rCtr x="17435" y="2060"/>
                                        </p:animMotion>
                                      </p:childTnLst>
                                    </p:cTn>
                                  </p:par>
                                  <p:par>
                                    <p:cTn id="65" presetID="10" presetClass="exit" presetSubtype="0" fill="hold" nodeType="with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19"/>
                                            </p:tgtEl>
                                          </p:cBhvr>
                                        </p:animEffect>
                                        <p:set>
                                          <p:cBhvr>
                                            <p:cTn id="76" dur="1" fill="hold">
                                              <p:stCondLst>
                                                <p:cond delay="499"/>
                                              </p:stCondLst>
                                            </p:cTn>
                                            <p:tgtEl>
                                              <p:spTgt spid="11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1"/>
                                            </p:tgtEl>
                                          </p:cBhvr>
                                        </p:animEffect>
                                        <p:set>
                                          <p:cBhvr>
                                            <p:cTn id="79" dur="1" fill="hold">
                                              <p:stCondLst>
                                                <p:cond delay="499"/>
                                              </p:stCondLst>
                                            </p:cTn>
                                            <p:tgtEl>
                                              <p:spTgt spid="2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16"/>
                                            </p:tgtEl>
                                          </p:cBhvr>
                                        </p:animEffect>
                                        <p:set>
                                          <p:cBhvr>
                                            <p:cTn id="82"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83" restart="whenNotActive" fill="hold" evtFilter="cancelBubble" nodeType="interactiveSeq">
                    <p:stCondLst>
                      <p:cond evt="onClick" delay="0">
                        <p:tgtEl>
                          <p:spTgt spid="119"/>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afterEffect">
                                      <p:stCondLst>
                                        <p:cond delay="0"/>
                                      </p:stCondLst>
                                      <p:childTnLst>
                                        <p:cmd type="call" cmd="playFrom(0.0)">
                                          <p:cBhvr>
                                            <p:cTn id="87" dur="4995" fill="hold"/>
                                            <p:tgtEl>
                                              <p:spTgt spid="40"/>
                                            </p:tgtEl>
                                          </p:cBhvr>
                                        </p:cmd>
                                      </p:childTnLst>
                                    </p:cTn>
                                  </p:par>
                                  <p:par>
                                    <p:cTn id="88" presetID="10" presetClass="exit" presetSubtype="0" fill="hold" nodeType="withEffect">
                                      <p:stCondLst>
                                        <p:cond delay="0"/>
                                      </p:stCondLst>
                                      <p:childTnLst>
                                        <p:animEffect transition="out" filter="fade">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par>
                                    <p:cTn id="91" presetID="42" presetClass="path" presetSubtype="0" fill="hold" nodeType="withEffect" p14:presetBounceEnd="57000">
                                      <p:stCondLst>
                                        <p:cond delay="0"/>
                                      </p:stCondLst>
                                      <p:childTnLst>
                                        <p:animMotion origin="layout" path="M 1.45833E-6 4.07407E-6 L 0.60325 0.0581 " pathEditMode="relative" rAng="0" ptsTypes="AA" p14:bounceEnd="57000">
                                          <p:cBhvr>
                                            <p:cTn id="92"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93" restart="whenNotActive" fill="hold" evtFilter="cancelBubble" nodeType="interactiveSeq">
                    <p:stCondLst>
                      <p:cond evt="onClick" delay="0">
                        <p:tgtEl>
                          <p:spTgt spid="2"/>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afterEffect">
                                      <p:stCondLst>
                                        <p:cond delay="0"/>
                                      </p:stCondLst>
                                      <p:childTnLst>
                                        <p:cmd type="call" cmd="playFrom(0.0)">
                                          <p:cBhvr>
                                            <p:cTn id="97" dur="4995" fill="hold"/>
                                            <p:tgtEl>
                                              <p:spTgt spid="40"/>
                                            </p:tgtEl>
                                          </p:cBhvr>
                                        </p:cmd>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42" presetClass="path" presetSubtype="0" fill="hold" nodeType="withEffect" p14:presetBounceEnd="55000">
                                      <p:stCondLst>
                                        <p:cond delay="0"/>
                                      </p:stCondLst>
                                      <p:childTnLst>
                                        <p:animMotion origin="layout" path="M 1.45833E-6 4.07407E-6 L 0.58854 0.0581 " pathEditMode="relative" rAng="0" ptsTypes="AA" p14:bounceEnd="55000">
                                          <p:cBhvr>
                                            <p:cTn id="102"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103" restart="whenNotActive" fill="hold" evtFilter="cancelBubble" nodeType="interactiveSeq">
                    <p:stCondLst>
                      <p:cond evt="onClick" delay="0">
                        <p:tgtEl>
                          <p:spTgt spid="116"/>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afterEffect">
                                      <p:stCondLst>
                                        <p:cond delay="0"/>
                                      </p:stCondLst>
                                      <p:childTnLst>
                                        <p:cmd type="call" cmd="playFrom(0.0)">
                                          <p:cBhvr>
                                            <p:cTn id="107" dur="4995" fill="hold"/>
                                            <p:tgtEl>
                                              <p:spTgt spid="40"/>
                                            </p:tgtEl>
                                          </p:cBhvr>
                                        </p:cmd>
                                      </p:childTnLst>
                                    </p:cTn>
                                  </p:par>
                                  <p:par>
                                    <p:cTn id="108" presetID="10" presetClass="exit" presetSubtype="0" fill="hold" nodeType="withEffect">
                                      <p:stCondLst>
                                        <p:cond delay="0"/>
                                      </p:stCondLst>
                                      <p:childTnLst>
                                        <p:animEffect transition="out" filter="fade">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par>
                                    <p:cTn id="111" presetID="42" presetClass="path" presetSubtype="0" fill="hold" nodeType="withEffect" p14:presetBounceEnd="57000">
                                      <p:stCondLst>
                                        <p:cond delay="0"/>
                                      </p:stCondLst>
                                      <p:childTnLst>
                                        <p:animMotion origin="layout" path="M 1.45833E-6 4.07407E-6 L 0.60325 0.05208 " pathEditMode="relative" rAng="0" ptsTypes="AA" p14:bounceEnd="57000">
                                          <p:cBhvr>
                                            <p:cTn id="112"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13" fill="hold" display="0">
                      <p:stCondLst>
                        <p:cond delay="indefinite"/>
                      </p:stCondLst>
                      <p:endCondLst>
                        <p:cond evt="onStopAudio" delay="0">
                          <p:tgtEl>
                            <p:sldTgt/>
                          </p:tgtEl>
                        </p:cond>
                      </p:endCondLst>
                    </p:cTn>
                    <p:tgtEl>
                      <p:spTgt spid="40"/>
                    </p:tgtEl>
                  </p:cMediaNode>
                </p:audio>
                <p:audio>
                  <p:cMediaNode vol="40244">
                    <p:cTn id="114" fill="hold" display="0">
                      <p:stCondLst>
                        <p:cond delay="indefinite"/>
                      </p:stCondLst>
                      <p:endCondLst>
                        <p:cond evt="onStopAudio" delay="0">
                          <p:tgtEl>
                            <p:sldTgt/>
                          </p:tgtEl>
                        </p:cond>
                      </p:endCondLst>
                    </p:cTn>
                    <p:tgtEl>
                      <p:spTgt spid="41"/>
                    </p:tgtEl>
                  </p:cMediaNode>
                </p:audio>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1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afterEffect">
                                      <p:stCondLst>
                                        <p:cond delay="0"/>
                                      </p:stCondLst>
                                      <p:childTnLst>
                                        <p:cmd type="call" cmd="playFrom(0.0)">
                                          <p:cBhvr>
                                            <p:cTn id="56" dur="3432" fill="hold"/>
                                            <p:tgtEl>
                                              <p:spTgt spid="41"/>
                                            </p:tgtEl>
                                          </p:cBhvr>
                                        </p:cmd>
                                      </p:childTnLst>
                                    </p:cTn>
                                  </p:par>
                                  <p:par>
                                    <p:cTn id="57" presetID="10" presetClass="exit" presetSubtype="0" fill="hold"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4.16667E-6 3.7037E-7 L 0.34882 0.0412 " pathEditMode="relative" rAng="0" ptsTypes="AA">
                                          <p:cBhvr>
                                            <p:cTn id="64" dur="1500" fill="hold"/>
                                            <p:tgtEl>
                                              <p:spTgt spid="26"/>
                                            </p:tgtEl>
                                            <p:attrNameLst>
                                              <p:attrName>ppt_x</p:attrName>
                                              <p:attrName>ppt_y</p:attrName>
                                            </p:attrNameLst>
                                          </p:cBhvr>
                                          <p:rCtr x="17435" y="2060"/>
                                        </p:animMotion>
                                      </p:childTnLst>
                                    </p:cTn>
                                  </p:par>
                                  <p:par>
                                    <p:cTn id="65" presetID="10" presetClass="exit" presetSubtype="0" fill="hold" nodeType="with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19"/>
                                            </p:tgtEl>
                                          </p:cBhvr>
                                        </p:animEffect>
                                        <p:set>
                                          <p:cBhvr>
                                            <p:cTn id="76" dur="1" fill="hold">
                                              <p:stCondLst>
                                                <p:cond delay="499"/>
                                              </p:stCondLst>
                                            </p:cTn>
                                            <p:tgtEl>
                                              <p:spTgt spid="11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1"/>
                                            </p:tgtEl>
                                          </p:cBhvr>
                                        </p:animEffect>
                                        <p:set>
                                          <p:cBhvr>
                                            <p:cTn id="79" dur="1" fill="hold">
                                              <p:stCondLst>
                                                <p:cond delay="499"/>
                                              </p:stCondLst>
                                            </p:cTn>
                                            <p:tgtEl>
                                              <p:spTgt spid="21"/>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16"/>
                                            </p:tgtEl>
                                          </p:cBhvr>
                                        </p:animEffect>
                                        <p:set>
                                          <p:cBhvr>
                                            <p:cTn id="82"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83" restart="whenNotActive" fill="hold" evtFilter="cancelBubble" nodeType="interactiveSeq">
                    <p:stCondLst>
                      <p:cond evt="onClick" delay="0">
                        <p:tgtEl>
                          <p:spTgt spid="119"/>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afterEffect">
                                      <p:stCondLst>
                                        <p:cond delay="0"/>
                                      </p:stCondLst>
                                      <p:childTnLst>
                                        <p:cmd type="call" cmd="playFrom(0.0)">
                                          <p:cBhvr>
                                            <p:cTn id="87" dur="4995" fill="hold"/>
                                            <p:tgtEl>
                                              <p:spTgt spid="40"/>
                                            </p:tgtEl>
                                          </p:cBhvr>
                                        </p:cmd>
                                      </p:childTnLst>
                                    </p:cTn>
                                  </p:par>
                                  <p:par>
                                    <p:cTn id="88" presetID="10" presetClass="exit" presetSubtype="0" fill="hold" nodeType="withEffect">
                                      <p:stCondLst>
                                        <p:cond delay="0"/>
                                      </p:stCondLst>
                                      <p:childTnLst>
                                        <p:animEffect transition="out" filter="fade">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par>
                                    <p:cTn id="91" presetID="42" presetClass="path" presetSubtype="0" fill="hold" nodeType="withEffect">
                                      <p:stCondLst>
                                        <p:cond delay="0"/>
                                      </p:stCondLst>
                                      <p:childTnLst>
                                        <p:animMotion origin="layout" path="M 1.45833E-6 4.07407E-6 L 0.60325 0.0581 " pathEditMode="relative" rAng="0" ptsTypes="AA">
                                          <p:cBhvr>
                                            <p:cTn id="92"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93" restart="whenNotActive" fill="hold" evtFilter="cancelBubble" nodeType="interactiveSeq">
                    <p:stCondLst>
                      <p:cond evt="onClick" delay="0">
                        <p:tgtEl>
                          <p:spTgt spid="2"/>
                        </p:tgtEl>
                      </p:cond>
                    </p:stCondLst>
                    <p:endSync evt="end" delay="0">
                      <p:rtn val="all"/>
                    </p:endSync>
                    <p:childTnLst>
                      <p:par>
                        <p:cTn id="94" fill="hold">
                          <p:stCondLst>
                            <p:cond delay="0"/>
                          </p:stCondLst>
                          <p:childTnLst>
                            <p:par>
                              <p:cTn id="95" fill="hold">
                                <p:stCondLst>
                                  <p:cond delay="0"/>
                                </p:stCondLst>
                                <p:childTnLst>
                                  <p:par>
                                    <p:cTn id="96" presetID="1" presetClass="mediacall" presetSubtype="0" fill="hold" nodeType="afterEffect">
                                      <p:stCondLst>
                                        <p:cond delay="0"/>
                                      </p:stCondLst>
                                      <p:childTnLst>
                                        <p:cmd type="call" cmd="playFrom(0.0)">
                                          <p:cBhvr>
                                            <p:cTn id="97" dur="4995" fill="hold"/>
                                            <p:tgtEl>
                                              <p:spTgt spid="40"/>
                                            </p:tgtEl>
                                          </p:cBhvr>
                                        </p:cmd>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42" presetClass="path" presetSubtype="0" fill="hold" nodeType="withEffect">
                                      <p:stCondLst>
                                        <p:cond delay="0"/>
                                      </p:stCondLst>
                                      <p:childTnLst>
                                        <p:animMotion origin="layout" path="M 1.45833E-6 4.07407E-6 L 0.58854 0.0581 " pathEditMode="relative" rAng="0" ptsTypes="AA">
                                          <p:cBhvr>
                                            <p:cTn id="102"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103" restart="whenNotActive" fill="hold" evtFilter="cancelBubble" nodeType="interactiveSeq">
                    <p:stCondLst>
                      <p:cond evt="onClick" delay="0">
                        <p:tgtEl>
                          <p:spTgt spid="116"/>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afterEffect">
                                      <p:stCondLst>
                                        <p:cond delay="0"/>
                                      </p:stCondLst>
                                      <p:childTnLst>
                                        <p:cmd type="call" cmd="playFrom(0.0)">
                                          <p:cBhvr>
                                            <p:cTn id="107" dur="4995" fill="hold"/>
                                            <p:tgtEl>
                                              <p:spTgt spid="40"/>
                                            </p:tgtEl>
                                          </p:cBhvr>
                                        </p:cmd>
                                      </p:childTnLst>
                                    </p:cTn>
                                  </p:par>
                                  <p:par>
                                    <p:cTn id="108" presetID="10" presetClass="exit" presetSubtype="0" fill="hold" nodeType="withEffect">
                                      <p:stCondLst>
                                        <p:cond delay="0"/>
                                      </p:stCondLst>
                                      <p:childTnLst>
                                        <p:animEffect transition="out" filter="fade">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par>
                                    <p:cTn id="111" presetID="42" presetClass="path" presetSubtype="0" fill="hold" nodeType="withEffect">
                                      <p:stCondLst>
                                        <p:cond delay="0"/>
                                      </p:stCondLst>
                                      <p:childTnLst>
                                        <p:animMotion origin="layout" path="M 1.45833E-6 4.07407E-6 L 0.60325 0.05208 " pathEditMode="relative" rAng="0" ptsTypes="AA">
                                          <p:cBhvr>
                                            <p:cTn id="112"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13" fill="hold" display="0">
                      <p:stCondLst>
                        <p:cond delay="indefinite"/>
                      </p:stCondLst>
                      <p:endCondLst>
                        <p:cond evt="onStopAudio" delay="0">
                          <p:tgtEl>
                            <p:sldTgt/>
                          </p:tgtEl>
                        </p:cond>
                      </p:endCondLst>
                    </p:cTn>
                    <p:tgtEl>
                      <p:spTgt spid="40"/>
                    </p:tgtEl>
                  </p:cMediaNode>
                </p:audio>
                <p:audio>
                  <p:cMediaNode vol="40244">
                    <p:cTn id="114" fill="hold" display="0">
                      <p:stCondLst>
                        <p:cond delay="indefinite"/>
                      </p:stCondLst>
                      <p:endCondLst>
                        <p:cond evt="onStopAudio" delay="0">
                          <p:tgtEl>
                            <p:sldTgt/>
                          </p:tgtEl>
                        </p:cond>
                      </p:endCondLst>
                    </p:cTn>
                    <p:tgtEl>
                      <p:spTgt spid="41"/>
                    </p:tgtEl>
                  </p:cMediaNode>
                </p:audio>
              </p:childTnLst>
            </p:cTn>
          </p:par>
        </p:tnLst>
        <p:bldLst>
          <p:bldP spid="5"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8"/>
          <a:stretch>
            <a:fillRect/>
          </a:stretch>
        </p:blipFill>
        <p:spPr>
          <a:xfrm>
            <a:off x="38101"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9" cy="1790699"/>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343554" y="3075428"/>
              <a:ext cx="4400415"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ClrTx/>
                <a:buFontTx/>
                <a:buNone/>
              </a:pPr>
              <a:r>
                <a:rPr lang="en-US" sz="3000">
                  <a:solidFill>
                    <a:schemeClr val="tx1"/>
                  </a:solidFill>
                  <a:latin typeface="Arial" panose="020B0604020202020204" pitchFamily="34" charset="0"/>
                  <a:cs typeface="Arial" panose="020B0604020202020204" pitchFamily="34" charset="0"/>
                </a:rPr>
                <a:t>C. Cả A và B đều đúng</a:t>
              </a:r>
              <a:endParaRPr lang="en-US" sz="3000" dirty="0">
                <a:solidFill>
                  <a:schemeClr val="tx1"/>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9" cy="1790699"/>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a:solidFill>
                    <a:schemeClr val="tx1"/>
                  </a:solidFill>
                  <a:latin typeface="Arial" panose="020B0604020202020204" pitchFamily="34" charset="0"/>
                  <a:cs typeface="Arial" panose="020B0604020202020204" pitchFamily="34" charset="0"/>
                </a:rPr>
                <a:t>D. Cả A và B đều sai</a:t>
              </a:r>
              <a:endParaRPr lang="en-US" sz="3000" dirty="0">
                <a:solidFill>
                  <a:schemeClr val="tx1"/>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2" y="4933892"/>
            <a:ext cx="5105399" cy="1790699"/>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521083" y="4981628"/>
              <a:ext cx="4096026"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en-US" sz="3000" b="0" i="0">
                  <a:solidFill>
                    <a:srgbClr val="000000"/>
                  </a:solidFill>
                  <a:effectLst/>
                  <a:latin typeface="Arial" panose="020B0604020202020204" pitchFamily="34" charset="0"/>
                  <a:cs typeface="Arial" panose="020B0604020202020204" pitchFamily="34" charset="0"/>
                </a:rPr>
                <a:t>C. Vẫn ở nguyên vị trí cũ</a:t>
              </a:r>
              <a:endParaRPr lang="en-US" sz="3000"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2" y="3009107"/>
            <a:ext cx="5105399" cy="1790699"/>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3000">
                  <a:solidFill>
                    <a:prstClr val="white"/>
                  </a:solidFill>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533561" y="3075428"/>
              <a:ext cx="42957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vi-VN" sz="3000" b="0" i="0">
                  <a:solidFill>
                    <a:srgbClr val="000000"/>
                  </a:solidFill>
                  <a:effectLst/>
                  <a:latin typeface="Arial" panose="020B0604020202020204" pitchFamily="34" charset="0"/>
                  <a:cs typeface="Arial" panose="020B0604020202020204" pitchFamily="34" charset="0"/>
                </a:rPr>
                <a:t>A. Được di chuyển đến vị trí mới</a:t>
              </a:r>
              <a:endParaRPr lang="en-US" sz="3000" dirty="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9" y="246436"/>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9"/>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353109" y="442565"/>
              <a:ext cx="9039639"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4</a:t>
              </a:r>
              <a:r>
                <a:rPr lang="en-US" sz="3600" b="1">
                  <a:solidFill>
                    <a:schemeClr val="tx1"/>
                  </a:solidFill>
                  <a:latin typeface="Arial" panose="020B0604020202020204" pitchFamily="34" charset="0"/>
                  <a:cs typeface="Arial" panose="020B0604020202020204" pitchFamily="34" charset="0"/>
                </a:rPr>
                <a:t>: </a:t>
              </a:r>
              <a:r>
                <a:rPr lang="vi-VN" sz="3600" b="0" i="0">
                  <a:solidFill>
                    <a:srgbClr val="000000"/>
                  </a:solidFill>
                  <a:effectLst/>
                  <a:latin typeface="Arial" panose="020B0604020202020204" pitchFamily="34" charset="0"/>
                  <a:cs typeface="Arial" panose="020B0604020202020204" pitchFamily="34" charset="0"/>
                </a:rPr>
                <a:t>Khi di chuyển một thư mục đến thư mục khác thì tất cả tệp và thư mục con trong thư mục đó sẽ như thế nào?</a:t>
              </a:r>
              <a:endParaRPr lang="en-US" sz="3600" dirty="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10"/>
          <a:stretch>
            <a:fillRect/>
          </a:stretch>
        </p:blipFill>
        <p:spPr>
          <a:xfrm>
            <a:off x="210616" y="3269287"/>
            <a:ext cx="1322947" cy="1219307"/>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10"/>
          <a:stretch>
            <a:fillRect/>
          </a:stretch>
        </p:blipFill>
        <p:spPr>
          <a:xfrm>
            <a:off x="210616" y="5219641"/>
            <a:ext cx="1322947" cy="1219307"/>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10"/>
          <a:stretch>
            <a:fillRect/>
          </a:stretch>
        </p:blipFill>
        <p:spPr>
          <a:xfrm>
            <a:off x="6223465" y="3269287"/>
            <a:ext cx="1322947" cy="1219307"/>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0"/>
          <a:stretch>
            <a:fillRect/>
          </a:stretch>
        </p:blipFill>
        <p:spPr>
          <a:xfrm>
            <a:off x="6223465" y="5219641"/>
            <a:ext cx="1322947" cy="1219307"/>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5"/>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2"/>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800">
                  <a:solidFill>
                    <a:prstClr val="black">
                      <a:lumMod val="65000"/>
                      <a:lumOff val="35000"/>
                    </a:prstClr>
                  </a:solidFill>
                  <a:latin typeface="iCiel Cadena" panose="02000503000000020004" pitchFamily="50" charset="0"/>
                </a:rPr>
                <a:t>Yeahhh,</a:t>
              </a:r>
            </a:p>
            <a:p>
              <a:pPr algn="ctr">
                <a:buClrTx/>
                <a:buFontTx/>
                <a:buNone/>
              </a:pPr>
              <a:r>
                <a:rPr lang="en-US" sz="1200">
                  <a:solidFill>
                    <a:prstClr val="black">
                      <a:lumMod val="65000"/>
                      <a:lumOff val="35000"/>
                    </a:prstClr>
                  </a:solidFill>
                  <a:latin typeface="iCiel Cadena" panose="02000503000000020004" pitchFamily="50" charset="0"/>
                </a:rPr>
                <a:t>Đúng rồi!</a:t>
              </a:r>
            </a:p>
            <a:p>
              <a:pPr algn="ctr">
                <a:buClrTx/>
                <a:buFontTx/>
                <a:buNone/>
              </a:pPr>
              <a:r>
                <a:rPr lang="en-US" sz="1200">
                  <a:solidFill>
                    <a:prstClr val="black">
                      <a:lumMod val="65000"/>
                      <a:lumOff val="35000"/>
                    </a:prstClr>
                  </a:solidFill>
                  <a:latin typeface="iCiel Cadena" panose="02000503000000020004" pitchFamily="50" charset="0"/>
                </a:rPr>
                <a:t>Mình thích màu này!</a:t>
              </a:r>
              <a:endParaRPr lang="en-US" sz="9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4" y="-302317"/>
            <a:ext cx="3070075"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3"/>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2"/>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57241" y="5075962"/>
                <a:ext cx="5308546" cy="2905220"/>
              </a:xfrm>
              <a:prstGeom prst="rect">
                <a:avLst/>
              </a:prstGeom>
              <a:noFill/>
            </p:spPr>
            <p:txBody>
              <a:bodyPr wrap="none" lIns="0" tIns="0" rIns="0" bIns="0" rtlCol="0">
                <a:spAutoFit/>
              </a:bodyPr>
              <a:lstStyle/>
              <a:p>
                <a:pPr algn="ctr">
                  <a:buClrTx/>
                  <a:buFontTx/>
                  <a:buNone/>
                </a:pPr>
                <a:r>
                  <a:rPr lang="en-US" sz="2400">
                    <a:solidFill>
                      <a:prstClr val="black">
                        <a:lumMod val="65000"/>
                        <a:lumOff val="35000"/>
                      </a:prstClr>
                    </a:solidFill>
                    <a:latin typeface="iCiel Cadena" panose="02000503000000020004" pitchFamily="50" charset="0"/>
                  </a:rPr>
                  <a:t>Huhu,</a:t>
                </a:r>
              </a:p>
              <a:p>
                <a:pPr algn="ctr">
                  <a:buClrTx/>
                  <a:buFontTx/>
                  <a:buNone/>
                </a:pPr>
                <a:r>
                  <a:rPr lang="en-US" sz="1400">
                    <a:solidFill>
                      <a:prstClr val="black">
                        <a:lumMod val="65000"/>
                        <a:lumOff val="35000"/>
                      </a:prstClr>
                    </a:solidFill>
                    <a:latin typeface="iCiel Cadena" panose="02000503000000020004" pitchFamily="50" charset="0"/>
                  </a:rPr>
                  <a:t>chưa chính xác rồi!</a:t>
                </a:r>
              </a:p>
              <a:p>
                <a:pPr algn="ctr">
                  <a:buClrTx/>
                  <a:buFontTx/>
                  <a:buNone/>
                </a:pPr>
                <a:r>
                  <a:rPr lang="en-US" sz="14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4"/>
          <a:stretch>
            <a:fillRect/>
          </a:stretch>
        </p:blipFill>
        <p:spPr>
          <a:xfrm>
            <a:off x="613242" y="314154"/>
            <a:ext cx="1548519" cy="2383743"/>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4"/>
            <a:ext cx="487363" cy="487363"/>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1859" y="2876397"/>
            <a:ext cx="487363" cy="487363"/>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38101" y="7023775"/>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4000499" y="7010400"/>
            <a:ext cx="4076701" cy="19812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prstClr val="black">
                      <a:lumMod val="50000"/>
                      <a:lumOff val="50000"/>
                    </a:prstClr>
                  </a:solidFill>
                  <a:latin typeface="Calibri" panose="020F0502020204030204" pitchFamily="34" charset="0"/>
                  <a:cs typeface="Calibri" panose="020F0502020204030204" pitchFamily="34" charset="0"/>
                </a:rPr>
              </a:br>
              <a:r>
                <a:rPr lang="en-US" sz="3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10"/>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8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800">
                <a:solidFill>
                  <a:prstClr val="black">
                    <a:lumMod val="50000"/>
                    <a:lumOff val="50000"/>
                  </a:prstClr>
                </a:solidFill>
                <a:latin typeface="Calibri" panose="020F0502020204030204" pitchFamily="34" charset="0"/>
                <a:cs typeface="Calibri" panose="020F0502020204030204" pitchFamily="34" charset="0"/>
              </a:rPr>
            </a:br>
            <a:r>
              <a:rPr lang="en-US" sz="28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
        <p:nvSpPr>
          <p:cNvPr id="5" name="Rectangle: Rounded Corners 4">
            <a:extLst>
              <a:ext uri="{FF2B5EF4-FFF2-40B4-BE49-F238E27FC236}">
                <a16:creationId xmlns:a16="http://schemas.microsoft.com/office/drawing/2014/main" id="{BEAADD06-727E-92A9-8ADF-9690C73EA778}"/>
              </a:ext>
            </a:extLst>
          </p:cNvPr>
          <p:cNvSpPr/>
          <p:nvPr/>
        </p:nvSpPr>
        <p:spPr>
          <a:xfrm>
            <a:off x="231148" y="3005207"/>
            <a:ext cx="5783417" cy="177876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41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1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afterEffect">
                                      <p:stCondLst>
                                        <p:cond delay="0"/>
                                      </p:stCondLst>
                                      <p:childTnLst>
                                        <p:cmd type="call" cmd="playFrom(0.0)">
                                          <p:cBhvr>
                                            <p:cTn id="56" dur="4995" fill="hold"/>
                                            <p:tgtEl>
                                              <p:spTgt spid="40"/>
                                            </p:tgtEl>
                                          </p:cBhvr>
                                        </p:cmd>
                                      </p:childTnLst>
                                    </p:cTn>
                                  </p:par>
                                  <p:par>
                                    <p:cTn id="57" presetID="10" presetClass="exit" presetSubtype="0" fill="hold" nodeType="with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42" presetClass="path" presetSubtype="0" fill="hold" nodeType="withEffect" p14:presetBounceEnd="57000">
                                      <p:stCondLst>
                                        <p:cond delay="0"/>
                                      </p:stCondLst>
                                      <p:childTnLst>
                                        <p:animMotion origin="layout" path="M 1.45833E-6 4.07407E-6 L 0.60325 0.0581 " pathEditMode="relative" rAng="0" ptsTypes="AA" p14:bounceEnd="57000">
                                          <p:cBhvr>
                                            <p:cTn id="61"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62" restart="whenNotActive" fill="hold" evtFilter="cancelBubble" nodeType="interactiveSeq">
                    <p:stCondLst>
                      <p:cond evt="onClick" delay="0">
                        <p:tgtEl>
                          <p:spTgt spid="1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afterEffect">
                                      <p:stCondLst>
                                        <p:cond delay="0"/>
                                      </p:stCondLst>
                                      <p:childTnLst>
                                        <p:cmd type="call" cmd="playFrom(0.0)">
                                          <p:cBhvr>
                                            <p:cTn id="66" dur="4995" fill="hold"/>
                                            <p:tgtEl>
                                              <p:spTgt spid="40"/>
                                            </p:tgtEl>
                                          </p:cBhvr>
                                        </p:cmd>
                                      </p:childTnLst>
                                    </p:cTn>
                                  </p:par>
                                  <p:par>
                                    <p:cTn id="67" presetID="10" presetClass="exit" presetSubtype="0" fill="hold" nodeType="withEffect">
                                      <p:stCondLst>
                                        <p:cond delay="0"/>
                                      </p:stCondLst>
                                      <p:childTnLst>
                                        <p:animEffect transition="out" filter="fade">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42" presetClass="path" presetSubtype="0" fill="hold" nodeType="withEffect" p14:presetBounceEnd="57000">
                                      <p:stCondLst>
                                        <p:cond delay="0"/>
                                      </p:stCondLst>
                                      <p:childTnLst>
                                        <p:animMotion origin="layout" path="M 1.45833E-6 4.07407E-6 L 0.60325 0.05208 " pathEditMode="relative" rAng="0" ptsTypes="AA" p14:bounceEnd="57000">
                                          <p:cBhvr>
                                            <p:cTn id="71"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72" restart="whenNotActive" fill="hold" evtFilter="cancelBubble" nodeType="interactiveSeq">
                    <p:stCondLst>
                      <p:cond evt="onClick" delay="0">
                        <p:tgtEl>
                          <p:spTgt spid="119"/>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afterEffect">
                                      <p:stCondLst>
                                        <p:cond delay="0"/>
                                      </p:stCondLst>
                                      <p:childTnLst>
                                        <p:cmd type="call" cmd="playFrom(0.0)">
                                          <p:cBhvr>
                                            <p:cTn id="76" dur="3432" fill="hold"/>
                                            <p:tgtEl>
                                              <p:spTgt spid="41"/>
                                            </p:tgtEl>
                                          </p:cBhvr>
                                        </p:cmd>
                                      </p:childTnLst>
                                    </p:cTn>
                                  </p:par>
                                  <p:par>
                                    <p:cTn id="77" presetID="10" presetClass="exit" presetSubtype="0" fill="hold" nodeType="withEffect">
                                      <p:stCondLst>
                                        <p:cond delay="0"/>
                                      </p:stCondLst>
                                      <p:childTnLst>
                                        <p:animEffect transition="out" filter="fade">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par>
                                    <p:cTn id="83" presetID="42" presetClass="path" presetSubtype="0" fill="hold" nodeType="withEffect" p14:presetBounceEnd="65000">
                                      <p:stCondLst>
                                        <p:cond delay="0"/>
                                      </p:stCondLst>
                                      <p:childTnLst>
                                        <p:animMotion origin="layout" path="M 4.16667E-6 3.7037E-7 L 0.34882 0.0412 " pathEditMode="relative" rAng="0" ptsTypes="AA" p14:bounceEnd="65000">
                                          <p:cBhvr>
                                            <p:cTn id="84" dur="1500" fill="hold"/>
                                            <p:tgtEl>
                                              <p:spTgt spid="26"/>
                                            </p:tgtEl>
                                            <p:attrNameLst>
                                              <p:attrName>ppt_x</p:attrName>
                                              <p:attrName>ppt_y</p:attrName>
                                            </p:attrNameLst>
                                          </p:cBhvr>
                                          <p:rCtr x="17435" y="2060"/>
                                        </p:animMotion>
                                      </p:childTnLst>
                                    </p:cTn>
                                  </p:par>
                                  <p:par>
                                    <p:cTn id="85" presetID="10" presetClass="exit" presetSubtype="0" fill="hold" nodeType="with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
                                            </p:tgtEl>
                                          </p:cBhvr>
                                        </p:animEffect>
                                        <p:set>
                                          <p:cBhvr>
                                            <p:cTn id="90" dur="1" fill="hold">
                                              <p:stCondLst>
                                                <p:cond delay="499"/>
                                              </p:stCondLst>
                                            </p:cTn>
                                            <p:tgtEl>
                                              <p:spTgt spid="2"/>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16"/>
                                            </p:tgtEl>
                                          </p:cBhvr>
                                        </p:animEffect>
                                        <p:set>
                                          <p:cBhvr>
                                            <p:cTn id="96" dur="1" fill="hold">
                                              <p:stCondLst>
                                                <p:cond delay="499"/>
                                              </p:stCondLst>
                                            </p:cTn>
                                            <p:tgtEl>
                                              <p:spTgt spid="116"/>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20"/>
                                            </p:tgtEl>
                                          </p:cBhvr>
                                        </p:animEffect>
                                        <p:set>
                                          <p:cBhvr>
                                            <p:cTn id="10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03" restart="whenNotActive" fill="hold" evtFilter="cancelBubble" nodeType="interactiveSeq">
                    <p:stCondLst>
                      <p:cond evt="onClick" delay="0">
                        <p:tgtEl>
                          <p:spTgt spid="2"/>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afterEffect">
                                      <p:stCondLst>
                                        <p:cond delay="0"/>
                                      </p:stCondLst>
                                      <p:childTnLst>
                                        <p:cmd type="call" cmd="playFrom(0.0)">
                                          <p:cBhvr>
                                            <p:cTn id="107" dur="4995" fill="hold"/>
                                            <p:tgtEl>
                                              <p:spTgt spid="40"/>
                                            </p:tgtEl>
                                          </p:cBhvr>
                                        </p:cmd>
                                      </p:childTnLst>
                                    </p:cTn>
                                  </p:par>
                                  <p:par>
                                    <p:cTn id="108" presetID="10" presetClass="exit" presetSubtype="0" fill="hold" nodeType="withEffect">
                                      <p:stCondLst>
                                        <p:cond delay="0"/>
                                      </p:stCondLst>
                                      <p:childTnLst>
                                        <p:animEffect transition="out" filter="fade">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par>
                                    <p:cTn id="111" presetID="42" presetClass="path" presetSubtype="0" fill="hold" nodeType="withEffect" p14:presetBounceEnd="55000">
                                      <p:stCondLst>
                                        <p:cond delay="0"/>
                                      </p:stCondLst>
                                      <p:childTnLst>
                                        <p:animMotion origin="layout" path="M 1.45833E-6 4.07407E-6 L 0.58854 0.0581 " pathEditMode="relative" rAng="0" ptsTypes="AA" p14:bounceEnd="55000">
                                          <p:cBhvr>
                                            <p:cTn id="112"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13" fill="hold" display="0">
                      <p:stCondLst>
                        <p:cond delay="indefinite"/>
                      </p:stCondLst>
                      <p:endCondLst>
                        <p:cond evt="onStopAudio" delay="0">
                          <p:tgtEl>
                            <p:sldTgt/>
                          </p:tgtEl>
                        </p:cond>
                      </p:endCondLst>
                    </p:cTn>
                    <p:tgtEl>
                      <p:spTgt spid="40"/>
                    </p:tgtEl>
                  </p:cMediaNode>
                </p:audio>
                <p:audio>
                  <p:cMediaNode vol="40244">
                    <p:cTn id="114" fill="hold" display="0">
                      <p:stCondLst>
                        <p:cond delay="indefinite"/>
                      </p:stCondLst>
                      <p:endCondLst>
                        <p:cond evt="onStopAudio" delay="0">
                          <p:tgtEl>
                            <p:sldTgt/>
                          </p:tgtEl>
                        </p:cond>
                      </p:endCondLst>
                    </p:cTn>
                    <p:tgtEl>
                      <p:spTgt spid="41"/>
                    </p:tgtEl>
                  </p:cMediaNode>
                </p:audio>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1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1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afterEffect">
                                      <p:stCondLst>
                                        <p:cond delay="0"/>
                                      </p:stCondLst>
                                      <p:childTnLst>
                                        <p:cmd type="call" cmd="playFrom(0.0)">
                                          <p:cBhvr>
                                            <p:cTn id="56" dur="4995" fill="hold"/>
                                            <p:tgtEl>
                                              <p:spTgt spid="40"/>
                                            </p:tgtEl>
                                          </p:cBhvr>
                                        </p:cmd>
                                      </p:childTnLst>
                                    </p:cTn>
                                  </p:par>
                                  <p:par>
                                    <p:cTn id="57" presetID="10" presetClass="exit" presetSubtype="0" fill="hold" nodeType="with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42" presetClass="path" presetSubtype="0" fill="hold" nodeType="withEffect">
                                      <p:stCondLst>
                                        <p:cond delay="0"/>
                                      </p:stCondLst>
                                      <p:childTnLst>
                                        <p:animMotion origin="layout" path="M 1.45833E-6 4.07407E-6 L 0.60325 0.0581 " pathEditMode="relative" rAng="0" ptsTypes="AA">
                                          <p:cBhvr>
                                            <p:cTn id="61"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62" restart="whenNotActive" fill="hold" evtFilter="cancelBubble" nodeType="interactiveSeq">
                    <p:stCondLst>
                      <p:cond evt="onClick" delay="0">
                        <p:tgtEl>
                          <p:spTgt spid="1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afterEffect">
                                      <p:stCondLst>
                                        <p:cond delay="0"/>
                                      </p:stCondLst>
                                      <p:childTnLst>
                                        <p:cmd type="call" cmd="playFrom(0.0)">
                                          <p:cBhvr>
                                            <p:cTn id="66" dur="4995" fill="hold"/>
                                            <p:tgtEl>
                                              <p:spTgt spid="40"/>
                                            </p:tgtEl>
                                          </p:cBhvr>
                                        </p:cmd>
                                      </p:childTnLst>
                                    </p:cTn>
                                  </p:par>
                                  <p:par>
                                    <p:cTn id="67" presetID="10" presetClass="exit" presetSubtype="0" fill="hold" nodeType="withEffect">
                                      <p:stCondLst>
                                        <p:cond delay="0"/>
                                      </p:stCondLst>
                                      <p:childTnLst>
                                        <p:animEffect transition="out" filter="fade">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42" presetClass="path" presetSubtype="0" fill="hold" nodeType="withEffect">
                                      <p:stCondLst>
                                        <p:cond delay="0"/>
                                      </p:stCondLst>
                                      <p:childTnLst>
                                        <p:animMotion origin="layout" path="M 1.45833E-6 4.07407E-6 L 0.60325 0.05208 " pathEditMode="relative" rAng="0" ptsTypes="AA">
                                          <p:cBhvr>
                                            <p:cTn id="71"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72" restart="whenNotActive" fill="hold" evtFilter="cancelBubble" nodeType="interactiveSeq">
                    <p:stCondLst>
                      <p:cond evt="onClick" delay="0">
                        <p:tgtEl>
                          <p:spTgt spid="119"/>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afterEffect">
                                      <p:stCondLst>
                                        <p:cond delay="0"/>
                                      </p:stCondLst>
                                      <p:childTnLst>
                                        <p:cmd type="call" cmd="playFrom(0.0)">
                                          <p:cBhvr>
                                            <p:cTn id="76" dur="3432" fill="hold"/>
                                            <p:tgtEl>
                                              <p:spTgt spid="41"/>
                                            </p:tgtEl>
                                          </p:cBhvr>
                                        </p:cmd>
                                      </p:childTnLst>
                                    </p:cTn>
                                  </p:par>
                                  <p:par>
                                    <p:cTn id="77" presetID="10" presetClass="exit" presetSubtype="0" fill="hold" nodeType="withEffect">
                                      <p:stCondLst>
                                        <p:cond delay="0"/>
                                      </p:stCondLst>
                                      <p:childTnLst>
                                        <p:animEffect transition="out" filter="fade">
                                          <p:cBhvr>
                                            <p:cTn id="78" dur="500"/>
                                            <p:tgtEl>
                                              <p:spTgt spid="27"/>
                                            </p:tgtEl>
                                          </p:cBhvr>
                                        </p:animEffect>
                                        <p:set>
                                          <p:cBhvr>
                                            <p:cTn id="79" dur="1" fill="hold">
                                              <p:stCondLst>
                                                <p:cond delay="499"/>
                                              </p:stCondLst>
                                            </p:cTn>
                                            <p:tgtEl>
                                              <p:spTgt spid="27"/>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par>
                                    <p:cTn id="83" presetID="42" presetClass="path" presetSubtype="0" fill="hold" nodeType="withEffect">
                                      <p:stCondLst>
                                        <p:cond delay="0"/>
                                      </p:stCondLst>
                                      <p:childTnLst>
                                        <p:animMotion origin="layout" path="M 4.16667E-6 3.7037E-7 L 0.34882 0.0412 " pathEditMode="relative" rAng="0" ptsTypes="AA">
                                          <p:cBhvr>
                                            <p:cTn id="84" dur="1500" fill="hold"/>
                                            <p:tgtEl>
                                              <p:spTgt spid="26"/>
                                            </p:tgtEl>
                                            <p:attrNameLst>
                                              <p:attrName>ppt_x</p:attrName>
                                              <p:attrName>ppt_y</p:attrName>
                                            </p:attrNameLst>
                                          </p:cBhvr>
                                          <p:rCtr x="17435" y="2060"/>
                                        </p:animMotion>
                                      </p:childTnLst>
                                    </p:cTn>
                                  </p:par>
                                  <p:par>
                                    <p:cTn id="85" presetID="10" presetClass="exit" presetSubtype="0" fill="hold" nodeType="with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2"/>
                                            </p:tgtEl>
                                          </p:cBhvr>
                                        </p:animEffect>
                                        <p:set>
                                          <p:cBhvr>
                                            <p:cTn id="90" dur="1" fill="hold">
                                              <p:stCondLst>
                                                <p:cond delay="499"/>
                                              </p:stCondLst>
                                            </p:cTn>
                                            <p:tgtEl>
                                              <p:spTgt spid="2"/>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16"/>
                                            </p:tgtEl>
                                          </p:cBhvr>
                                        </p:animEffect>
                                        <p:set>
                                          <p:cBhvr>
                                            <p:cTn id="96" dur="1" fill="hold">
                                              <p:stCondLst>
                                                <p:cond delay="499"/>
                                              </p:stCondLst>
                                            </p:cTn>
                                            <p:tgtEl>
                                              <p:spTgt spid="116"/>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20"/>
                                            </p:tgtEl>
                                          </p:cBhvr>
                                        </p:animEffect>
                                        <p:set>
                                          <p:cBhvr>
                                            <p:cTn id="10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03" restart="whenNotActive" fill="hold" evtFilter="cancelBubble" nodeType="interactiveSeq">
                    <p:stCondLst>
                      <p:cond evt="onClick" delay="0">
                        <p:tgtEl>
                          <p:spTgt spid="2"/>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afterEffect">
                                      <p:stCondLst>
                                        <p:cond delay="0"/>
                                      </p:stCondLst>
                                      <p:childTnLst>
                                        <p:cmd type="call" cmd="playFrom(0.0)">
                                          <p:cBhvr>
                                            <p:cTn id="107" dur="4995" fill="hold"/>
                                            <p:tgtEl>
                                              <p:spTgt spid="40"/>
                                            </p:tgtEl>
                                          </p:cBhvr>
                                        </p:cmd>
                                      </p:childTnLst>
                                    </p:cTn>
                                  </p:par>
                                  <p:par>
                                    <p:cTn id="108" presetID="10" presetClass="exit" presetSubtype="0" fill="hold" nodeType="withEffect">
                                      <p:stCondLst>
                                        <p:cond delay="0"/>
                                      </p:stCondLst>
                                      <p:childTnLst>
                                        <p:animEffect transition="out" filter="fade">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par>
                                    <p:cTn id="111" presetID="42" presetClass="path" presetSubtype="0" fill="hold" nodeType="withEffect">
                                      <p:stCondLst>
                                        <p:cond delay="0"/>
                                      </p:stCondLst>
                                      <p:childTnLst>
                                        <p:animMotion origin="layout" path="M 1.45833E-6 4.07407E-6 L 0.58854 0.0581 " pathEditMode="relative" rAng="0" ptsTypes="AA">
                                          <p:cBhvr>
                                            <p:cTn id="112"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13" fill="hold" display="0">
                      <p:stCondLst>
                        <p:cond delay="indefinite"/>
                      </p:stCondLst>
                      <p:endCondLst>
                        <p:cond evt="onStopAudio" delay="0">
                          <p:tgtEl>
                            <p:sldTgt/>
                          </p:tgtEl>
                        </p:cond>
                      </p:endCondLst>
                    </p:cTn>
                    <p:tgtEl>
                      <p:spTgt spid="40"/>
                    </p:tgtEl>
                  </p:cMediaNode>
                </p:audio>
                <p:audio>
                  <p:cMediaNode vol="40244">
                    <p:cTn id="114" fill="hold" display="0">
                      <p:stCondLst>
                        <p:cond delay="indefinite"/>
                      </p:stCondLst>
                      <p:endCondLst>
                        <p:cond evt="onStopAudio" delay="0">
                          <p:tgtEl>
                            <p:sldTgt/>
                          </p:tgtEl>
                        </p:cond>
                      </p:endCondLst>
                    </p:cTn>
                    <p:tgtEl>
                      <p:spTgt spid="41"/>
                    </p:tgtEl>
                  </p:cMediaNode>
                </p:audio>
              </p:childTnLst>
            </p:cTn>
          </p:par>
        </p:tnLst>
        <p:bldLst>
          <p:bldP spid="5"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spTree>
    <p:extLst>
      <p:ext uri="{BB962C8B-B14F-4D97-AF65-F5344CB8AC3E}">
        <p14:creationId xmlns:p14="http://schemas.microsoft.com/office/powerpoint/2010/main" val="1549863622"/>
      </p:ext>
    </p:extLst>
  </p:cSld>
  <p:clrMapOvr>
    <a:masterClrMapping/>
  </p:clrMapOvr>
  <p:transition advClick="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5D271-FBF0-0E42-2B54-554746C065A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DAA3B25-8F69-9434-E3C8-DEFA5BE2B4B5}"/>
              </a:ext>
            </a:extLst>
          </p:cNvPr>
          <p:cNvPicPr>
            <a:picLocks noChangeAspect="1"/>
          </p:cNvPicPr>
          <p:nvPr/>
        </p:nvPicPr>
        <p:blipFill>
          <a:blip r:embed="rId4"/>
          <a:stretch>
            <a:fillRect/>
          </a:stretch>
        </p:blipFill>
        <p:spPr>
          <a:xfrm>
            <a:off x="3467869" y="-19993"/>
            <a:ext cx="904482" cy="626984"/>
          </a:xfrm>
          <a:prstGeom prst="rect">
            <a:avLst/>
          </a:prstGeom>
        </p:spPr>
      </p:pic>
      <p:sp>
        <p:nvSpPr>
          <p:cNvPr id="7" name="TextBox 6">
            <a:extLst>
              <a:ext uri="{FF2B5EF4-FFF2-40B4-BE49-F238E27FC236}">
                <a16:creationId xmlns:a16="http://schemas.microsoft.com/office/drawing/2014/main" id="{645E00D6-CC1D-46FB-9395-E149E1BFD8C5}"/>
              </a:ext>
            </a:extLst>
          </p:cNvPr>
          <p:cNvSpPr txBox="1"/>
          <p:nvPr/>
        </p:nvSpPr>
        <p:spPr>
          <a:xfrm>
            <a:off x="1928032" y="237659"/>
            <a:ext cx="1558212" cy="369332"/>
          </a:xfrm>
          <a:prstGeom prst="rect">
            <a:avLst/>
          </a:prstGeom>
          <a:noFill/>
        </p:spPr>
        <p:txBody>
          <a:bodyPr wrap="square" rtlCol="0">
            <a:spAutoFit/>
          </a:bodyPr>
          <a:lstStyle/>
          <a:p>
            <a:r>
              <a:rPr lang="en-US" b="1">
                <a:latin typeface="Arial Black" panose="020B0A04020102020204" pitchFamily="34" charset="0"/>
                <a:cs typeface="Arial" panose="020B0604020202020204" pitchFamily="34" charset="0"/>
              </a:rPr>
              <a:t>Du lieu (D:)</a:t>
            </a:r>
          </a:p>
        </p:txBody>
      </p:sp>
      <p:sp>
        <p:nvSpPr>
          <p:cNvPr id="8" name="TextBox 7">
            <a:extLst>
              <a:ext uri="{FF2B5EF4-FFF2-40B4-BE49-F238E27FC236}">
                <a16:creationId xmlns:a16="http://schemas.microsoft.com/office/drawing/2014/main" id="{A15477D3-C506-63FE-32C8-8C7484F8126C}"/>
              </a:ext>
            </a:extLst>
          </p:cNvPr>
          <p:cNvSpPr txBox="1"/>
          <p:nvPr/>
        </p:nvSpPr>
        <p:spPr>
          <a:xfrm>
            <a:off x="4876800" y="784444"/>
            <a:ext cx="2157195" cy="369332"/>
          </a:xfrm>
          <a:prstGeom prst="rect">
            <a:avLst/>
          </a:prstGeom>
          <a:solidFill>
            <a:srgbClr val="FAD66C"/>
          </a:solidFill>
        </p:spPr>
        <p:txBody>
          <a:bodyPr wrap="square" rtlCol="0">
            <a:spAutoFit/>
          </a:bodyPr>
          <a:lstStyle/>
          <a:p>
            <a:r>
              <a:rPr lang="en-US" b="1">
                <a:latin typeface="Arial" panose="020B0604020202020204" pitchFamily="34" charset="0"/>
                <a:cs typeface="Arial" panose="020B0604020202020204" pitchFamily="34" charset="0"/>
              </a:rPr>
              <a:t>4A NGUYEN LINH</a:t>
            </a:r>
          </a:p>
        </p:txBody>
      </p:sp>
      <p:sp>
        <p:nvSpPr>
          <p:cNvPr id="20" name="TextBox 19">
            <a:extLst>
              <a:ext uri="{FF2B5EF4-FFF2-40B4-BE49-F238E27FC236}">
                <a16:creationId xmlns:a16="http://schemas.microsoft.com/office/drawing/2014/main" id="{B736CEAF-EB8B-A017-DC33-73EA48259F31}"/>
              </a:ext>
            </a:extLst>
          </p:cNvPr>
          <p:cNvSpPr txBox="1"/>
          <p:nvPr/>
        </p:nvSpPr>
        <p:spPr>
          <a:xfrm>
            <a:off x="6885498" y="2923058"/>
            <a:ext cx="1394283" cy="369332"/>
          </a:xfrm>
          <a:prstGeom prst="rect">
            <a:avLst/>
          </a:prstGeom>
          <a:solidFill>
            <a:srgbClr val="FAD66C"/>
          </a:solidFill>
        </p:spPr>
        <p:txBody>
          <a:bodyPr wrap="square" rtlCol="0">
            <a:spAutoFit/>
          </a:bodyPr>
          <a:lstStyle/>
          <a:p>
            <a:r>
              <a:rPr lang="en-US" b="1">
                <a:latin typeface="Arial" panose="020B0604020202020204" pitchFamily="34" charset="0"/>
                <a:cs typeface="Arial" panose="020B0604020202020204" pitchFamily="34" charset="0"/>
              </a:rPr>
              <a:t>TOAN</a:t>
            </a:r>
          </a:p>
        </p:txBody>
      </p:sp>
      <p:cxnSp>
        <p:nvCxnSpPr>
          <p:cNvPr id="32" name="Straight Connector 31">
            <a:extLst>
              <a:ext uri="{FF2B5EF4-FFF2-40B4-BE49-F238E27FC236}">
                <a16:creationId xmlns:a16="http://schemas.microsoft.com/office/drawing/2014/main" id="{948E9C4E-BE15-D498-6696-9E029EAA2AA9}"/>
              </a:ext>
            </a:extLst>
          </p:cNvPr>
          <p:cNvCxnSpPr>
            <a:cxnSpLocks/>
          </p:cNvCxnSpPr>
          <p:nvPr/>
        </p:nvCxnSpPr>
        <p:spPr>
          <a:xfrm>
            <a:off x="3783504" y="6170478"/>
            <a:ext cx="490057" cy="172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0041BA7-C4A6-5837-BB34-C02FA521D9AE}"/>
              </a:ext>
            </a:extLst>
          </p:cNvPr>
          <p:cNvGrpSpPr/>
          <p:nvPr/>
        </p:nvGrpSpPr>
        <p:grpSpPr>
          <a:xfrm>
            <a:off x="3805717" y="606642"/>
            <a:ext cx="500430" cy="5565558"/>
            <a:chOff x="3881970" y="950227"/>
            <a:chExt cx="500430" cy="5565558"/>
          </a:xfrm>
        </p:grpSpPr>
        <p:cxnSp>
          <p:nvCxnSpPr>
            <p:cNvPr id="26" name="Straight Connector 25">
              <a:extLst>
                <a:ext uri="{FF2B5EF4-FFF2-40B4-BE49-F238E27FC236}">
                  <a16:creationId xmlns:a16="http://schemas.microsoft.com/office/drawing/2014/main" id="{64B95D93-213C-F27B-54F1-5C56F5EAD26B}"/>
                </a:ext>
              </a:extLst>
            </p:cNvPr>
            <p:cNvCxnSpPr>
              <a:cxnSpLocks/>
            </p:cNvCxnSpPr>
            <p:nvPr/>
          </p:nvCxnSpPr>
          <p:spPr>
            <a:xfrm flipH="1">
              <a:off x="3881970" y="950227"/>
              <a:ext cx="1907" cy="556555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298AA63-DCE3-65B7-296C-D9C6BF819170}"/>
                </a:ext>
              </a:extLst>
            </p:cNvPr>
            <p:cNvCxnSpPr>
              <a:cxnSpLocks/>
            </p:cNvCxnSpPr>
            <p:nvPr/>
          </p:nvCxnSpPr>
          <p:spPr>
            <a:xfrm>
              <a:off x="3892343" y="1349491"/>
              <a:ext cx="490057" cy="172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FE2984F7-0D30-3763-DB22-928B77EFE769}"/>
              </a:ext>
            </a:extLst>
          </p:cNvPr>
          <p:cNvGrpSpPr/>
          <p:nvPr/>
        </p:nvGrpSpPr>
        <p:grpSpPr>
          <a:xfrm>
            <a:off x="5071917" y="1159789"/>
            <a:ext cx="511627" cy="817740"/>
            <a:chOff x="4708024" y="1832100"/>
            <a:chExt cx="511627" cy="817740"/>
          </a:xfrm>
        </p:grpSpPr>
        <p:cxnSp>
          <p:nvCxnSpPr>
            <p:cNvPr id="28" name="Straight Connector 27">
              <a:extLst>
                <a:ext uri="{FF2B5EF4-FFF2-40B4-BE49-F238E27FC236}">
                  <a16:creationId xmlns:a16="http://schemas.microsoft.com/office/drawing/2014/main" id="{D6B17313-3DC2-F6A5-4686-1204CF1F1179}"/>
                </a:ext>
              </a:extLst>
            </p:cNvPr>
            <p:cNvCxnSpPr>
              <a:cxnSpLocks/>
            </p:cNvCxnSpPr>
            <p:nvPr/>
          </p:nvCxnSpPr>
          <p:spPr>
            <a:xfrm>
              <a:off x="4729594" y="1832100"/>
              <a:ext cx="0" cy="8177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2AF852-2C32-4713-48A7-988BFB04A059}"/>
                </a:ext>
              </a:extLst>
            </p:cNvPr>
            <p:cNvCxnSpPr>
              <a:cxnSpLocks/>
            </p:cNvCxnSpPr>
            <p:nvPr/>
          </p:nvCxnSpPr>
          <p:spPr>
            <a:xfrm>
              <a:off x="4708024" y="2171717"/>
              <a:ext cx="490057" cy="172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E4A1F67-86B6-3B23-5B0C-B6BEC40FE36C}"/>
                </a:ext>
              </a:extLst>
            </p:cNvPr>
            <p:cNvCxnSpPr>
              <a:cxnSpLocks/>
            </p:cNvCxnSpPr>
            <p:nvPr/>
          </p:nvCxnSpPr>
          <p:spPr>
            <a:xfrm>
              <a:off x="4729594" y="2621847"/>
              <a:ext cx="490057" cy="172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924AE833-0A49-4CCF-FCEF-23301EBC2674}"/>
              </a:ext>
            </a:extLst>
          </p:cNvPr>
          <p:cNvGrpSpPr/>
          <p:nvPr/>
        </p:nvGrpSpPr>
        <p:grpSpPr>
          <a:xfrm>
            <a:off x="6111924" y="2164070"/>
            <a:ext cx="421029" cy="1454858"/>
            <a:chOff x="5618402" y="2889599"/>
            <a:chExt cx="421029" cy="1454858"/>
          </a:xfrm>
        </p:grpSpPr>
        <p:cxnSp>
          <p:nvCxnSpPr>
            <p:cNvPr id="31" name="Straight Connector 30">
              <a:extLst>
                <a:ext uri="{FF2B5EF4-FFF2-40B4-BE49-F238E27FC236}">
                  <a16:creationId xmlns:a16="http://schemas.microsoft.com/office/drawing/2014/main" id="{23D0BD23-A6EB-33F5-137A-877CA66B767F}"/>
                </a:ext>
              </a:extLst>
            </p:cNvPr>
            <p:cNvCxnSpPr>
              <a:cxnSpLocks/>
            </p:cNvCxnSpPr>
            <p:nvPr/>
          </p:nvCxnSpPr>
          <p:spPr>
            <a:xfrm>
              <a:off x="5640740" y="2889599"/>
              <a:ext cx="0" cy="145485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E42484D-99A9-578A-3A25-62DCE422D975}"/>
                </a:ext>
              </a:extLst>
            </p:cNvPr>
            <p:cNvCxnSpPr>
              <a:cxnSpLocks/>
            </p:cNvCxnSpPr>
            <p:nvPr/>
          </p:nvCxnSpPr>
          <p:spPr>
            <a:xfrm>
              <a:off x="5618402" y="4335126"/>
              <a:ext cx="36702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71980B7-E285-BBB3-7135-05D101B2FE67}"/>
                </a:ext>
              </a:extLst>
            </p:cNvPr>
            <p:cNvCxnSpPr>
              <a:cxnSpLocks/>
            </p:cNvCxnSpPr>
            <p:nvPr/>
          </p:nvCxnSpPr>
          <p:spPr>
            <a:xfrm>
              <a:off x="5650071" y="3828419"/>
              <a:ext cx="36702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9429FEC-3DBA-E76B-3E4C-32503F502F20}"/>
                </a:ext>
              </a:extLst>
            </p:cNvPr>
            <p:cNvCxnSpPr>
              <a:cxnSpLocks/>
            </p:cNvCxnSpPr>
            <p:nvPr/>
          </p:nvCxnSpPr>
          <p:spPr>
            <a:xfrm>
              <a:off x="5672409" y="3321712"/>
              <a:ext cx="36702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54" name="Picture 53">
            <a:extLst>
              <a:ext uri="{FF2B5EF4-FFF2-40B4-BE49-F238E27FC236}">
                <a16:creationId xmlns:a16="http://schemas.microsoft.com/office/drawing/2014/main" id="{23B969C0-5B20-CFC6-4293-FF1B35C7634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08" b="96000" l="9494" r="89873">
                        <a14:foregroundMark x1="26266" y1="5846" x2="19620" y2="923"/>
                        <a14:foregroundMark x1="60759" y1="71692" x2="62342" y2="80923"/>
                        <a14:foregroundMark x1="60759" y1="29231" x2="65823" y2="88308"/>
                        <a14:foregroundMark x1="45253" y1="91077" x2="49684" y2="96000"/>
                        <a14:foregroundMark x1="58228" y1="45846" x2="58228" y2="53538"/>
                        <a14:foregroundMark x1="58228" y1="24308" x2="65823" y2="27692"/>
                        <a14:foregroundMark x1="89873" y1="65846" x2="88924" y2="73538"/>
                        <a14:foregroundMark x1="54747" y1="71077" x2="56329" y2="85846"/>
                      </a14:backgroundRemoval>
                    </a14:imgEffect>
                  </a14:imgLayer>
                </a14:imgProps>
              </a:ext>
              <a:ext uri="{28A0092B-C50C-407E-A947-70E740481C1C}">
                <a14:useLocalDpi xmlns:a14="http://schemas.microsoft.com/office/drawing/2010/main" val="0"/>
              </a:ext>
            </a:extLst>
          </a:blip>
          <a:stretch>
            <a:fillRect/>
          </a:stretch>
        </p:blipFill>
        <p:spPr>
          <a:xfrm>
            <a:off x="4266885" y="625848"/>
            <a:ext cx="659393" cy="626984"/>
          </a:xfrm>
          <a:prstGeom prst="rect">
            <a:avLst/>
          </a:prstGeom>
        </p:spPr>
      </p:pic>
      <p:grpSp>
        <p:nvGrpSpPr>
          <p:cNvPr id="40" name="Group 39">
            <a:extLst>
              <a:ext uri="{FF2B5EF4-FFF2-40B4-BE49-F238E27FC236}">
                <a16:creationId xmlns:a16="http://schemas.microsoft.com/office/drawing/2014/main" id="{88A36589-56CC-E1C2-A72F-FF6B465ABE01}"/>
              </a:ext>
            </a:extLst>
          </p:cNvPr>
          <p:cNvGrpSpPr/>
          <p:nvPr/>
        </p:nvGrpSpPr>
        <p:grpSpPr>
          <a:xfrm>
            <a:off x="4273561" y="5918660"/>
            <a:ext cx="1838899" cy="626984"/>
            <a:chOff x="4390776" y="5443489"/>
            <a:chExt cx="1838899" cy="626984"/>
          </a:xfrm>
        </p:grpSpPr>
        <p:sp>
          <p:nvSpPr>
            <p:cNvPr id="17" name="TextBox 16">
              <a:extLst>
                <a:ext uri="{FF2B5EF4-FFF2-40B4-BE49-F238E27FC236}">
                  <a16:creationId xmlns:a16="http://schemas.microsoft.com/office/drawing/2014/main" id="{CC7AD6BA-1443-6A05-8099-B0739695A778}"/>
                </a:ext>
              </a:extLst>
            </p:cNvPr>
            <p:cNvSpPr txBox="1"/>
            <p:nvPr/>
          </p:nvSpPr>
          <p:spPr>
            <a:xfrm>
              <a:off x="4960280" y="5615855"/>
              <a:ext cx="1269395" cy="369332"/>
            </a:xfrm>
            <a:prstGeom prst="rect">
              <a:avLst/>
            </a:prstGeom>
            <a:solidFill>
              <a:srgbClr val="FAD66C"/>
            </a:solidFill>
          </p:spPr>
          <p:txBody>
            <a:bodyPr wrap="square" rtlCol="0">
              <a:spAutoFit/>
            </a:bodyPr>
            <a:lstStyle/>
            <a:p>
              <a:r>
                <a:rPr lang="en-US" b="1">
                  <a:latin typeface="Arial" panose="020B0604020202020204" pitchFamily="34" charset="0"/>
                  <a:cs typeface="Arial" panose="020B0604020202020204" pitchFamily="34" charset="0"/>
                </a:rPr>
                <a:t>TRUYEN</a:t>
              </a:r>
            </a:p>
          </p:txBody>
        </p:sp>
        <p:pic>
          <p:nvPicPr>
            <p:cNvPr id="55" name="Picture 54">
              <a:extLst>
                <a:ext uri="{FF2B5EF4-FFF2-40B4-BE49-F238E27FC236}">
                  <a16:creationId xmlns:a16="http://schemas.microsoft.com/office/drawing/2014/main" id="{4D734EFB-6865-8ED0-9F41-ECA7F9ADBDF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08" b="96000" l="9494" r="89873">
                          <a14:foregroundMark x1="26266" y1="5846" x2="19620" y2="923"/>
                          <a14:foregroundMark x1="60759" y1="71692" x2="62342" y2="80923"/>
                          <a14:foregroundMark x1="60759" y1="29231" x2="65823" y2="88308"/>
                          <a14:foregroundMark x1="45253" y1="91077" x2="49684" y2="96000"/>
                          <a14:foregroundMark x1="58228" y1="45846" x2="58228" y2="53538"/>
                          <a14:foregroundMark x1="58228" y1="24308" x2="65823" y2="27692"/>
                          <a14:foregroundMark x1="89873" y1="65846" x2="88924" y2="73538"/>
                          <a14:foregroundMark x1="54747" y1="71077" x2="56329" y2="85846"/>
                        </a14:backgroundRemoval>
                      </a14:imgEffect>
                    </a14:imgLayer>
                  </a14:imgProps>
                </a:ext>
                <a:ext uri="{28A0092B-C50C-407E-A947-70E740481C1C}">
                  <a14:useLocalDpi xmlns:a14="http://schemas.microsoft.com/office/drawing/2010/main" val="0"/>
                </a:ext>
              </a:extLst>
            </a:blip>
            <a:stretch>
              <a:fillRect/>
            </a:stretch>
          </p:blipFill>
          <p:spPr>
            <a:xfrm>
              <a:off x="4390776" y="5443489"/>
              <a:ext cx="603239" cy="626984"/>
            </a:xfrm>
            <a:prstGeom prst="rect">
              <a:avLst/>
            </a:prstGeom>
          </p:spPr>
        </p:pic>
      </p:grpSp>
      <p:grpSp>
        <p:nvGrpSpPr>
          <p:cNvPr id="21" name="Group 20">
            <a:extLst>
              <a:ext uri="{FF2B5EF4-FFF2-40B4-BE49-F238E27FC236}">
                <a16:creationId xmlns:a16="http://schemas.microsoft.com/office/drawing/2014/main" id="{43609198-1AB4-1E8A-FA3B-DDFC0919E79A}"/>
              </a:ext>
            </a:extLst>
          </p:cNvPr>
          <p:cNvGrpSpPr/>
          <p:nvPr/>
        </p:nvGrpSpPr>
        <p:grpSpPr>
          <a:xfrm>
            <a:off x="5584698" y="1764242"/>
            <a:ext cx="1779558" cy="470501"/>
            <a:chOff x="5660951" y="2107827"/>
            <a:chExt cx="1779558" cy="470501"/>
          </a:xfrm>
        </p:grpSpPr>
        <p:sp>
          <p:nvSpPr>
            <p:cNvPr id="9" name="TextBox 8">
              <a:extLst>
                <a:ext uri="{FF2B5EF4-FFF2-40B4-BE49-F238E27FC236}">
                  <a16:creationId xmlns:a16="http://schemas.microsoft.com/office/drawing/2014/main" id="{333834DB-6D82-2866-AEF5-DF3179A46567}"/>
                </a:ext>
              </a:extLst>
            </p:cNvPr>
            <p:cNvSpPr txBox="1"/>
            <p:nvPr/>
          </p:nvSpPr>
          <p:spPr>
            <a:xfrm>
              <a:off x="6046227" y="2161790"/>
              <a:ext cx="1394282" cy="369332"/>
            </a:xfrm>
            <a:prstGeom prst="rect">
              <a:avLst/>
            </a:prstGeom>
            <a:solidFill>
              <a:srgbClr val="FAD66C"/>
            </a:solidFill>
          </p:spPr>
          <p:txBody>
            <a:bodyPr wrap="square" rtlCol="0">
              <a:spAutoFit/>
            </a:bodyPr>
            <a:lstStyle/>
            <a:p>
              <a:r>
                <a:rPr lang="en-US" b="1">
                  <a:latin typeface="Arial" panose="020B0604020202020204" pitchFamily="34" charset="0"/>
                  <a:cs typeface="Arial" panose="020B0604020202020204" pitchFamily="34" charset="0"/>
                </a:rPr>
                <a:t>BAI TAP</a:t>
              </a:r>
            </a:p>
          </p:txBody>
        </p:sp>
        <p:pic>
          <p:nvPicPr>
            <p:cNvPr id="56" name="Picture 55">
              <a:extLst>
                <a:ext uri="{FF2B5EF4-FFF2-40B4-BE49-F238E27FC236}">
                  <a16:creationId xmlns:a16="http://schemas.microsoft.com/office/drawing/2014/main" id="{C5BA39C6-6C4D-6302-BBFD-9D5D4AB185D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08" b="96000" l="9494" r="89873">
                          <a14:foregroundMark x1="26266" y1="5846" x2="19620" y2="923"/>
                          <a14:foregroundMark x1="60759" y1="71692" x2="62342" y2="80923"/>
                          <a14:foregroundMark x1="60759" y1="29231" x2="65823" y2="88308"/>
                          <a14:foregroundMark x1="45253" y1="91077" x2="49684" y2="96000"/>
                          <a14:foregroundMark x1="58228" y1="45846" x2="58228" y2="53538"/>
                          <a14:foregroundMark x1="58228" y1="24308" x2="65823" y2="27692"/>
                          <a14:foregroundMark x1="89873" y1="65846" x2="88924" y2="73538"/>
                          <a14:foregroundMark x1="54747" y1="71077" x2="56329" y2="85846"/>
                        </a14:backgroundRemoval>
                      </a14:imgEffect>
                    </a14:imgLayer>
                  </a14:imgProps>
                </a:ext>
                <a:ext uri="{28A0092B-C50C-407E-A947-70E740481C1C}">
                  <a14:useLocalDpi xmlns:a14="http://schemas.microsoft.com/office/drawing/2010/main" val="0"/>
                </a:ext>
              </a:extLst>
            </a:blip>
            <a:stretch>
              <a:fillRect/>
            </a:stretch>
          </p:blipFill>
          <p:spPr>
            <a:xfrm>
              <a:off x="5660951" y="2107827"/>
              <a:ext cx="373776" cy="470501"/>
            </a:xfrm>
            <a:prstGeom prst="rect">
              <a:avLst/>
            </a:prstGeom>
          </p:spPr>
        </p:pic>
      </p:grpSp>
      <p:pic>
        <p:nvPicPr>
          <p:cNvPr id="2" name="Picture 1" descr="Thư Mục Mẫu Hình ảnh PNG | Vector Và Các Tập Tin PSD | Tải ...">
            <a:extLst>
              <a:ext uri="{FF2B5EF4-FFF2-40B4-BE49-F238E27FC236}">
                <a16:creationId xmlns:a16="http://schemas.microsoft.com/office/drawing/2014/main" id="{ABC646B5-5C14-39A5-33FB-3C91E6F57B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215" t="7915" r="8390" b="14293"/>
          <a:stretch/>
        </p:blipFill>
        <p:spPr bwMode="auto">
          <a:xfrm>
            <a:off x="11148389" y="216710"/>
            <a:ext cx="904483" cy="6592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7B318B1B-1D38-357E-48D2-5F720D2806A2}"/>
              </a:ext>
            </a:extLst>
          </p:cNvPr>
          <p:cNvGrpSpPr/>
          <p:nvPr/>
        </p:nvGrpSpPr>
        <p:grpSpPr>
          <a:xfrm>
            <a:off x="6478946" y="3421928"/>
            <a:ext cx="1836329" cy="480416"/>
            <a:chOff x="6555199" y="3765513"/>
            <a:chExt cx="1836329" cy="480416"/>
          </a:xfrm>
        </p:grpSpPr>
        <p:sp>
          <p:nvSpPr>
            <p:cNvPr id="18" name="TextBox 17">
              <a:extLst>
                <a:ext uri="{FF2B5EF4-FFF2-40B4-BE49-F238E27FC236}">
                  <a16:creationId xmlns:a16="http://schemas.microsoft.com/office/drawing/2014/main" id="{05C343A5-19ED-BE41-6421-8CFD3980E815}"/>
                </a:ext>
              </a:extLst>
            </p:cNvPr>
            <p:cNvSpPr txBox="1"/>
            <p:nvPr/>
          </p:nvSpPr>
          <p:spPr>
            <a:xfrm>
              <a:off x="6997246" y="3789271"/>
              <a:ext cx="1394282" cy="369332"/>
            </a:xfrm>
            <a:prstGeom prst="rect">
              <a:avLst/>
            </a:prstGeom>
            <a:solidFill>
              <a:srgbClr val="FAD66C"/>
            </a:solidFill>
          </p:spPr>
          <p:txBody>
            <a:bodyPr wrap="square" rtlCol="0">
              <a:spAutoFit/>
            </a:bodyPr>
            <a:lstStyle/>
            <a:p>
              <a:r>
                <a:rPr lang="en-US" b="1">
                  <a:latin typeface="Arial" panose="020B0604020202020204" pitchFamily="34" charset="0"/>
                  <a:cs typeface="Arial" panose="020B0604020202020204" pitchFamily="34" charset="0"/>
                </a:rPr>
                <a:t>Tin hoc</a:t>
              </a:r>
            </a:p>
          </p:txBody>
        </p:sp>
        <p:pic>
          <p:nvPicPr>
            <p:cNvPr id="10" name="Picture 9">
              <a:extLst>
                <a:ext uri="{FF2B5EF4-FFF2-40B4-BE49-F238E27FC236}">
                  <a16:creationId xmlns:a16="http://schemas.microsoft.com/office/drawing/2014/main" id="{A5D33BF7-1A16-C843-F02A-08500500ABD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08" b="96000" l="9494" r="89873">
                          <a14:foregroundMark x1="26266" y1="5846" x2="19620" y2="923"/>
                          <a14:foregroundMark x1="60759" y1="71692" x2="62342" y2="80923"/>
                          <a14:foregroundMark x1="60759" y1="29231" x2="65823" y2="88308"/>
                          <a14:foregroundMark x1="45253" y1="91077" x2="49684" y2="96000"/>
                          <a14:foregroundMark x1="58228" y1="45846" x2="58228" y2="53538"/>
                          <a14:foregroundMark x1="58228" y1="24308" x2="65823" y2="27692"/>
                          <a14:foregroundMark x1="89873" y1="65846" x2="88924" y2="73538"/>
                          <a14:foregroundMark x1="54747" y1="71077" x2="56329" y2="85846"/>
                        </a14:backgroundRemoval>
                      </a14:imgEffect>
                    </a14:imgLayer>
                  </a14:imgProps>
                </a:ext>
                <a:ext uri="{28A0092B-C50C-407E-A947-70E740481C1C}">
                  <a14:useLocalDpi xmlns:a14="http://schemas.microsoft.com/office/drawing/2010/main" val="0"/>
                </a:ext>
              </a:extLst>
            </a:blip>
            <a:stretch>
              <a:fillRect/>
            </a:stretch>
          </p:blipFill>
          <p:spPr>
            <a:xfrm>
              <a:off x="6555199" y="3765513"/>
              <a:ext cx="474961" cy="480416"/>
            </a:xfrm>
            <a:prstGeom prst="rect">
              <a:avLst/>
            </a:prstGeom>
          </p:spPr>
        </p:pic>
      </p:grpSp>
      <p:grpSp>
        <p:nvGrpSpPr>
          <p:cNvPr id="16" name="Group 15">
            <a:extLst>
              <a:ext uri="{FF2B5EF4-FFF2-40B4-BE49-F238E27FC236}">
                <a16:creationId xmlns:a16="http://schemas.microsoft.com/office/drawing/2014/main" id="{6DD269E2-2D44-A07F-AF95-5E7151F0ACAA}"/>
              </a:ext>
            </a:extLst>
          </p:cNvPr>
          <p:cNvGrpSpPr/>
          <p:nvPr/>
        </p:nvGrpSpPr>
        <p:grpSpPr>
          <a:xfrm>
            <a:off x="5552522" y="1253840"/>
            <a:ext cx="1792721" cy="464021"/>
            <a:chOff x="5628775" y="1597425"/>
            <a:chExt cx="1792721" cy="464021"/>
          </a:xfrm>
        </p:grpSpPr>
        <p:sp>
          <p:nvSpPr>
            <p:cNvPr id="14" name="TextBox 13">
              <a:extLst>
                <a:ext uri="{FF2B5EF4-FFF2-40B4-BE49-F238E27FC236}">
                  <a16:creationId xmlns:a16="http://schemas.microsoft.com/office/drawing/2014/main" id="{E49292A2-136C-4BCB-C3AC-8FAE39CE1FDB}"/>
                </a:ext>
              </a:extLst>
            </p:cNvPr>
            <p:cNvSpPr txBox="1"/>
            <p:nvPr/>
          </p:nvSpPr>
          <p:spPr>
            <a:xfrm>
              <a:off x="6025300" y="1643806"/>
              <a:ext cx="1396196" cy="369332"/>
            </a:xfrm>
            <a:prstGeom prst="rect">
              <a:avLst/>
            </a:prstGeom>
            <a:solidFill>
              <a:srgbClr val="FAD66C"/>
            </a:solidFill>
          </p:spPr>
          <p:txBody>
            <a:bodyPr wrap="square" rtlCol="0">
              <a:spAutoFit/>
            </a:bodyPr>
            <a:lstStyle/>
            <a:p>
              <a:r>
                <a:rPr lang="en-US" b="1">
                  <a:latin typeface="Arial" panose="020B0604020202020204" pitchFamily="34" charset="0"/>
                  <a:cs typeface="Arial" panose="020B0604020202020204" pitchFamily="34" charset="0"/>
                </a:rPr>
                <a:t>HINH ANH</a:t>
              </a:r>
            </a:p>
          </p:txBody>
        </p:sp>
        <p:pic>
          <p:nvPicPr>
            <p:cNvPr id="11" name="Picture 10" descr="A yellow folder on a transparent background&#10;&#10;Description automatically generated">
              <a:extLst>
                <a:ext uri="{FF2B5EF4-FFF2-40B4-BE49-F238E27FC236}">
                  <a16:creationId xmlns:a16="http://schemas.microsoft.com/office/drawing/2014/main" id="{E976D6AD-69C0-0D42-9C6D-ECA3687207B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848" b="89474" l="9797" r="89865">
                          <a14:foregroundMark x1="32770" y1="5848" x2="57432" y2="7018"/>
                        </a14:backgroundRemoval>
                      </a14:imgEffect>
                      <a14:imgEffect>
                        <a14:saturation sat="200000"/>
                      </a14:imgEffect>
                    </a14:imgLayer>
                  </a14:imgProps>
                </a:ext>
                <a:ext uri="{28A0092B-C50C-407E-A947-70E740481C1C}">
                  <a14:useLocalDpi xmlns:a14="http://schemas.microsoft.com/office/drawing/2010/main" val="0"/>
                </a:ext>
              </a:extLst>
            </a:blip>
            <a:srcRect l="25675" r="33784" b="6432"/>
            <a:stretch/>
          </p:blipFill>
          <p:spPr>
            <a:xfrm>
              <a:off x="5628775" y="1597425"/>
              <a:ext cx="396525" cy="464021"/>
            </a:xfrm>
            <a:prstGeom prst="rect">
              <a:avLst/>
            </a:prstGeom>
            <a:ln>
              <a:noFill/>
            </a:ln>
            <a:effectLst/>
            <a:scene3d>
              <a:camera prst="orthographicFront">
                <a:rot lat="0" lon="0" rev="0"/>
              </a:camera>
              <a:lightRig rig="contrasting" dir="t">
                <a:rot lat="0" lon="0" rev="7800000"/>
              </a:lightRig>
            </a:scene3d>
            <a:sp3d>
              <a:bevelT w="139700" h="139700"/>
            </a:sp3d>
          </p:spPr>
        </p:pic>
      </p:grpSp>
      <p:grpSp>
        <p:nvGrpSpPr>
          <p:cNvPr id="22" name="Group 21">
            <a:extLst>
              <a:ext uri="{FF2B5EF4-FFF2-40B4-BE49-F238E27FC236}">
                <a16:creationId xmlns:a16="http://schemas.microsoft.com/office/drawing/2014/main" id="{A4444D2A-23F5-5442-2C83-401023394E05}"/>
              </a:ext>
            </a:extLst>
          </p:cNvPr>
          <p:cNvGrpSpPr/>
          <p:nvPr/>
        </p:nvGrpSpPr>
        <p:grpSpPr>
          <a:xfrm>
            <a:off x="6508442" y="2336188"/>
            <a:ext cx="1771342" cy="503095"/>
            <a:chOff x="6576812" y="2679773"/>
            <a:chExt cx="1771342" cy="503095"/>
          </a:xfrm>
        </p:grpSpPr>
        <p:sp>
          <p:nvSpPr>
            <p:cNvPr id="19" name="TextBox 18">
              <a:extLst>
                <a:ext uri="{FF2B5EF4-FFF2-40B4-BE49-F238E27FC236}">
                  <a16:creationId xmlns:a16="http://schemas.microsoft.com/office/drawing/2014/main" id="{E689B800-36C3-9C85-5949-7415D698AEFE}"/>
                </a:ext>
              </a:extLst>
            </p:cNvPr>
            <p:cNvSpPr txBox="1"/>
            <p:nvPr/>
          </p:nvSpPr>
          <p:spPr>
            <a:xfrm>
              <a:off x="6953868" y="2731141"/>
              <a:ext cx="1394286" cy="369332"/>
            </a:xfrm>
            <a:prstGeom prst="rect">
              <a:avLst/>
            </a:prstGeom>
            <a:solidFill>
              <a:srgbClr val="FAD66C"/>
            </a:solidFill>
          </p:spPr>
          <p:txBody>
            <a:bodyPr wrap="square" rtlCol="0">
              <a:spAutoFit/>
            </a:bodyPr>
            <a:lstStyle/>
            <a:p>
              <a:r>
                <a:rPr lang="en-US" b="1">
                  <a:latin typeface="Arial" panose="020B0604020202020204" pitchFamily="34" charset="0"/>
                  <a:cs typeface="Arial" panose="020B0604020202020204" pitchFamily="34" charset="0"/>
                </a:rPr>
                <a:t>Tieng Viet</a:t>
              </a:r>
            </a:p>
          </p:txBody>
        </p:sp>
        <p:pic>
          <p:nvPicPr>
            <p:cNvPr id="12" name="Picture 11" descr="A yellow folder on a transparent background&#10;&#10;Description automatically generated">
              <a:extLst>
                <a:ext uri="{FF2B5EF4-FFF2-40B4-BE49-F238E27FC236}">
                  <a16:creationId xmlns:a16="http://schemas.microsoft.com/office/drawing/2014/main" id="{9A602E9C-F246-1DA2-6F53-CE81ED5D1B31}"/>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5848" b="89474" l="9797" r="89865">
                          <a14:foregroundMark x1="32770" y1="5848" x2="57432" y2="7018"/>
                        </a14:backgroundRemoval>
                      </a14:imgEffect>
                      <a14:imgEffect>
                        <a14:saturation sat="200000"/>
                      </a14:imgEffect>
                    </a14:imgLayer>
                  </a14:imgProps>
                </a:ext>
                <a:ext uri="{28A0092B-C50C-407E-A947-70E740481C1C}">
                  <a14:useLocalDpi xmlns:a14="http://schemas.microsoft.com/office/drawing/2010/main" val="0"/>
                </a:ext>
              </a:extLst>
            </a:blip>
            <a:srcRect l="25675" r="33784" b="6432"/>
            <a:stretch/>
          </p:blipFill>
          <p:spPr>
            <a:xfrm>
              <a:off x="6576812" y="2679773"/>
              <a:ext cx="377056" cy="503095"/>
            </a:xfrm>
            <a:prstGeom prst="rect">
              <a:avLst/>
            </a:prstGeom>
            <a:ln>
              <a:noFill/>
            </a:ln>
            <a:effectLst/>
            <a:scene3d>
              <a:camera prst="orthographicFront">
                <a:rot lat="0" lon="0" rev="0"/>
              </a:camera>
              <a:lightRig rig="contrasting" dir="t">
                <a:rot lat="0" lon="0" rev="7800000"/>
              </a:lightRig>
            </a:scene3d>
            <a:sp3d>
              <a:bevelT w="139700" h="139700"/>
            </a:sp3d>
          </p:spPr>
        </p:pic>
      </p:grpSp>
      <p:pic>
        <p:nvPicPr>
          <p:cNvPr id="13" name="Picture 12" descr="A yellow folder on a transparent background&#10;&#10;Description automatically generated">
            <a:extLst>
              <a:ext uri="{FF2B5EF4-FFF2-40B4-BE49-F238E27FC236}">
                <a16:creationId xmlns:a16="http://schemas.microsoft.com/office/drawing/2014/main" id="{4FF6BD7E-1954-B34D-4752-8F433569A086}"/>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5848" b="89474" l="9797" r="89865">
                        <a14:foregroundMark x1="32770" y1="5848" x2="57432" y2="7018"/>
                      </a14:backgroundRemoval>
                    </a14:imgEffect>
                    <a14:imgEffect>
                      <a14:saturation sat="200000"/>
                    </a14:imgEffect>
                  </a14:imgLayer>
                </a14:imgProps>
              </a:ext>
              <a:ext uri="{28A0092B-C50C-407E-A947-70E740481C1C}">
                <a14:useLocalDpi xmlns:a14="http://schemas.microsoft.com/office/drawing/2010/main" val="0"/>
              </a:ext>
            </a:extLst>
          </a:blip>
          <a:srcRect l="25675" r="33784" b="6432"/>
          <a:stretch/>
        </p:blipFill>
        <p:spPr>
          <a:xfrm>
            <a:off x="6510615" y="2879754"/>
            <a:ext cx="377056" cy="526306"/>
          </a:xfrm>
          <a:prstGeom prst="rect">
            <a:avLst/>
          </a:prstGeom>
          <a:ln>
            <a:noFill/>
          </a:ln>
          <a:effectLst/>
          <a:scene3d>
            <a:camera prst="orthographicFront">
              <a:rot lat="0" lon="0" rev="0"/>
            </a:camera>
            <a:lightRig rig="contrasting" dir="t">
              <a:rot lat="0" lon="0" rev="7800000"/>
            </a:lightRig>
          </a:scene3d>
          <a:sp3d>
            <a:bevelT w="139700" h="139700"/>
          </a:sp3d>
        </p:spPr>
      </p:pic>
      <p:grpSp>
        <p:nvGrpSpPr>
          <p:cNvPr id="29" name="Group 28">
            <a:extLst>
              <a:ext uri="{FF2B5EF4-FFF2-40B4-BE49-F238E27FC236}">
                <a16:creationId xmlns:a16="http://schemas.microsoft.com/office/drawing/2014/main" id="{86269E7C-EBD5-6B82-B926-1DB478ECB640}"/>
              </a:ext>
            </a:extLst>
          </p:cNvPr>
          <p:cNvGrpSpPr/>
          <p:nvPr/>
        </p:nvGrpSpPr>
        <p:grpSpPr>
          <a:xfrm>
            <a:off x="-4757189" y="2060518"/>
            <a:ext cx="5657628" cy="3292442"/>
            <a:chOff x="-1858316" y="2632257"/>
            <a:chExt cx="4952752" cy="2878651"/>
          </a:xfrm>
        </p:grpSpPr>
        <p:grpSp>
          <p:nvGrpSpPr>
            <p:cNvPr id="63" name="Group 62">
              <a:extLst>
                <a:ext uri="{FF2B5EF4-FFF2-40B4-BE49-F238E27FC236}">
                  <a16:creationId xmlns:a16="http://schemas.microsoft.com/office/drawing/2014/main" id="{5660084D-9387-410C-08BE-1B9725E4BE0E}"/>
                </a:ext>
              </a:extLst>
            </p:cNvPr>
            <p:cNvGrpSpPr/>
            <p:nvPr/>
          </p:nvGrpSpPr>
          <p:grpSpPr>
            <a:xfrm>
              <a:off x="-1800639" y="2632257"/>
              <a:ext cx="4895075" cy="2878651"/>
              <a:chOff x="6412373" y="1540610"/>
              <a:chExt cx="4895075" cy="2769365"/>
            </a:xfrm>
          </p:grpSpPr>
          <p:pic>
            <p:nvPicPr>
              <p:cNvPr id="52" name="Picture 51">
                <a:extLst>
                  <a:ext uri="{FF2B5EF4-FFF2-40B4-BE49-F238E27FC236}">
                    <a16:creationId xmlns:a16="http://schemas.microsoft.com/office/drawing/2014/main" id="{881C135A-9D8A-CA14-B5E8-CC69148D02A9}"/>
                  </a:ext>
                </a:extLst>
              </p:cNvPr>
              <p:cNvPicPr>
                <a:picLocks noChangeAspect="1"/>
              </p:cNvPicPr>
              <p:nvPr/>
            </p:nvPicPr>
            <p:blipFill>
              <a:blip r:embed="rId16"/>
              <a:stretch>
                <a:fillRect/>
              </a:stretch>
            </p:blipFill>
            <p:spPr>
              <a:xfrm>
                <a:off x="6412373" y="1540610"/>
                <a:ext cx="4895075" cy="2769365"/>
              </a:xfrm>
              <a:prstGeom prst="rect">
                <a:avLst/>
              </a:prstGeom>
            </p:spPr>
          </p:pic>
          <p:sp>
            <p:nvSpPr>
              <p:cNvPr id="53" name="TextBox 52">
                <a:extLst>
                  <a:ext uri="{FF2B5EF4-FFF2-40B4-BE49-F238E27FC236}">
                    <a16:creationId xmlns:a16="http://schemas.microsoft.com/office/drawing/2014/main" id="{9613FB55-244A-2BE0-1EDC-DBB8A679FBCE}"/>
                  </a:ext>
                </a:extLst>
              </p:cNvPr>
              <p:cNvSpPr txBox="1"/>
              <p:nvPr/>
            </p:nvSpPr>
            <p:spPr>
              <a:xfrm>
                <a:off x="6837119" y="3920243"/>
                <a:ext cx="3494526" cy="310656"/>
              </a:xfrm>
              <a:prstGeom prst="rect">
                <a:avLst/>
              </a:prstGeom>
              <a:solidFill>
                <a:schemeClr val="bg1"/>
              </a:solidFill>
            </p:spPr>
            <p:txBody>
              <a:bodyPr wrap="square" rtlCol="0">
                <a:spAutoFit/>
              </a:bodyPr>
              <a:lstStyle/>
              <a:p>
                <a:r>
                  <a:rPr lang="en-US" b="1">
                    <a:latin typeface="Arial" panose="020B0604020202020204" pitchFamily="34" charset="0"/>
                    <a:cs typeface="Arial" panose="020B0604020202020204" pitchFamily="34" charset="0"/>
                  </a:rPr>
                  <a:t>  Thư gửi mẹ_Nguyễn Linh4A.docx</a:t>
                </a:r>
              </a:p>
            </p:txBody>
          </p:sp>
          <p:sp>
            <p:nvSpPr>
              <p:cNvPr id="58" name="TextBox 57">
                <a:extLst>
                  <a:ext uri="{FF2B5EF4-FFF2-40B4-BE49-F238E27FC236}">
                    <a16:creationId xmlns:a16="http://schemas.microsoft.com/office/drawing/2014/main" id="{85732B2E-D4B2-C143-B97B-38D109382261}"/>
                  </a:ext>
                </a:extLst>
              </p:cNvPr>
              <p:cNvSpPr txBox="1"/>
              <p:nvPr/>
            </p:nvSpPr>
            <p:spPr>
              <a:xfrm>
                <a:off x="6844640" y="3383259"/>
                <a:ext cx="3389421" cy="310656"/>
              </a:xfrm>
              <a:prstGeom prst="rect">
                <a:avLst/>
              </a:prstGeom>
              <a:solidFill>
                <a:schemeClr val="bg1"/>
              </a:solidFill>
            </p:spPr>
            <p:txBody>
              <a:bodyPr wrap="square" rtlCol="0">
                <a:spAutoFit/>
              </a:bodyPr>
              <a:lstStyle/>
              <a:p>
                <a:r>
                  <a:rPr lang="en-US" b="1">
                    <a:latin typeface="Arial" panose="020B0604020202020204" pitchFamily="34" charset="0"/>
                    <a:cs typeface="Arial" panose="020B0604020202020204" pitchFamily="34" charset="0"/>
                  </a:rPr>
                  <a:t>  Thể thao_Nguyễn Linh4A.pptx</a:t>
                </a:r>
              </a:p>
            </p:txBody>
          </p:sp>
          <p:sp>
            <p:nvSpPr>
              <p:cNvPr id="59" name="TextBox 58">
                <a:extLst>
                  <a:ext uri="{FF2B5EF4-FFF2-40B4-BE49-F238E27FC236}">
                    <a16:creationId xmlns:a16="http://schemas.microsoft.com/office/drawing/2014/main" id="{ED5E72AE-00CE-5ACD-4714-A4EEA9CAEC64}"/>
                  </a:ext>
                </a:extLst>
              </p:cNvPr>
              <p:cNvSpPr txBox="1"/>
              <p:nvPr/>
            </p:nvSpPr>
            <p:spPr>
              <a:xfrm>
                <a:off x="6844640" y="2806413"/>
                <a:ext cx="3389421" cy="310656"/>
              </a:xfrm>
              <a:prstGeom prst="rect">
                <a:avLst/>
              </a:prstGeom>
              <a:solidFill>
                <a:schemeClr val="bg1"/>
              </a:solidFill>
            </p:spPr>
            <p:txBody>
              <a:bodyPr wrap="square" rtlCol="0">
                <a:spAutoFit/>
              </a:bodyPr>
              <a:lstStyle/>
              <a:p>
                <a:r>
                  <a:rPr lang="en-US" b="1">
                    <a:latin typeface="Arial" panose="020B0604020202020204" pitchFamily="34" charset="0"/>
                    <a:cs typeface="Arial" panose="020B0604020202020204" pitchFamily="34" charset="0"/>
                  </a:rPr>
                  <a:t>  Ảnh2.png</a:t>
                </a:r>
              </a:p>
            </p:txBody>
          </p:sp>
          <p:sp>
            <p:nvSpPr>
              <p:cNvPr id="60" name="TextBox 59">
                <a:extLst>
                  <a:ext uri="{FF2B5EF4-FFF2-40B4-BE49-F238E27FC236}">
                    <a16:creationId xmlns:a16="http://schemas.microsoft.com/office/drawing/2014/main" id="{6209124E-5CD4-56C3-89C0-EFB3F299F02D}"/>
                  </a:ext>
                </a:extLst>
              </p:cNvPr>
              <p:cNvSpPr txBox="1"/>
              <p:nvPr/>
            </p:nvSpPr>
            <p:spPr>
              <a:xfrm>
                <a:off x="6837120" y="2234642"/>
                <a:ext cx="3422039" cy="310656"/>
              </a:xfrm>
              <a:prstGeom prst="rect">
                <a:avLst/>
              </a:prstGeom>
              <a:solidFill>
                <a:schemeClr val="bg1"/>
              </a:solidFill>
            </p:spPr>
            <p:txBody>
              <a:bodyPr wrap="square" rtlCol="0">
                <a:spAutoFit/>
              </a:bodyPr>
              <a:lstStyle/>
              <a:p>
                <a:r>
                  <a:rPr lang="en-US" b="1">
                    <a:latin typeface="Arial" panose="020B0604020202020204" pitchFamily="34" charset="0"/>
                    <a:cs typeface="Arial" panose="020B0604020202020204" pitchFamily="34" charset="0"/>
                  </a:rPr>
                  <a:t>  Ảnh1.png</a:t>
                </a:r>
              </a:p>
            </p:txBody>
          </p:sp>
          <p:sp>
            <p:nvSpPr>
              <p:cNvPr id="24" name="TextBox 23">
                <a:extLst>
                  <a:ext uri="{FF2B5EF4-FFF2-40B4-BE49-F238E27FC236}">
                    <a16:creationId xmlns:a16="http://schemas.microsoft.com/office/drawing/2014/main" id="{50996135-7F96-32A0-7379-17283D3A377F}"/>
                  </a:ext>
                </a:extLst>
              </p:cNvPr>
              <p:cNvSpPr txBox="1"/>
              <p:nvPr/>
            </p:nvSpPr>
            <p:spPr>
              <a:xfrm>
                <a:off x="6915466" y="1652722"/>
                <a:ext cx="4283504" cy="310656"/>
              </a:xfrm>
              <a:prstGeom prst="rect">
                <a:avLst/>
              </a:prstGeom>
              <a:solidFill>
                <a:schemeClr val="bg1"/>
              </a:solidFill>
            </p:spPr>
            <p:txBody>
              <a:bodyPr wrap="square" rtlCol="0">
                <a:spAutoFit/>
              </a:bodyPr>
              <a:lstStyle/>
              <a:p>
                <a:r>
                  <a:rPr lang="en-US" b="1">
                    <a:latin typeface="Arial" panose="020B0604020202020204" pitchFamily="34" charset="0"/>
                    <a:cs typeface="Arial" panose="020B0604020202020204" pitchFamily="34" charset="0"/>
                  </a:rPr>
                  <a:t> Bai trinh chieu</a:t>
                </a:r>
              </a:p>
            </p:txBody>
          </p:sp>
        </p:grpSp>
        <p:pic>
          <p:nvPicPr>
            <p:cNvPr id="4" name="Picture 3">
              <a:extLst>
                <a:ext uri="{FF2B5EF4-FFF2-40B4-BE49-F238E27FC236}">
                  <a16:creationId xmlns:a16="http://schemas.microsoft.com/office/drawing/2014/main" id="{5F66E77F-7CFB-36F4-4E91-84B88A8AF87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08" b="96000" l="9494" r="89873">
                          <a14:foregroundMark x1="26266" y1="5846" x2="19620" y2="923"/>
                          <a14:foregroundMark x1="60759" y1="71692" x2="62342" y2="80923"/>
                          <a14:foregroundMark x1="60759" y1="29231" x2="65823" y2="88308"/>
                          <a14:foregroundMark x1="45253" y1="91077" x2="49684" y2="96000"/>
                          <a14:foregroundMark x1="58228" y1="45846" x2="58228" y2="53538"/>
                          <a14:foregroundMark x1="58228" y1="24308" x2="65823" y2="27692"/>
                          <a14:foregroundMark x1="89873" y1="65846" x2="88924" y2="73538"/>
                          <a14:foregroundMark x1="54747" y1="71077" x2="56329" y2="85846"/>
                        </a14:backgroundRemoval>
                      </a14:imgEffect>
                    </a14:imgLayer>
                  </a14:imgProps>
                </a:ext>
                <a:ext uri="{28A0092B-C50C-407E-A947-70E740481C1C}">
                  <a14:useLocalDpi xmlns:a14="http://schemas.microsoft.com/office/drawing/2010/main" val="0"/>
                </a:ext>
              </a:extLst>
            </a:blip>
            <a:stretch>
              <a:fillRect/>
            </a:stretch>
          </p:blipFill>
          <p:spPr>
            <a:xfrm>
              <a:off x="-1858316" y="2632257"/>
              <a:ext cx="733770" cy="624988"/>
            </a:xfrm>
            <a:prstGeom prst="rect">
              <a:avLst/>
            </a:prstGeom>
          </p:spPr>
        </p:pic>
      </p:grpSp>
      <p:pic>
        <p:nvPicPr>
          <p:cNvPr id="30" name="Picture 29">
            <a:extLst>
              <a:ext uri="{FF2B5EF4-FFF2-40B4-BE49-F238E27FC236}">
                <a16:creationId xmlns:a16="http://schemas.microsoft.com/office/drawing/2014/main" id="{AC03846F-7E7F-4B64-958B-9BA5E0D9802F}"/>
              </a:ext>
            </a:extLst>
          </p:cNvPr>
          <p:cNvPicPr>
            <a:picLocks noChangeAspect="1"/>
          </p:cNvPicPr>
          <p:nvPr/>
        </p:nvPicPr>
        <p:blipFill>
          <a:blip r:embed="rId17"/>
          <a:stretch>
            <a:fillRect/>
          </a:stretch>
        </p:blipFill>
        <p:spPr>
          <a:xfrm>
            <a:off x="7009865" y="3946587"/>
            <a:ext cx="2848510" cy="2042328"/>
          </a:xfrm>
          <a:prstGeom prst="rect">
            <a:avLst/>
          </a:prstGeom>
        </p:spPr>
      </p:pic>
    </p:spTree>
    <p:custDataLst>
      <p:tags r:id="rId1"/>
    </p:custDataLst>
    <p:extLst>
      <p:ext uri="{BB962C8B-B14F-4D97-AF65-F5344CB8AC3E}">
        <p14:creationId xmlns:p14="http://schemas.microsoft.com/office/powerpoint/2010/main" val="221727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2A893-036A-45F5-0ADA-0BB2057958F0}"/>
            </a:ext>
          </a:extLst>
        </p:cNvPr>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ACDFEAD1-9AC4-6A22-57B8-7B4D5DB60BEF}"/>
              </a:ext>
            </a:extLst>
          </p:cNvPr>
          <p:cNvPicPr>
            <a:picLocks noChangeAspect="1"/>
          </p:cNvPicPr>
          <p:nvPr/>
        </p:nvPicPr>
        <p:blipFill rotWithShape="1">
          <a:blip r:embed="rId2">
            <a:extLst>
              <a:ext uri="{28A0092B-C50C-407E-A947-70E740481C1C}">
                <a14:useLocalDpi xmlns:a14="http://schemas.microsoft.com/office/drawing/2010/main" val="0"/>
              </a:ext>
            </a:extLst>
          </a:blip>
          <a:srcRect l="2665" r="4952" b="12171"/>
          <a:stretch/>
        </p:blipFill>
        <p:spPr>
          <a:xfrm>
            <a:off x="3276600" y="7543800"/>
            <a:ext cx="8305800" cy="4939067"/>
          </a:xfrm>
          <a:prstGeom prst="rect">
            <a:avLst/>
          </a:prstGeom>
          <a:ln>
            <a:solidFill>
              <a:schemeClr val="accent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D46FDDF9-6893-73D2-B2D6-CEF52419B730}"/>
              </a:ext>
            </a:extLst>
          </p:cNvPr>
          <p:cNvSpPr txBox="1"/>
          <p:nvPr/>
        </p:nvSpPr>
        <p:spPr>
          <a:xfrm>
            <a:off x="2209800" y="152400"/>
            <a:ext cx="3769879" cy="769441"/>
          </a:xfrm>
          <a:prstGeom prst="rect">
            <a:avLst/>
          </a:prstGeom>
          <a:solidFill>
            <a:schemeClr val="bg1">
              <a:lumMod val="95000"/>
            </a:schemeClr>
          </a:solidFill>
        </p:spPr>
        <p:txBody>
          <a:bodyPr wrap="square" rtlCol="0">
            <a:spAutoFit/>
          </a:bodyPr>
          <a:lstStyle/>
          <a:p>
            <a:pPr algn="ctr"/>
            <a:r>
              <a:rPr lang="en-US" sz="4400" b="1">
                <a:solidFill>
                  <a:srgbClr val="002060"/>
                </a:solidFill>
                <a:latin typeface="Arial" panose="020B0604020202020204" pitchFamily="34" charset="0"/>
                <a:cs typeface="Arial" panose="020B0604020202020204" pitchFamily="34" charset="0"/>
              </a:rPr>
              <a:t>DU LIEU(D:)</a:t>
            </a:r>
          </a:p>
        </p:txBody>
      </p:sp>
      <p:sp>
        <p:nvSpPr>
          <p:cNvPr id="10" name="TextBox 9">
            <a:extLst>
              <a:ext uri="{FF2B5EF4-FFF2-40B4-BE49-F238E27FC236}">
                <a16:creationId xmlns:a16="http://schemas.microsoft.com/office/drawing/2014/main" id="{E64FEE8B-4339-2CE5-69CC-D7636B2B6A00}"/>
              </a:ext>
            </a:extLst>
          </p:cNvPr>
          <p:cNvSpPr txBox="1"/>
          <p:nvPr/>
        </p:nvSpPr>
        <p:spPr>
          <a:xfrm>
            <a:off x="2209800" y="1321767"/>
            <a:ext cx="5105400" cy="646331"/>
          </a:xfrm>
          <a:prstGeom prst="rect">
            <a:avLst/>
          </a:prstGeom>
          <a:solidFill>
            <a:srgbClr val="FFC000"/>
          </a:solidFill>
          <a:ln>
            <a:noFill/>
          </a:ln>
        </p:spPr>
        <p:txBody>
          <a:bodyPr wrap="square" rtlCol="0">
            <a:spAutoFit/>
          </a:bodyPr>
          <a:lstStyle/>
          <a:p>
            <a:pPr algn="ctr"/>
            <a:r>
              <a:rPr lang="en-US" sz="3600" b="1">
                <a:solidFill>
                  <a:srgbClr val="3333CC"/>
                </a:solidFill>
                <a:latin typeface="Arial" panose="020B0604020202020204" pitchFamily="34" charset="0"/>
                <a:cs typeface="Arial" panose="020B0604020202020204" pitchFamily="34" charset="0"/>
              </a:rPr>
              <a:t>LOP 4A NGUYEN LINH</a:t>
            </a:r>
          </a:p>
        </p:txBody>
      </p:sp>
      <p:sp>
        <p:nvSpPr>
          <p:cNvPr id="13" name="TextBox 12">
            <a:extLst>
              <a:ext uri="{FF2B5EF4-FFF2-40B4-BE49-F238E27FC236}">
                <a16:creationId xmlns:a16="http://schemas.microsoft.com/office/drawing/2014/main" id="{6574131C-EF90-F747-8989-8D58F77AAB88}"/>
              </a:ext>
            </a:extLst>
          </p:cNvPr>
          <p:cNvSpPr txBox="1"/>
          <p:nvPr/>
        </p:nvSpPr>
        <p:spPr>
          <a:xfrm>
            <a:off x="3990453" y="2236386"/>
            <a:ext cx="2590799" cy="630942"/>
          </a:xfrm>
          <a:prstGeom prst="rect">
            <a:avLst/>
          </a:prstGeom>
          <a:solidFill>
            <a:srgbClr val="FFC000"/>
          </a:solidFill>
          <a:ln>
            <a:noFill/>
          </a:ln>
        </p:spPr>
        <p:txBody>
          <a:bodyPr wrap="square" rtlCol="0">
            <a:spAutoFit/>
          </a:bodyPr>
          <a:lstStyle/>
          <a:p>
            <a:r>
              <a:rPr lang="en-US" sz="3500" b="1">
                <a:solidFill>
                  <a:srgbClr val="0000FF"/>
                </a:solidFill>
                <a:latin typeface="Arial" panose="020B0604020202020204" pitchFamily="34" charset="0"/>
                <a:cs typeface="Arial" panose="020B0604020202020204" pitchFamily="34" charset="0"/>
              </a:rPr>
              <a:t>BAI TAP</a:t>
            </a:r>
          </a:p>
        </p:txBody>
      </p:sp>
      <p:cxnSp>
        <p:nvCxnSpPr>
          <p:cNvPr id="17" name="Straight Connector 16">
            <a:extLst>
              <a:ext uri="{FF2B5EF4-FFF2-40B4-BE49-F238E27FC236}">
                <a16:creationId xmlns:a16="http://schemas.microsoft.com/office/drawing/2014/main" id="{CFAF91D4-5CD2-3B87-EBF9-24E02EFEB0CC}"/>
              </a:ext>
            </a:extLst>
          </p:cNvPr>
          <p:cNvCxnSpPr>
            <a:cxnSpLocks/>
          </p:cNvCxnSpPr>
          <p:nvPr/>
        </p:nvCxnSpPr>
        <p:spPr>
          <a:xfrm>
            <a:off x="3380465" y="921841"/>
            <a:ext cx="0" cy="375991"/>
          </a:xfrm>
          <a:prstGeom prst="line">
            <a:avLst/>
          </a:prstGeom>
          <a:ln w="57150">
            <a:solidFill>
              <a:srgbClr val="3333CC"/>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4739428-BFDA-169D-40B4-2232C454F112}"/>
              </a:ext>
            </a:extLst>
          </p:cNvPr>
          <p:cNvCxnSpPr>
            <a:cxnSpLocks/>
          </p:cNvCxnSpPr>
          <p:nvPr/>
        </p:nvCxnSpPr>
        <p:spPr>
          <a:xfrm>
            <a:off x="3380465" y="1968098"/>
            <a:ext cx="0" cy="4176503"/>
          </a:xfrm>
          <a:prstGeom prst="line">
            <a:avLst/>
          </a:prstGeom>
          <a:ln w="57150">
            <a:solidFill>
              <a:srgbClr val="0000FF"/>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8F3EB0A2-9036-B297-8DB6-717EAD0C46C5}"/>
              </a:ext>
            </a:extLst>
          </p:cNvPr>
          <p:cNvCxnSpPr>
            <a:cxnSpLocks/>
          </p:cNvCxnSpPr>
          <p:nvPr/>
        </p:nvCxnSpPr>
        <p:spPr>
          <a:xfrm flipH="1">
            <a:off x="3371908" y="2560949"/>
            <a:ext cx="613521" cy="0"/>
          </a:xfrm>
          <a:prstGeom prst="line">
            <a:avLst/>
          </a:prstGeom>
          <a:ln w="57150">
            <a:solidFill>
              <a:srgbClr val="0000FF"/>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0757EFEB-9807-970F-E911-D7D685FF319D}"/>
              </a:ext>
            </a:extLst>
          </p:cNvPr>
          <p:cNvCxnSpPr>
            <a:cxnSpLocks/>
          </p:cNvCxnSpPr>
          <p:nvPr/>
        </p:nvCxnSpPr>
        <p:spPr>
          <a:xfrm flipH="1">
            <a:off x="7254328" y="4439182"/>
            <a:ext cx="609600" cy="0"/>
          </a:xfrm>
          <a:prstGeom prst="line">
            <a:avLst/>
          </a:prstGeom>
          <a:ln w="57150">
            <a:solidFill>
              <a:srgbClr val="0000FF"/>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9911C481-CD66-CB63-B29B-D7BFADA009E7}"/>
              </a:ext>
            </a:extLst>
          </p:cNvPr>
          <p:cNvSpPr txBox="1"/>
          <p:nvPr/>
        </p:nvSpPr>
        <p:spPr>
          <a:xfrm>
            <a:off x="4007552" y="3167651"/>
            <a:ext cx="5661938" cy="630942"/>
          </a:xfrm>
          <a:prstGeom prst="rect">
            <a:avLst/>
          </a:prstGeom>
          <a:solidFill>
            <a:srgbClr val="FFC000"/>
          </a:solidFill>
          <a:ln>
            <a:noFill/>
          </a:ln>
        </p:spPr>
        <p:txBody>
          <a:bodyPr wrap="square" rtlCol="0">
            <a:spAutoFit/>
          </a:bodyPr>
          <a:lstStyle/>
          <a:p>
            <a:r>
              <a:rPr lang="en-US" sz="3500" b="1">
                <a:solidFill>
                  <a:srgbClr val="0000FF"/>
                </a:solidFill>
                <a:latin typeface="Arial" panose="020B0604020202020204" pitchFamily="34" charset="0"/>
                <a:cs typeface="Arial" panose="020B0604020202020204" pitchFamily="34" charset="0"/>
              </a:rPr>
              <a:t>HINH ANH VA AM THANH</a:t>
            </a:r>
          </a:p>
        </p:txBody>
      </p:sp>
      <p:cxnSp>
        <p:nvCxnSpPr>
          <p:cNvPr id="54" name="Straight Connector 53">
            <a:extLst>
              <a:ext uri="{FF2B5EF4-FFF2-40B4-BE49-F238E27FC236}">
                <a16:creationId xmlns:a16="http://schemas.microsoft.com/office/drawing/2014/main" id="{3AEBEA65-8157-6EDC-8BB2-8568A4B43A8F}"/>
              </a:ext>
            </a:extLst>
          </p:cNvPr>
          <p:cNvCxnSpPr>
            <a:cxnSpLocks/>
          </p:cNvCxnSpPr>
          <p:nvPr/>
        </p:nvCxnSpPr>
        <p:spPr>
          <a:xfrm flipH="1">
            <a:off x="3368680" y="3543192"/>
            <a:ext cx="657652" cy="0"/>
          </a:xfrm>
          <a:prstGeom prst="line">
            <a:avLst/>
          </a:prstGeom>
          <a:ln w="57150">
            <a:solidFill>
              <a:srgbClr val="0000FF"/>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F2A11F77-FF3B-4CBC-6FD4-697E7473EC86}"/>
              </a:ext>
            </a:extLst>
          </p:cNvPr>
          <p:cNvCxnSpPr>
            <a:cxnSpLocks/>
          </p:cNvCxnSpPr>
          <p:nvPr/>
        </p:nvCxnSpPr>
        <p:spPr>
          <a:xfrm flipH="1">
            <a:off x="3346558" y="6093542"/>
            <a:ext cx="657652" cy="0"/>
          </a:xfrm>
          <a:prstGeom prst="line">
            <a:avLst/>
          </a:prstGeom>
          <a:ln w="57150">
            <a:solidFill>
              <a:srgbClr val="0000FF"/>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378A438-F60A-A480-00B4-3237636A378F}"/>
              </a:ext>
            </a:extLst>
          </p:cNvPr>
          <p:cNvSpPr txBox="1"/>
          <p:nvPr/>
        </p:nvSpPr>
        <p:spPr>
          <a:xfrm>
            <a:off x="3985429" y="5769858"/>
            <a:ext cx="3300710" cy="630942"/>
          </a:xfrm>
          <a:prstGeom prst="rect">
            <a:avLst/>
          </a:prstGeom>
          <a:solidFill>
            <a:srgbClr val="FFC000"/>
          </a:solidFill>
          <a:ln>
            <a:noFill/>
          </a:ln>
        </p:spPr>
        <p:txBody>
          <a:bodyPr wrap="square" rtlCol="0">
            <a:spAutoFit/>
          </a:bodyPr>
          <a:lstStyle/>
          <a:p>
            <a:r>
              <a:rPr lang="en-US" sz="3500" b="1">
                <a:solidFill>
                  <a:srgbClr val="0000FF"/>
                </a:solidFill>
                <a:latin typeface="Arial" panose="020B0604020202020204" pitchFamily="34" charset="0"/>
                <a:cs typeface="Arial" panose="020B0604020202020204" pitchFamily="34" charset="0"/>
              </a:rPr>
              <a:t>BAI KIEM TRA</a:t>
            </a:r>
          </a:p>
        </p:txBody>
      </p:sp>
      <p:sp>
        <p:nvSpPr>
          <p:cNvPr id="16" name="TextBox 15">
            <a:extLst>
              <a:ext uri="{FF2B5EF4-FFF2-40B4-BE49-F238E27FC236}">
                <a16:creationId xmlns:a16="http://schemas.microsoft.com/office/drawing/2014/main" id="{B945DBBB-BAC8-9B4E-01A8-4655A01658AE}"/>
              </a:ext>
            </a:extLst>
          </p:cNvPr>
          <p:cNvSpPr txBox="1"/>
          <p:nvPr/>
        </p:nvSpPr>
        <p:spPr>
          <a:xfrm>
            <a:off x="7772400" y="4060514"/>
            <a:ext cx="2590799" cy="630942"/>
          </a:xfrm>
          <a:prstGeom prst="rect">
            <a:avLst/>
          </a:prstGeom>
          <a:solidFill>
            <a:srgbClr val="FFC000"/>
          </a:solidFill>
          <a:ln>
            <a:noFill/>
          </a:ln>
        </p:spPr>
        <p:txBody>
          <a:bodyPr wrap="square" rtlCol="0">
            <a:spAutoFit/>
          </a:bodyPr>
          <a:lstStyle/>
          <a:p>
            <a:r>
              <a:rPr lang="en-US" sz="3500" b="1">
                <a:solidFill>
                  <a:srgbClr val="0000FF"/>
                </a:solidFill>
                <a:latin typeface="Arial" panose="020B0604020202020204" pitchFamily="34" charset="0"/>
                <a:cs typeface="Arial" panose="020B0604020202020204" pitchFamily="34" charset="0"/>
              </a:rPr>
              <a:t>AM THANH</a:t>
            </a:r>
          </a:p>
        </p:txBody>
      </p:sp>
      <p:cxnSp>
        <p:nvCxnSpPr>
          <p:cNvPr id="19" name="Straight Connector 18">
            <a:extLst>
              <a:ext uri="{FF2B5EF4-FFF2-40B4-BE49-F238E27FC236}">
                <a16:creationId xmlns:a16="http://schemas.microsoft.com/office/drawing/2014/main" id="{6F84FDDB-F4C5-D51A-F3ED-B8A61EB451FF}"/>
              </a:ext>
            </a:extLst>
          </p:cNvPr>
          <p:cNvCxnSpPr>
            <a:cxnSpLocks/>
          </p:cNvCxnSpPr>
          <p:nvPr/>
        </p:nvCxnSpPr>
        <p:spPr>
          <a:xfrm flipV="1">
            <a:off x="7254328" y="3809199"/>
            <a:ext cx="0" cy="1412396"/>
          </a:xfrm>
          <a:prstGeom prst="line">
            <a:avLst/>
          </a:prstGeom>
          <a:ln w="57150">
            <a:solidFill>
              <a:srgbClr val="0000FF"/>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FEA2591-0757-31D4-8E22-30ACAA64A93F}"/>
              </a:ext>
            </a:extLst>
          </p:cNvPr>
          <p:cNvSpPr txBox="1"/>
          <p:nvPr/>
        </p:nvSpPr>
        <p:spPr>
          <a:xfrm>
            <a:off x="7802905" y="4931658"/>
            <a:ext cx="2590799" cy="630942"/>
          </a:xfrm>
          <a:prstGeom prst="rect">
            <a:avLst/>
          </a:prstGeom>
          <a:solidFill>
            <a:srgbClr val="FFC000"/>
          </a:solidFill>
          <a:ln>
            <a:noFill/>
          </a:ln>
        </p:spPr>
        <p:txBody>
          <a:bodyPr wrap="square" rtlCol="0">
            <a:spAutoFit/>
          </a:bodyPr>
          <a:lstStyle/>
          <a:p>
            <a:r>
              <a:rPr lang="en-US" sz="3500" b="1">
                <a:solidFill>
                  <a:srgbClr val="0000FF"/>
                </a:solidFill>
                <a:latin typeface="Arial" panose="020B0604020202020204" pitchFamily="34" charset="0"/>
                <a:cs typeface="Arial" panose="020B0604020202020204" pitchFamily="34" charset="0"/>
              </a:rPr>
              <a:t>HINH ANH</a:t>
            </a:r>
          </a:p>
        </p:txBody>
      </p:sp>
      <p:cxnSp>
        <p:nvCxnSpPr>
          <p:cNvPr id="15" name="Straight Connector 14">
            <a:extLst>
              <a:ext uri="{FF2B5EF4-FFF2-40B4-BE49-F238E27FC236}">
                <a16:creationId xmlns:a16="http://schemas.microsoft.com/office/drawing/2014/main" id="{53D07A43-FFC8-3214-8524-9FB936DB2CB0}"/>
              </a:ext>
            </a:extLst>
          </p:cNvPr>
          <p:cNvCxnSpPr>
            <a:cxnSpLocks/>
          </p:cNvCxnSpPr>
          <p:nvPr/>
        </p:nvCxnSpPr>
        <p:spPr>
          <a:xfrm flipH="1">
            <a:off x="7248723" y="5195688"/>
            <a:ext cx="554182" cy="0"/>
          </a:xfrm>
          <a:prstGeom prst="line">
            <a:avLst/>
          </a:prstGeom>
          <a:ln w="57150">
            <a:solidFill>
              <a:srgbClr val="0000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6722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B4C16-9A72-25AC-742D-E109D9AE0F0D}"/>
            </a:ext>
          </a:extLst>
        </p:cNvPr>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2DB76457-5932-6E2B-9EE2-8D3DD62199C7}"/>
              </a:ext>
            </a:extLst>
          </p:cNvPr>
          <p:cNvPicPr>
            <a:picLocks noChangeAspect="1"/>
          </p:cNvPicPr>
          <p:nvPr/>
        </p:nvPicPr>
        <p:blipFill rotWithShape="1">
          <a:blip r:embed="rId2">
            <a:extLst>
              <a:ext uri="{28A0092B-C50C-407E-A947-70E740481C1C}">
                <a14:useLocalDpi xmlns:a14="http://schemas.microsoft.com/office/drawing/2010/main" val="0"/>
              </a:ext>
            </a:extLst>
          </a:blip>
          <a:srcRect l="2665" r="4952" b="12171"/>
          <a:stretch/>
        </p:blipFill>
        <p:spPr>
          <a:xfrm>
            <a:off x="3276600" y="7543800"/>
            <a:ext cx="8305800" cy="4939067"/>
          </a:xfrm>
          <a:prstGeom prst="rect">
            <a:avLst/>
          </a:prstGeom>
          <a:ln>
            <a:solidFill>
              <a:schemeClr val="accent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76A5FF5-F909-FD41-2D06-19001F6BF691}"/>
              </a:ext>
            </a:extLst>
          </p:cNvPr>
          <p:cNvSpPr txBox="1"/>
          <p:nvPr/>
        </p:nvSpPr>
        <p:spPr>
          <a:xfrm>
            <a:off x="1645185" y="806633"/>
            <a:ext cx="8901630" cy="1046440"/>
          </a:xfrm>
          <a:prstGeom prst="rect">
            <a:avLst/>
          </a:prstGeom>
          <a:solidFill>
            <a:schemeClr val="bg1">
              <a:lumMod val="95000"/>
            </a:schemeClr>
          </a:solidFill>
        </p:spPr>
        <p:txBody>
          <a:bodyPr wrap="square" rtlCol="0">
            <a:spAutoFit/>
          </a:bodyPr>
          <a:lstStyle/>
          <a:p>
            <a:pPr algn="ctr"/>
            <a:r>
              <a:rPr lang="en-US" sz="6200" b="1">
                <a:solidFill>
                  <a:srgbClr val="002060"/>
                </a:solidFill>
                <a:highlight>
                  <a:srgbClr val="FFFF00"/>
                </a:highlight>
                <a:latin typeface="Arial" panose="020B0604020202020204" pitchFamily="34" charset="0"/>
                <a:cs typeface="Arial" panose="020B0604020202020204" pitchFamily="34" charset="0"/>
              </a:rPr>
              <a:t>THIS PC/DU LIEU(D:)</a:t>
            </a:r>
          </a:p>
        </p:txBody>
      </p:sp>
      <p:sp>
        <p:nvSpPr>
          <p:cNvPr id="10" name="TextBox 9">
            <a:extLst>
              <a:ext uri="{FF2B5EF4-FFF2-40B4-BE49-F238E27FC236}">
                <a16:creationId xmlns:a16="http://schemas.microsoft.com/office/drawing/2014/main" id="{CDA7E95F-9835-E78E-7B7E-5C1C56A86BD9}"/>
              </a:ext>
            </a:extLst>
          </p:cNvPr>
          <p:cNvSpPr txBox="1"/>
          <p:nvPr/>
        </p:nvSpPr>
        <p:spPr>
          <a:xfrm>
            <a:off x="2324100" y="2442369"/>
            <a:ext cx="6743700" cy="861774"/>
          </a:xfrm>
          <a:prstGeom prst="rect">
            <a:avLst/>
          </a:prstGeom>
          <a:solidFill>
            <a:srgbClr val="FFC000"/>
          </a:solidFill>
          <a:ln>
            <a:noFill/>
          </a:ln>
        </p:spPr>
        <p:txBody>
          <a:bodyPr wrap="square" rtlCol="0">
            <a:spAutoFit/>
          </a:bodyPr>
          <a:lstStyle/>
          <a:p>
            <a:pPr algn="ctr"/>
            <a:r>
              <a:rPr lang="en-US" sz="5000" b="1">
                <a:solidFill>
                  <a:srgbClr val="3333CC"/>
                </a:solidFill>
                <a:latin typeface="Arial" panose="020B0604020202020204" pitchFamily="34" charset="0"/>
                <a:cs typeface="Arial" panose="020B0604020202020204" pitchFamily="34" charset="0"/>
              </a:rPr>
              <a:t>LOP 3A-LINH, AN</a:t>
            </a:r>
          </a:p>
        </p:txBody>
      </p:sp>
      <p:sp>
        <p:nvSpPr>
          <p:cNvPr id="13" name="TextBox 12">
            <a:extLst>
              <a:ext uri="{FF2B5EF4-FFF2-40B4-BE49-F238E27FC236}">
                <a16:creationId xmlns:a16="http://schemas.microsoft.com/office/drawing/2014/main" id="{3607FDDC-3F60-2DAC-B3CA-F202E3FF7347}"/>
              </a:ext>
            </a:extLst>
          </p:cNvPr>
          <p:cNvSpPr txBox="1"/>
          <p:nvPr/>
        </p:nvSpPr>
        <p:spPr>
          <a:xfrm>
            <a:off x="4086374" y="3479140"/>
            <a:ext cx="3422175" cy="861774"/>
          </a:xfrm>
          <a:prstGeom prst="rect">
            <a:avLst/>
          </a:prstGeom>
          <a:solidFill>
            <a:srgbClr val="FFC000"/>
          </a:solidFill>
          <a:ln>
            <a:noFill/>
          </a:ln>
        </p:spPr>
        <p:txBody>
          <a:bodyPr wrap="square" rtlCol="0">
            <a:spAutoFit/>
          </a:bodyPr>
          <a:lstStyle/>
          <a:p>
            <a:r>
              <a:rPr lang="en-US" sz="5000" b="1">
                <a:solidFill>
                  <a:srgbClr val="0000FF"/>
                </a:solidFill>
                <a:latin typeface="Arial" panose="020B0604020202020204" pitchFamily="34" charset="0"/>
                <a:cs typeface="Arial" panose="020B0604020202020204" pitchFamily="34" charset="0"/>
              </a:rPr>
              <a:t>BAI TAP</a:t>
            </a:r>
          </a:p>
        </p:txBody>
      </p:sp>
      <p:cxnSp>
        <p:nvCxnSpPr>
          <p:cNvPr id="17" name="Straight Connector 16">
            <a:extLst>
              <a:ext uri="{FF2B5EF4-FFF2-40B4-BE49-F238E27FC236}">
                <a16:creationId xmlns:a16="http://schemas.microsoft.com/office/drawing/2014/main" id="{0D8FA4D8-08CA-2513-9197-06C84CBA7084}"/>
              </a:ext>
            </a:extLst>
          </p:cNvPr>
          <p:cNvCxnSpPr>
            <a:cxnSpLocks/>
          </p:cNvCxnSpPr>
          <p:nvPr/>
        </p:nvCxnSpPr>
        <p:spPr>
          <a:xfrm>
            <a:off x="3460217" y="1828800"/>
            <a:ext cx="0" cy="550488"/>
          </a:xfrm>
          <a:prstGeom prst="line">
            <a:avLst/>
          </a:prstGeom>
          <a:ln w="57150">
            <a:solidFill>
              <a:srgbClr val="3333CC"/>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E271922B-9F87-9374-EE8A-280C610E0316}"/>
              </a:ext>
            </a:extLst>
          </p:cNvPr>
          <p:cNvCxnSpPr>
            <a:cxnSpLocks/>
          </p:cNvCxnSpPr>
          <p:nvPr/>
        </p:nvCxnSpPr>
        <p:spPr>
          <a:xfrm>
            <a:off x="3437562" y="3299683"/>
            <a:ext cx="0" cy="2106799"/>
          </a:xfrm>
          <a:prstGeom prst="line">
            <a:avLst/>
          </a:prstGeom>
          <a:ln w="57150">
            <a:solidFill>
              <a:srgbClr val="0000FF"/>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3D18C28-BABE-2632-D0C3-0540A94C27A6}"/>
              </a:ext>
            </a:extLst>
          </p:cNvPr>
          <p:cNvCxnSpPr>
            <a:cxnSpLocks/>
          </p:cNvCxnSpPr>
          <p:nvPr/>
        </p:nvCxnSpPr>
        <p:spPr>
          <a:xfrm>
            <a:off x="3429000" y="3833083"/>
            <a:ext cx="561711" cy="0"/>
          </a:xfrm>
          <a:prstGeom prst="line">
            <a:avLst/>
          </a:prstGeom>
          <a:ln w="57150">
            <a:solidFill>
              <a:srgbClr val="0000FF"/>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78A784BE-0201-2A33-5FD4-DA8243FD5DD9}"/>
              </a:ext>
            </a:extLst>
          </p:cNvPr>
          <p:cNvCxnSpPr>
            <a:cxnSpLocks/>
          </p:cNvCxnSpPr>
          <p:nvPr/>
        </p:nvCxnSpPr>
        <p:spPr>
          <a:xfrm rot="5400000" flipH="1">
            <a:off x="4424207" y="7261235"/>
            <a:ext cx="435668" cy="0"/>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0D30519-99EE-21AD-E053-F75E47B7AFDC}"/>
              </a:ext>
            </a:extLst>
          </p:cNvPr>
          <p:cNvSpPr txBox="1"/>
          <p:nvPr/>
        </p:nvSpPr>
        <p:spPr>
          <a:xfrm>
            <a:off x="4076434" y="4853226"/>
            <a:ext cx="4017347" cy="861774"/>
          </a:xfrm>
          <a:prstGeom prst="rect">
            <a:avLst/>
          </a:prstGeom>
          <a:solidFill>
            <a:srgbClr val="FFC000"/>
          </a:solidFill>
          <a:ln>
            <a:noFill/>
          </a:ln>
        </p:spPr>
        <p:txBody>
          <a:bodyPr wrap="square" rtlCol="0">
            <a:spAutoFit/>
          </a:bodyPr>
          <a:lstStyle/>
          <a:p>
            <a:r>
              <a:rPr lang="en-US" sz="5000" b="1">
                <a:solidFill>
                  <a:srgbClr val="0000FF"/>
                </a:solidFill>
                <a:latin typeface="Arial" panose="020B0604020202020204" pitchFamily="34" charset="0"/>
                <a:cs typeface="Arial" panose="020B0604020202020204" pitchFamily="34" charset="0"/>
              </a:rPr>
              <a:t>HINH ANH</a:t>
            </a:r>
          </a:p>
        </p:txBody>
      </p:sp>
      <p:cxnSp>
        <p:nvCxnSpPr>
          <p:cNvPr id="54" name="Straight Connector 53">
            <a:extLst>
              <a:ext uri="{FF2B5EF4-FFF2-40B4-BE49-F238E27FC236}">
                <a16:creationId xmlns:a16="http://schemas.microsoft.com/office/drawing/2014/main" id="{B72F8B7E-E9CF-A7DA-E376-82BCE432BD74}"/>
              </a:ext>
            </a:extLst>
          </p:cNvPr>
          <p:cNvCxnSpPr>
            <a:cxnSpLocks/>
          </p:cNvCxnSpPr>
          <p:nvPr/>
        </p:nvCxnSpPr>
        <p:spPr>
          <a:xfrm>
            <a:off x="3429000" y="5357083"/>
            <a:ext cx="638872" cy="0"/>
          </a:xfrm>
          <a:prstGeom prst="line">
            <a:avLst/>
          </a:prstGeom>
          <a:ln w="57150">
            <a:solidFill>
              <a:srgbClr val="0000F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12592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39B75-BEC8-0540-7E59-CFE38624A1E8}"/>
            </a:ext>
          </a:extLst>
        </p:cNvPr>
        <p:cNvGrpSpPr/>
        <p:nvPr/>
      </p:nvGrpSpPr>
      <p:grpSpPr>
        <a:xfrm>
          <a:off x="0" y="0"/>
          <a:ext cx="0" cy="0"/>
          <a:chOff x="0" y="0"/>
          <a:chExt cx="0" cy="0"/>
        </a:xfrm>
      </p:grpSpPr>
      <p:sp>
        <p:nvSpPr>
          <p:cNvPr id="5" name="Freeform: Shape 4">
            <a:extLst>
              <a:ext uri="{FF2B5EF4-FFF2-40B4-BE49-F238E27FC236}">
                <a16:creationId xmlns:a16="http://schemas.microsoft.com/office/drawing/2014/main" id="{22918BD3-73A9-D0FF-13CD-BB44DB2D74CF}"/>
              </a:ext>
            </a:extLst>
          </p:cNvPr>
          <p:cNvSpPr/>
          <p:nvPr/>
        </p:nvSpPr>
        <p:spPr>
          <a:xfrm>
            <a:off x="152400" y="75535"/>
            <a:ext cx="6679807"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ctr"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PHÂN BIỆT TỆP VÀ THƯ MỤC</a:t>
            </a:r>
            <a:endParaRPr lang="en-US" sz="2800" kern="120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29E98421-44D8-6604-7DAA-56B95F6D5F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42" b="92593" l="556" r="98889">
                        <a14:foregroundMark x1="10556" y1="13580" x2="13333" y2="13580"/>
                        <a14:foregroundMark x1="7222" y1="11111" x2="7222" y2="11111"/>
                        <a14:foregroundMark x1="10556" y1="50617" x2="10556" y2="50617"/>
                        <a14:foregroundMark x1="11667" y1="81481" x2="11667" y2="81481"/>
                        <a14:foregroundMark x1="35000" y1="82716" x2="35000" y2="82716"/>
                        <a14:foregroundMark x1="19444" y1="90123" x2="51667" y2="90123"/>
                        <a14:foregroundMark x1="51667" y1="90123" x2="83333" y2="87654"/>
                        <a14:foregroundMark x1="83333" y1="87654" x2="86667" y2="85185"/>
                        <a14:foregroundMark x1="20000" y1="48148" x2="83889" y2="48148"/>
                        <a14:foregroundMark x1="21111" y1="22222" x2="55000" y2="22222"/>
                        <a14:foregroundMark x1="55000" y1="22222" x2="77778" y2="20988"/>
                        <a14:foregroundMark x1="21667" y1="12346" x2="74444" y2="18519"/>
                        <a14:foregroundMark x1="51111" y1="14815" x2="61111" y2="12346"/>
                        <a14:foregroundMark x1="75000" y1="18519" x2="73333" y2="14815"/>
                        <a14:foregroundMark x1="82222" y1="13580" x2="83333" y2="35802"/>
                        <a14:foregroundMark x1="83333" y1="77778" x2="82778" y2="86420"/>
                        <a14:foregroundMark x1="83333" y1="11111" x2="83333" y2="20988"/>
                        <a14:foregroundMark x1="45556" y1="11111" x2="55556" y2="11111"/>
                        <a14:foregroundMark x1="19444" y1="13580" x2="40556" y2="8642"/>
                        <a14:foregroundMark x1="25000" y1="11111" x2="20000" y2="11111"/>
                        <a14:foregroundMark x1="70556" y1="12346" x2="77778" y2="12346"/>
                        <a14:foregroundMark x1="70000" y1="11111" x2="65556" y2="11111"/>
                        <a14:foregroundMark x1="68889" y1="11111" x2="75000" y2="11111"/>
                        <a14:foregroundMark x1="6111" y1="9877" x2="7778" y2="9877"/>
                        <a14:foregroundMark x1="6111" y1="43210" x2="9444" y2="43210"/>
                        <a14:foregroundMark x1="6111" y1="76543" x2="11111" y2="76543"/>
                        <a14:foregroundMark x1="5000" y1="9877" x2="5000" y2="90123"/>
                        <a14:foregroundMark x1="12222" y1="54321" x2="66111" y2="53086"/>
                        <a14:foregroundMark x1="66111" y1="53086" x2="67778" y2="53086"/>
                        <a14:foregroundMark x1="16111" y1="88889" x2="58889" y2="85185"/>
                        <a14:foregroundMark x1="58889" y1="85185" x2="87222" y2="86420"/>
                        <a14:foregroundMark x1="23333" y1="85185" x2="63333" y2="76543"/>
                        <a14:foregroundMark x1="63333" y1="76543" x2="73333" y2="77778"/>
                        <a14:foregroundMark x1="49444" y1="80247" x2="14444" y2="79012"/>
                        <a14:foregroundMark x1="34444" y1="80247" x2="71111" y2="77778"/>
                        <a14:foregroundMark x1="71111" y1="77778" x2="76111" y2="83951"/>
                        <a14:foregroundMark x1="19444" y1="58025" x2="61667" y2="56790"/>
                        <a14:foregroundMark x1="61667" y1="56790" x2="83889" y2="56790"/>
                        <a14:foregroundMark x1="19444" y1="29630" x2="85556" y2="29630"/>
                        <a14:foregroundMark x1="17222" y1="11111" x2="16667" y2="90123"/>
                        <a14:foregroundMark x1="15556" y1="11111" x2="5000" y2="9877"/>
                        <a14:foregroundMark x1="7222" y1="8642" x2="82778" y2="12346"/>
                        <a14:foregroundMark x1="83889" y1="12346" x2="83889" y2="90123"/>
                        <a14:foregroundMark x1="80556" y1="71605" x2="35556" y2="59259"/>
                        <a14:foregroundMark x1="84444" y1="13580" x2="77222" y2="12346"/>
                        <a14:foregroundMark x1="85000" y1="90123" x2="6111" y2="92593"/>
                        <a14:foregroundMark x1="6111" y1="3704" x2="56111" y2="2469"/>
                        <a14:foregroundMark x1="56111" y1="2469" x2="95556" y2="14815"/>
                        <a14:foregroundMark x1="95556" y1="14815" x2="98889" y2="83951"/>
                        <a14:foregroundMark x1="98889" y1="83951" x2="97778" y2="90123"/>
                        <a14:foregroundMark x1="96667" y1="91358" x2="1667" y2="69136"/>
                        <a14:foregroundMark x1="1667" y1="69136" x2="556" y2="62963"/>
                      </a14:backgroundRemoval>
                    </a14:imgEffect>
                  </a14:imgLayer>
                </a14:imgProps>
              </a:ext>
            </a:extLst>
          </a:blip>
          <a:srcRect r="9593"/>
          <a:stretch/>
        </p:blipFill>
        <p:spPr>
          <a:xfrm>
            <a:off x="253855" y="952135"/>
            <a:ext cx="6762541" cy="2622055"/>
          </a:xfrm>
          <a:prstGeom prst="rect">
            <a:avLst/>
          </a:prstGeom>
        </p:spPr>
      </p:pic>
      <p:pic>
        <p:nvPicPr>
          <p:cNvPr id="33" name="Picture 32">
            <a:extLst>
              <a:ext uri="{FF2B5EF4-FFF2-40B4-BE49-F238E27FC236}">
                <a16:creationId xmlns:a16="http://schemas.microsoft.com/office/drawing/2014/main" id="{E9C167AC-3367-2077-02B3-C0A205C3C6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813" y="4776312"/>
            <a:ext cx="4581437" cy="883640"/>
          </a:xfrm>
          <a:prstGeom prst="rect">
            <a:avLst/>
          </a:prstGeom>
          <a:solidFill>
            <a:schemeClr val="accent1">
              <a:alpha val="56000"/>
            </a:schemeClr>
          </a:solidFill>
        </p:spPr>
      </p:pic>
      <p:pic>
        <p:nvPicPr>
          <p:cNvPr id="34" name="Picture 33">
            <a:extLst>
              <a:ext uri="{FF2B5EF4-FFF2-40B4-BE49-F238E27FC236}">
                <a16:creationId xmlns:a16="http://schemas.microsoft.com/office/drawing/2014/main" id="{75C327DD-F683-945A-D3E6-3DE62E24C4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868" y="3865962"/>
            <a:ext cx="4581436" cy="1103441"/>
          </a:xfrm>
          <a:prstGeom prst="rect">
            <a:avLst/>
          </a:prstGeom>
          <a:solidFill>
            <a:schemeClr val="accent1">
              <a:alpha val="56000"/>
            </a:schemeClr>
          </a:solidFill>
        </p:spPr>
      </p:pic>
      <p:pic>
        <p:nvPicPr>
          <p:cNvPr id="35" name="Picture 34">
            <a:extLst>
              <a:ext uri="{FF2B5EF4-FFF2-40B4-BE49-F238E27FC236}">
                <a16:creationId xmlns:a16="http://schemas.microsoft.com/office/drawing/2014/main" id="{5FD72241-A9C6-F143-E139-02574D0ACA6F}"/>
              </a:ext>
            </a:extLst>
          </p:cNvPr>
          <p:cNvPicPr>
            <a:picLocks noChangeAspect="1"/>
          </p:cNvPicPr>
          <p:nvPr/>
        </p:nvPicPr>
        <p:blipFill>
          <a:blip r:embed="rId7">
            <a:extLst>
              <a:ext uri="{28A0092B-C50C-407E-A947-70E740481C1C}">
                <a14:useLocalDpi xmlns:a14="http://schemas.microsoft.com/office/drawing/2010/main" val="0"/>
              </a:ext>
            </a:extLst>
          </a:blip>
          <a:srcRect b="19429"/>
          <a:stretch/>
        </p:blipFill>
        <p:spPr>
          <a:xfrm>
            <a:off x="208503" y="5631165"/>
            <a:ext cx="4581436" cy="919610"/>
          </a:xfrm>
          <a:prstGeom prst="rect">
            <a:avLst/>
          </a:prstGeom>
          <a:solidFill>
            <a:schemeClr val="accent1">
              <a:alpha val="9000"/>
            </a:schemeClr>
          </a:solidFill>
        </p:spPr>
      </p:pic>
      <p:pic>
        <p:nvPicPr>
          <p:cNvPr id="46" name="Picture 45">
            <a:extLst>
              <a:ext uri="{FF2B5EF4-FFF2-40B4-BE49-F238E27FC236}">
                <a16:creationId xmlns:a16="http://schemas.microsoft.com/office/drawing/2014/main" id="{6491DA93-C8C5-893D-0C20-F0AFB0A4D2E7}"/>
              </a:ext>
            </a:extLst>
          </p:cNvPr>
          <p:cNvPicPr>
            <a:picLocks noChangeAspect="1"/>
          </p:cNvPicPr>
          <p:nvPr/>
        </p:nvPicPr>
        <p:blipFill>
          <a:blip r:embed="rId8"/>
          <a:stretch>
            <a:fillRect/>
          </a:stretch>
        </p:blipFill>
        <p:spPr>
          <a:xfrm>
            <a:off x="208503" y="3782213"/>
            <a:ext cx="4199563" cy="1022943"/>
          </a:xfrm>
          <a:prstGeom prst="rect">
            <a:avLst/>
          </a:prstGeom>
        </p:spPr>
      </p:pic>
      <p:pic>
        <p:nvPicPr>
          <p:cNvPr id="47" name="Picture 46">
            <a:extLst>
              <a:ext uri="{FF2B5EF4-FFF2-40B4-BE49-F238E27FC236}">
                <a16:creationId xmlns:a16="http://schemas.microsoft.com/office/drawing/2014/main" id="{DB181BB9-95BC-4E79-EA71-347D4C051AA6}"/>
              </a:ext>
            </a:extLst>
          </p:cNvPr>
          <p:cNvPicPr>
            <a:picLocks noChangeAspect="1"/>
          </p:cNvPicPr>
          <p:nvPr/>
        </p:nvPicPr>
        <p:blipFill>
          <a:blip r:embed="rId9"/>
          <a:stretch>
            <a:fillRect/>
          </a:stretch>
        </p:blipFill>
        <p:spPr>
          <a:xfrm>
            <a:off x="5456865" y="4970839"/>
            <a:ext cx="4365867" cy="890314"/>
          </a:xfrm>
          <a:prstGeom prst="rect">
            <a:avLst/>
          </a:prstGeom>
        </p:spPr>
      </p:pic>
      <p:sp>
        <p:nvSpPr>
          <p:cNvPr id="48" name="Rectangle 47">
            <a:extLst>
              <a:ext uri="{FF2B5EF4-FFF2-40B4-BE49-F238E27FC236}">
                <a16:creationId xmlns:a16="http://schemas.microsoft.com/office/drawing/2014/main" id="{97BFF874-589E-89F3-9530-24592859BA3C}"/>
              </a:ext>
            </a:extLst>
          </p:cNvPr>
          <p:cNvSpPr/>
          <p:nvPr/>
        </p:nvSpPr>
        <p:spPr>
          <a:xfrm>
            <a:off x="279813" y="905686"/>
            <a:ext cx="6882987" cy="2668504"/>
          </a:xfrm>
          <a:prstGeom prst="rect">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B2C8427-E38F-4080-DA21-98DF74E501EC}"/>
              </a:ext>
            </a:extLst>
          </p:cNvPr>
          <p:cNvSpPr/>
          <p:nvPr/>
        </p:nvSpPr>
        <p:spPr>
          <a:xfrm>
            <a:off x="284337" y="3785024"/>
            <a:ext cx="9316863" cy="2765750"/>
          </a:xfrm>
          <a:prstGeom prst="rect">
            <a:avLst/>
          </a:prstGeom>
          <a:noFill/>
          <a:ln w="57150">
            <a:solidFill>
              <a:srgbClr val="002B8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EE82BF06-3C33-D449-2058-F235F2CE8E5A}"/>
              </a:ext>
            </a:extLst>
          </p:cNvPr>
          <p:cNvSpPr/>
          <p:nvPr/>
        </p:nvSpPr>
        <p:spPr>
          <a:xfrm>
            <a:off x="7483511" y="1729596"/>
            <a:ext cx="2600011"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ctr" defTabSz="1244600">
              <a:lnSpc>
                <a:spcPct val="90000"/>
              </a:lnSpc>
              <a:spcBef>
                <a:spcPct val="0"/>
              </a:spcBef>
              <a:spcAft>
                <a:spcPct val="35000"/>
              </a:spcAft>
              <a:buNone/>
            </a:pPr>
            <a:r>
              <a:rPr lang="en-US" sz="3600" b="1" i="0" kern="1200" baseline="0">
                <a:latin typeface="Arial" panose="020B0604020202020204" pitchFamily="34" charset="0"/>
                <a:cs typeface="Arial" panose="020B0604020202020204" pitchFamily="34" charset="0"/>
              </a:rPr>
              <a:t>THƯ MỤC</a:t>
            </a:r>
            <a:endParaRPr lang="en-US" sz="3600" kern="1200">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7AD0F0B6-621C-EC25-D415-328801A5390D}"/>
              </a:ext>
            </a:extLst>
          </p:cNvPr>
          <p:cNvSpPr/>
          <p:nvPr/>
        </p:nvSpPr>
        <p:spPr>
          <a:xfrm>
            <a:off x="9822732" y="4427772"/>
            <a:ext cx="2053052"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ctr" defTabSz="1244600">
              <a:lnSpc>
                <a:spcPct val="90000"/>
              </a:lnSpc>
              <a:spcBef>
                <a:spcPct val="0"/>
              </a:spcBef>
              <a:spcAft>
                <a:spcPct val="35000"/>
              </a:spcAft>
              <a:buNone/>
            </a:pPr>
            <a:r>
              <a:rPr lang="en-US" sz="4000" b="1" i="0" kern="1200" baseline="0">
                <a:latin typeface="Arial" panose="020B0604020202020204" pitchFamily="34" charset="0"/>
                <a:cs typeface="Arial" panose="020B0604020202020204" pitchFamily="34" charset="0"/>
              </a:rPr>
              <a:t>TỆP</a:t>
            </a:r>
            <a:endParaRPr lang="en-US" sz="40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512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inVertical)">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barn(inVertical)">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1C82D-349E-C42D-A6AF-99EB61C3A912}"/>
            </a:ext>
          </a:extLst>
        </p:cNvPr>
        <p:cNvGrpSpPr/>
        <p:nvPr/>
      </p:nvGrpSpPr>
      <p:grpSpPr>
        <a:xfrm>
          <a:off x="0" y="0"/>
          <a:ext cx="0" cy="0"/>
          <a:chOff x="0" y="0"/>
          <a:chExt cx="0" cy="0"/>
        </a:xfrm>
      </p:grpSpPr>
      <p:sp>
        <p:nvSpPr>
          <p:cNvPr id="5" name="Freeform: Shape 4">
            <a:extLst>
              <a:ext uri="{FF2B5EF4-FFF2-40B4-BE49-F238E27FC236}">
                <a16:creationId xmlns:a16="http://schemas.microsoft.com/office/drawing/2014/main" id="{68B7FA22-3C5E-C4D0-03E1-F5B12095AD7C}"/>
              </a:ext>
            </a:extLst>
          </p:cNvPr>
          <p:cNvSpPr/>
          <p:nvPr/>
        </p:nvSpPr>
        <p:spPr>
          <a:xfrm>
            <a:off x="304800" y="118849"/>
            <a:ext cx="4205383"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ctr"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SO SÁNH THƯ MỤC</a:t>
            </a:r>
            <a:endParaRPr lang="en-US" sz="2800" kern="1200">
              <a:latin typeface="Arial" panose="020B0604020202020204" pitchFamily="34" charset="0"/>
              <a:cs typeface="Arial" panose="020B0604020202020204" pitchFamily="34" charset="0"/>
            </a:endParaRPr>
          </a:p>
        </p:txBody>
      </p:sp>
      <p:pic>
        <p:nvPicPr>
          <p:cNvPr id="7" name="Picture 6" descr="A close-up of a folder&#10;&#10;Description automatically generated">
            <a:extLst>
              <a:ext uri="{FF2B5EF4-FFF2-40B4-BE49-F238E27FC236}">
                <a16:creationId xmlns:a16="http://schemas.microsoft.com/office/drawing/2014/main" id="{4F8D437B-C341-144F-2ACB-D7D4103094A6}"/>
              </a:ext>
            </a:extLst>
          </p:cNvPr>
          <p:cNvPicPr>
            <a:picLocks noChangeAspect="1"/>
          </p:cNvPicPr>
          <p:nvPr/>
        </p:nvPicPr>
        <p:blipFill>
          <a:blip r:embed="rId3">
            <a:extLst>
              <a:ext uri="{28A0092B-C50C-407E-A947-70E740481C1C}">
                <a14:useLocalDpi xmlns:a14="http://schemas.microsoft.com/office/drawing/2010/main" val="0"/>
              </a:ext>
            </a:extLst>
          </a:blip>
          <a:srcRect b="49757"/>
          <a:stretch/>
        </p:blipFill>
        <p:spPr>
          <a:xfrm>
            <a:off x="6705600" y="968388"/>
            <a:ext cx="4495800" cy="4921223"/>
          </a:xfrm>
          <a:prstGeom prst="rect">
            <a:avLst/>
          </a:prstGeom>
        </p:spPr>
      </p:pic>
      <p:pic>
        <p:nvPicPr>
          <p:cNvPr id="8" name="Picture 7" descr="A yellow folder on a transparent background&#10;&#10;Description automatically generated">
            <a:extLst>
              <a:ext uri="{FF2B5EF4-FFF2-40B4-BE49-F238E27FC236}">
                <a16:creationId xmlns:a16="http://schemas.microsoft.com/office/drawing/2014/main" id="{53E7E6AF-55D5-B610-2BCF-CB86F1D692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848" b="89474" l="9797" r="89865">
                        <a14:foregroundMark x1="32770" y1="5848" x2="57432" y2="7018"/>
                      </a14:backgroundRemoval>
                    </a14:imgEffect>
                  </a14:imgLayer>
                </a14:imgProps>
              </a:ext>
              <a:ext uri="{28A0092B-C50C-407E-A947-70E740481C1C}">
                <a14:useLocalDpi xmlns:a14="http://schemas.microsoft.com/office/drawing/2010/main" val="0"/>
              </a:ext>
            </a:extLst>
          </a:blip>
          <a:srcRect l="25675" r="33784" b="6432"/>
          <a:stretch/>
        </p:blipFill>
        <p:spPr>
          <a:xfrm>
            <a:off x="1084442" y="957017"/>
            <a:ext cx="4205383" cy="4921223"/>
          </a:xfrm>
          <a:prstGeom prst="roundRect">
            <a:avLst>
              <a:gd name="adj" fmla="val 6546"/>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24">
            <a:extLst>
              <a:ext uri="{FF2B5EF4-FFF2-40B4-BE49-F238E27FC236}">
                <a16:creationId xmlns:a16="http://schemas.microsoft.com/office/drawing/2014/main" id="{08177A2A-76DC-7818-8F25-2B5D4B7088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1121" y="4312787"/>
            <a:ext cx="1447800" cy="429351"/>
          </a:xfrm>
          <a:prstGeom prst="rect">
            <a:avLst/>
          </a:prstGeom>
          <a:solidFill>
            <a:schemeClr val="accent1">
              <a:alpha val="56000"/>
            </a:schemeClr>
          </a:solidFill>
        </p:spPr>
      </p:pic>
      <p:pic>
        <p:nvPicPr>
          <p:cNvPr id="27" name="Picture 26">
            <a:extLst>
              <a:ext uri="{FF2B5EF4-FFF2-40B4-BE49-F238E27FC236}">
                <a16:creationId xmlns:a16="http://schemas.microsoft.com/office/drawing/2014/main" id="{66D80666-3306-94A0-1877-5E3A5AED95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1121" y="2917332"/>
            <a:ext cx="1447800" cy="429350"/>
          </a:xfrm>
          <a:prstGeom prst="rect">
            <a:avLst/>
          </a:prstGeom>
          <a:solidFill>
            <a:schemeClr val="accent1">
              <a:alpha val="56000"/>
            </a:schemeClr>
          </a:solidFill>
        </p:spPr>
      </p:pic>
      <p:pic>
        <p:nvPicPr>
          <p:cNvPr id="29" name="Picture 28">
            <a:extLst>
              <a:ext uri="{FF2B5EF4-FFF2-40B4-BE49-F238E27FC236}">
                <a16:creationId xmlns:a16="http://schemas.microsoft.com/office/drawing/2014/main" id="{9597885F-F340-BC82-C79D-3A170A849244}"/>
              </a:ext>
            </a:extLst>
          </p:cNvPr>
          <p:cNvPicPr>
            <a:picLocks noChangeAspect="1"/>
          </p:cNvPicPr>
          <p:nvPr/>
        </p:nvPicPr>
        <p:blipFill>
          <a:blip r:embed="rId8">
            <a:extLst>
              <a:ext uri="{28A0092B-C50C-407E-A947-70E740481C1C}">
                <a14:useLocalDpi xmlns:a14="http://schemas.microsoft.com/office/drawing/2010/main" val="0"/>
              </a:ext>
            </a:extLst>
          </a:blip>
          <a:srcRect b="19429"/>
          <a:stretch/>
        </p:blipFill>
        <p:spPr>
          <a:xfrm>
            <a:off x="3171121" y="3405440"/>
            <a:ext cx="1447800" cy="413361"/>
          </a:xfrm>
          <a:prstGeom prst="rect">
            <a:avLst/>
          </a:prstGeom>
          <a:solidFill>
            <a:schemeClr val="accent1">
              <a:alpha val="9000"/>
            </a:schemeClr>
          </a:solidFill>
        </p:spPr>
      </p:pic>
      <p:pic>
        <p:nvPicPr>
          <p:cNvPr id="31" name="Picture 30">
            <a:extLst>
              <a:ext uri="{FF2B5EF4-FFF2-40B4-BE49-F238E27FC236}">
                <a16:creationId xmlns:a16="http://schemas.microsoft.com/office/drawing/2014/main" id="{1D178227-9EEA-6743-B4A6-80362C7BB4A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642" b="92593" l="5000" r="86667">
                        <a14:foregroundMark x1="10556" y1="13580" x2="13333" y2="13580"/>
                        <a14:foregroundMark x1="7222" y1="11111" x2="7222" y2="11111"/>
                        <a14:foregroundMark x1="10556" y1="50617" x2="10556" y2="50617"/>
                        <a14:foregroundMark x1="11667" y1="81481" x2="11667" y2="81481"/>
                        <a14:foregroundMark x1="35000" y1="82716" x2="35000" y2="82716"/>
                        <a14:foregroundMark x1="19444" y1="90123" x2="51667" y2="90123"/>
                        <a14:foregroundMark x1="51667" y1="90123" x2="83333" y2="87654"/>
                        <a14:foregroundMark x1="83333" y1="87654" x2="86667" y2="85185"/>
                        <a14:foregroundMark x1="20000" y1="48148" x2="83889" y2="48148"/>
                        <a14:foregroundMark x1="21111" y1="22222" x2="55000" y2="22222"/>
                        <a14:foregroundMark x1="55000" y1="22222" x2="77778" y2="20988"/>
                        <a14:foregroundMark x1="21667" y1="12346" x2="74444" y2="18519"/>
                        <a14:foregroundMark x1="51111" y1="14815" x2="61111" y2="12346"/>
                        <a14:foregroundMark x1="75000" y1="18519" x2="73333" y2="14815"/>
                        <a14:foregroundMark x1="82222" y1="13580" x2="83333" y2="35802"/>
                        <a14:foregroundMark x1="83333" y1="77778" x2="82778" y2="86420"/>
                        <a14:foregroundMark x1="83333" y1="11111" x2="83333" y2="20988"/>
                        <a14:foregroundMark x1="45556" y1="11111" x2="55556" y2="11111"/>
                        <a14:foregroundMark x1="19444" y1="13580" x2="40556" y2="8642"/>
                        <a14:foregroundMark x1="25000" y1="11111" x2="20000" y2="11111"/>
                        <a14:foregroundMark x1="70556" y1="12346" x2="77778" y2="12346"/>
                        <a14:foregroundMark x1="70000" y1="11111" x2="65556" y2="11111"/>
                        <a14:foregroundMark x1="68889" y1="11111" x2="75000" y2="11111"/>
                        <a14:foregroundMark x1="6111" y1="9877" x2="7778" y2="9877"/>
                        <a14:foregroundMark x1="6111" y1="43210" x2="9444" y2="43210"/>
                        <a14:foregroundMark x1="6111" y1="76543" x2="11111" y2="76543"/>
                        <a14:foregroundMark x1="5000" y1="9877" x2="5000" y2="90123"/>
                        <a14:foregroundMark x1="12222" y1="54321" x2="66111" y2="53086"/>
                        <a14:foregroundMark x1="66111" y1="53086" x2="67778" y2="53086"/>
                        <a14:foregroundMark x1="16111" y1="88889" x2="58889" y2="85185"/>
                        <a14:foregroundMark x1="58889" y1="85185" x2="87222" y2="86420"/>
                        <a14:foregroundMark x1="23333" y1="85185" x2="63333" y2="76543"/>
                        <a14:foregroundMark x1="63333" y1="76543" x2="73333" y2="77778"/>
                        <a14:foregroundMark x1="49444" y1="80247" x2="14444" y2="79012"/>
                        <a14:foregroundMark x1="34444" y1="80247" x2="71111" y2="77778"/>
                        <a14:foregroundMark x1="71111" y1="77778" x2="76111" y2="83951"/>
                        <a14:foregroundMark x1="19444" y1="58025" x2="61667" y2="56790"/>
                        <a14:foregroundMark x1="61667" y1="56790" x2="83889" y2="56790"/>
                        <a14:foregroundMark x1="19444" y1="29630" x2="85556" y2="29630"/>
                        <a14:foregroundMark x1="17222" y1="11111" x2="16667" y2="90123"/>
                        <a14:foregroundMark x1="15556" y1="11111" x2="5000" y2="9877"/>
                        <a14:foregroundMark x1="7222" y1="8642" x2="82778" y2="12346"/>
                        <a14:foregroundMark x1="83889" y1="12346" x2="83889" y2="90123"/>
                        <a14:foregroundMark x1="80556" y1="71605" x2="35556" y2="59259"/>
                        <a14:foregroundMark x1="84444" y1="13580" x2="77222" y2="12346"/>
                        <a14:foregroundMark x1="85000" y1="90123" x2="6111" y2="92593"/>
                      </a14:backgroundRemoval>
                    </a14:imgEffect>
                  </a14:imgLayer>
                </a14:imgProps>
              </a:ext>
            </a:extLst>
          </a:blip>
          <a:srcRect r="9593"/>
          <a:stretch/>
        </p:blipFill>
        <p:spPr>
          <a:xfrm>
            <a:off x="3013693" y="1368337"/>
            <a:ext cx="1762656" cy="919621"/>
          </a:xfrm>
          <a:prstGeom prst="rect">
            <a:avLst/>
          </a:prstGeom>
        </p:spPr>
      </p:pic>
      <p:pic>
        <p:nvPicPr>
          <p:cNvPr id="39" name="Picture 38">
            <a:extLst>
              <a:ext uri="{FF2B5EF4-FFF2-40B4-BE49-F238E27FC236}">
                <a16:creationId xmlns:a16="http://schemas.microsoft.com/office/drawing/2014/main" id="{D75016CE-BF33-8121-36AA-87EDC5D068B9}"/>
              </a:ext>
            </a:extLst>
          </p:cNvPr>
          <p:cNvPicPr>
            <a:picLocks noChangeAspect="1"/>
          </p:cNvPicPr>
          <p:nvPr/>
        </p:nvPicPr>
        <p:blipFill>
          <a:blip r:embed="rId11"/>
          <a:stretch>
            <a:fillRect/>
          </a:stretch>
        </p:blipFill>
        <p:spPr>
          <a:xfrm>
            <a:off x="3171121" y="2445213"/>
            <a:ext cx="1447800" cy="413361"/>
          </a:xfrm>
          <a:prstGeom prst="rect">
            <a:avLst/>
          </a:prstGeom>
        </p:spPr>
      </p:pic>
      <p:pic>
        <p:nvPicPr>
          <p:cNvPr id="41" name="Picture 40">
            <a:extLst>
              <a:ext uri="{FF2B5EF4-FFF2-40B4-BE49-F238E27FC236}">
                <a16:creationId xmlns:a16="http://schemas.microsoft.com/office/drawing/2014/main" id="{F2BAE3C9-FB26-81B4-EF3A-70F30DA1D027}"/>
              </a:ext>
            </a:extLst>
          </p:cNvPr>
          <p:cNvPicPr>
            <a:picLocks noChangeAspect="1"/>
          </p:cNvPicPr>
          <p:nvPr/>
        </p:nvPicPr>
        <p:blipFill>
          <a:blip r:embed="rId12"/>
          <a:stretch>
            <a:fillRect/>
          </a:stretch>
        </p:blipFill>
        <p:spPr>
          <a:xfrm>
            <a:off x="3171121" y="3877559"/>
            <a:ext cx="1447800" cy="376471"/>
          </a:xfrm>
          <a:prstGeom prst="rect">
            <a:avLst/>
          </a:prstGeom>
        </p:spPr>
      </p:pic>
      <p:sp>
        <p:nvSpPr>
          <p:cNvPr id="42" name="TextBox 41">
            <a:extLst>
              <a:ext uri="{FF2B5EF4-FFF2-40B4-BE49-F238E27FC236}">
                <a16:creationId xmlns:a16="http://schemas.microsoft.com/office/drawing/2014/main" id="{D6A4968A-D81E-C0EB-3159-C9EC952F2DF9}"/>
              </a:ext>
            </a:extLst>
          </p:cNvPr>
          <p:cNvSpPr txBox="1"/>
          <p:nvPr/>
        </p:nvSpPr>
        <p:spPr>
          <a:xfrm>
            <a:off x="2234633" y="5790649"/>
            <a:ext cx="1905000"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KHOI 3</a:t>
            </a:r>
          </a:p>
        </p:txBody>
      </p:sp>
      <p:sp>
        <p:nvSpPr>
          <p:cNvPr id="43" name="TextBox 42">
            <a:extLst>
              <a:ext uri="{FF2B5EF4-FFF2-40B4-BE49-F238E27FC236}">
                <a16:creationId xmlns:a16="http://schemas.microsoft.com/office/drawing/2014/main" id="{94F79A44-8791-C2E1-A1DD-8D7A766A80E3}"/>
              </a:ext>
            </a:extLst>
          </p:cNvPr>
          <p:cNvSpPr txBox="1"/>
          <p:nvPr/>
        </p:nvSpPr>
        <p:spPr>
          <a:xfrm>
            <a:off x="7968659" y="5852852"/>
            <a:ext cx="1905000"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KHOI 4</a:t>
            </a:r>
          </a:p>
        </p:txBody>
      </p:sp>
    </p:spTree>
    <p:extLst>
      <p:ext uri="{BB962C8B-B14F-4D97-AF65-F5344CB8AC3E}">
        <p14:creationId xmlns:p14="http://schemas.microsoft.com/office/powerpoint/2010/main" val="2091369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75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750"/>
                                        <p:tgtEl>
                                          <p:spTgt spid="39"/>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750"/>
                                        <p:tgtEl>
                                          <p:spTgt spid="27"/>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750"/>
                                        <p:tgtEl>
                                          <p:spTgt spid="29"/>
                                        </p:tgtEl>
                                      </p:cBhvr>
                                    </p:animEffect>
                                  </p:childTnLst>
                                </p:cTn>
                              </p:par>
                              <p:par>
                                <p:cTn id="17" presetID="16" presetClass="entr" presetSubtype="21"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750"/>
                                        <p:tgtEl>
                                          <p:spTgt spid="41"/>
                                        </p:tgtEl>
                                      </p:cBhvr>
                                    </p:animEffect>
                                  </p:childTnLst>
                                </p:cTn>
                              </p:par>
                              <p:par>
                                <p:cTn id="20" presetID="16" presetClass="entr" presetSubtype="2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325E99-8D03-402E-8158-E4682241AF5E}"/>
              </a:ext>
            </a:extLst>
          </p:cNvPr>
          <p:cNvSpPr/>
          <p:nvPr/>
        </p:nvSpPr>
        <p:spPr>
          <a:xfrm>
            <a:off x="1143000" y="304800"/>
            <a:ext cx="9906000" cy="2169825"/>
          </a:xfrm>
          <a:prstGeom prst="rect">
            <a:avLst/>
          </a:prstGeom>
          <a:noFill/>
        </p:spPr>
        <p:txBody>
          <a:bodyPr wrap="square">
            <a:spAutoFit/>
          </a:bodyPr>
          <a:lstStyle/>
          <a:p>
            <a:pPr algn="ctr">
              <a:defRPr/>
            </a:pPr>
            <a:r>
              <a:rPr lang="en-US" sz="4500" b="1">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rPr>
              <a:t>CHỦ ĐỀ 3:</a:t>
            </a:r>
          </a:p>
          <a:p>
            <a:pPr algn="ctr">
              <a:defRPr/>
            </a:pPr>
            <a:r>
              <a:rPr lang="vi-VN" sz="4500" b="1">
                <a:solidFill>
                  <a:srgbClr val="002060"/>
                </a:solidFill>
                <a:latin typeface="Arial" panose="020B0604020202020204" pitchFamily="34" charset="0"/>
                <a:cs typeface="Arial" panose="020B0604020202020204" pitchFamily="34" charset="0"/>
              </a:rPr>
              <a:t>TỔ CHỨC LƯU </a:t>
            </a:r>
            <a:r>
              <a:rPr lang="en-US" sz="4500" b="1">
                <a:solidFill>
                  <a:srgbClr val="002060"/>
                </a:solidFill>
                <a:latin typeface="Arial" panose="020B0604020202020204" pitchFamily="34" charset="0"/>
                <a:cs typeface="Arial" panose="020B0604020202020204" pitchFamily="34" charset="0"/>
              </a:rPr>
              <a:t>T</a:t>
            </a:r>
            <a:r>
              <a:rPr lang="vi-VN" sz="4500" b="1">
                <a:solidFill>
                  <a:srgbClr val="002060"/>
                </a:solidFill>
                <a:latin typeface="Arial" panose="020B0604020202020204" pitchFamily="34" charset="0"/>
                <a:cs typeface="Arial" panose="020B0604020202020204" pitchFamily="34" charset="0"/>
              </a:rPr>
              <a:t>RỮ, TÌ</a:t>
            </a:r>
            <a:r>
              <a:rPr lang="en-US" sz="4500" b="1">
                <a:solidFill>
                  <a:srgbClr val="002060"/>
                </a:solidFill>
                <a:latin typeface="Arial" panose="020B0604020202020204" pitchFamily="34" charset="0"/>
                <a:cs typeface="Arial" panose="020B0604020202020204" pitchFamily="34" charset="0"/>
              </a:rPr>
              <a:t>M</a:t>
            </a:r>
            <a:r>
              <a:rPr lang="vi-VN" sz="4500" b="1">
                <a:solidFill>
                  <a:srgbClr val="002060"/>
                </a:solidFill>
                <a:latin typeface="Arial" panose="020B0604020202020204" pitchFamily="34" charset="0"/>
                <a:cs typeface="Arial" panose="020B0604020202020204" pitchFamily="34" charset="0"/>
              </a:rPr>
              <a:t> K</a:t>
            </a:r>
            <a:r>
              <a:rPr lang="en-US" sz="4500" b="1">
                <a:solidFill>
                  <a:srgbClr val="002060"/>
                </a:solidFill>
                <a:latin typeface="Arial" panose="020B0604020202020204" pitchFamily="34" charset="0"/>
                <a:cs typeface="Arial" panose="020B0604020202020204" pitchFamily="34" charset="0"/>
              </a:rPr>
              <a:t>IẾM</a:t>
            </a:r>
            <a:r>
              <a:rPr lang="vi-VN" sz="4500" b="1">
                <a:solidFill>
                  <a:srgbClr val="002060"/>
                </a:solidFill>
                <a:latin typeface="Arial" panose="020B0604020202020204" pitchFamily="34" charset="0"/>
                <a:cs typeface="Arial" panose="020B0604020202020204" pitchFamily="34" charset="0"/>
              </a:rPr>
              <a:t> VÀ </a:t>
            </a:r>
            <a:r>
              <a:rPr lang="en-US" sz="4500" b="1">
                <a:solidFill>
                  <a:srgbClr val="002060"/>
                </a:solidFill>
                <a:latin typeface="Arial" panose="020B0604020202020204" pitchFamily="34" charset="0"/>
                <a:cs typeface="Arial" panose="020B0604020202020204" pitchFamily="34" charset="0"/>
              </a:rPr>
              <a:t>TR</a:t>
            </a:r>
            <a:r>
              <a:rPr lang="vi-VN" sz="4500" b="1">
                <a:solidFill>
                  <a:srgbClr val="002060"/>
                </a:solidFill>
                <a:latin typeface="Arial" panose="020B0604020202020204" pitchFamily="34" charset="0"/>
                <a:cs typeface="Arial" panose="020B0604020202020204" pitchFamily="34" charset="0"/>
              </a:rPr>
              <a:t>AO ĐỔ</a:t>
            </a:r>
            <a:r>
              <a:rPr lang="en-US" sz="4500" b="1">
                <a:solidFill>
                  <a:srgbClr val="002060"/>
                </a:solidFill>
                <a:latin typeface="Arial" panose="020B0604020202020204" pitchFamily="34" charset="0"/>
                <a:cs typeface="Arial" panose="020B0604020202020204" pitchFamily="34" charset="0"/>
              </a:rPr>
              <a:t>I</a:t>
            </a:r>
            <a:r>
              <a:rPr lang="vi-VN" sz="4500" b="1">
                <a:solidFill>
                  <a:srgbClr val="002060"/>
                </a:solidFill>
                <a:latin typeface="Arial" panose="020B0604020202020204" pitchFamily="34" charset="0"/>
                <a:cs typeface="Arial" panose="020B0604020202020204" pitchFamily="34" charset="0"/>
              </a:rPr>
              <a:t> THÔN</a:t>
            </a:r>
            <a:r>
              <a:rPr lang="en-US" sz="4500" b="1">
                <a:solidFill>
                  <a:srgbClr val="002060"/>
                </a:solidFill>
                <a:latin typeface="Arial" panose="020B0604020202020204" pitchFamily="34" charset="0"/>
                <a:cs typeface="Arial" panose="020B0604020202020204" pitchFamily="34" charset="0"/>
              </a:rPr>
              <a:t>G</a:t>
            </a:r>
            <a:r>
              <a:rPr lang="vi-VN" sz="4500" b="1">
                <a:solidFill>
                  <a:srgbClr val="002060"/>
                </a:solidFill>
                <a:latin typeface="Arial" panose="020B0604020202020204" pitchFamily="34" charset="0"/>
                <a:cs typeface="Arial" panose="020B0604020202020204" pitchFamily="34" charset="0"/>
              </a:rPr>
              <a:t> T</a:t>
            </a:r>
            <a:r>
              <a:rPr lang="en-US" sz="4500" b="1">
                <a:solidFill>
                  <a:srgbClr val="002060"/>
                </a:solidFill>
                <a:latin typeface="Arial" panose="020B0604020202020204" pitchFamily="34" charset="0"/>
                <a:cs typeface="Arial" panose="020B0604020202020204" pitchFamily="34" charset="0"/>
              </a:rPr>
              <a:t>I</a:t>
            </a:r>
            <a:r>
              <a:rPr lang="vi-VN" sz="4500" b="1">
                <a:solidFill>
                  <a:srgbClr val="002060"/>
                </a:solidFill>
                <a:latin typeface="Arial" panose="020B0604020202020204" pitchFamily="34" charset="0"/>
                <a:cs typeface="Arial" panose="020B0604020202020204" pitchFamily="34" charset="0"/>
              </a:rPr>
              <a:t>N</a:t>
            </a:r>
            <a:endParaRPr lang="en-US" sz="4500" b="1" dirty="0">
              <a:ln w="0"/>
              <a:solidFill>
                <a:srgbClr val="002060"/>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28600" y="2895600"/>
            <a:ext cx="1173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err="1">
                <a:solidFill>
                  <a:srgbClr val="FF0000"/>
                </a:solidFill>
                <a:latin typeface="Arial" panose="020B0604020202020204" pitchFamily="34" charset="0"/>
                <a:cs typeface="Arial" panose="020B0604020202020204" pitchFamily="34" charset="0"/>
              </a:rPr>
              <a:t>Bài</a:t>
            </a:r>
            <a:r>
              <a:rPr lang="vi-VN" altLang="en-US" sz="4000" b="1" u="sng">
                <a:solidFill>
                  <a:srgbClr val="FF0000"/>
                </a:solidFill>
                <a:latin typeface="Arial" panose="020B0604020202020204" pitchFamily="34" charset="0"/>
                <a:cs typeface="Arial" panose="020B0604020202020204" pitchFamily="34" charset="0"/>
              </a:rPr>
              <a:t> </a:t>
            </a:r>
            <a:r>
              <a:rPr lang="en-US" altLang="en-US" sz="4000" b="1" u="sng">
                <a:solidFill>
                  <a:srgbClr val="FF0000"/>
                </a:solidFill>
                <a:latin typeface="Arial" panose="020B0604020202020204" pitchFamily="34" charset="0"/>
                <a:cs typeface="Arial" panose="020B0604020202020204" pitchFamily="34" charset="0"/>
              </a:rPr>
              <a:t>5</a:t>
            </a:r>
            <a:r>
              <a:rPr lang="vi-VN" altLang="en-US" sz="4000" b="1">
                <a:solidFill>
                  <a:srgbClr val="FF0000"/>
                </a:solidFill>
                <a:latin typeface="Arial" panose="020B0604020202020204" pitchFamily="34" charset="0"/>
                <a:cs typeface="Arial" panose="020B0604020202020204" pitchFamily="34" charset="0"/>
              </a:rPr>
              <a:t>:</a:t>
            </a:r>
            <a:r>
              <a:rPr lang="en-US" altLang="en-US" sz="4000" b="1">
                <a:solidFill>
                  <a:srgbClr val="FF0000"/>
                </a:solidFill>
                <a:latin typeface="Arial" panose="020B0604020202020204" pitchFamily="34" charset="0"/>
                <a:cs typeface="Arial" panose="020B0604020202020204" pitchFamily="34" charset="0"/>
              </a:rPr>
              <a:t> THAO TÁC VỚI TỆP VÀ THƯ MỤC (</a:t>
            </a:r>
            <a:r>
              <a:rPr lang="en-US" altLang="en-US" sz="4000" b="1" dirty="0" err="1">
                <a:solidFill>
                  <a:srgbClr val="FF0000"/>
                </a:solidFill>
                <a:latin typeface="Arial" panose="020B0604020202020204" pitchFamily="34" charset="0"/>
                <a:cs typeface="Arial" panose="020B0604020202020204" pitchFamily="34" charset="0"/>
              </a:rPr>
              <a:t>tiết</a:t>
            </a:r>
            <a:r>
              <a:rPr lang="en-US" altLang="en-US" sz="4000" b="1" dirty="0">
                <a:solidFill>
                  <a:srgbClr val="FF0000"/>
                </a:solidFill>
                <a:latin typeface="Arial" panose="020B0604020202020204" pitchFamily="34" charset="0"/>
                <a:cs typeface="Arial" panose="020B0604020202020204" pitchFamily="34" charset="0"/>
              </a:rPr>
              <a:t> 1)</a:t>
            </a:r>
            <a:endParaRPr lang="en-US" altLang="en-US" sz="48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9EABF-A1C4-4F00-BB1C-827F7C3F0A3F}"/>
              </a:ext>
            </a:extLst>
          </p:cNvPr>
          <p:cNvSpPr>
            <a:spLocks noGrp="1"/>
          </p:cNvSpPr>
          <p:nvPr>
            <p:ph type="title" idx="4294967295"/>
          </p:nvPr>
        </p:nvSpPr>
        <p:spPr>
          <a:xfrm>
            <a:off x="3064669" y="261797"/>
            <a:ext cx="6062662" cy="801052"/>
          </a:xfrm>
          <a:prstGeom prst="rect">
            <a:avLst/>
          </a:prstGeom>
        </p:spPr>
        <p:txBody>
          <a:bodyPr/>
          <a:lstStyle/>
          <a:p>
            <a:pPr algn="ctr"/>
            <a:r>
              <a:rPr lang="en-US" b="1">
                <a:solidFill>
                  <a:srgbClr val="FF0000"/>
                </a:solidFill>
                <a:latin typeface="Times New Roman" panose="02020603050405020304" pitchFamily="18" charset="0"/>
                <a:cs typeface="Times New Roman" panose="02020603050405020304" pitchFamily="18" charset="0"/>
              </a:rPr>
              <a:t>YÊU CẦU CẦN ĐẠT</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61F579E-5663-4961-8552-9BB07CAD9622}"/>
              </a:ext>
            </a:extLst>
          </p:cNvPr>
          <p:cNvSpPr>
            <a:spLocks noGrp="1"/>
          </p:cNvSpPr>
          <p:nvPr>
            <p:ph idx="4294967295"/>
          </p:nvPr>
        </p:nvSpPr>
        <p:spPr>
          <a:xfrm>
            <a:off x="427703" y="1171675"/>
            <a:ext cx="10591800" cy="3324125"/>
          </a:xfrm>
          <a:prstGeom prst="rect">
            <a:avLst/>
          </a:prstGeom>
        </p:spPr>
        <p:txBody>
          <a:bodyPr>
            <a:normAutofit/>
          </a:bodyPr>
          <a:lstStyle/>
          <a:p>
            <a:pPr marL="0" indent="0" algn="just">
              <a:buNone/>
            </a:pPr>
            <a:r>
              <a:rPr lang="en-US" sz="3200">
                <a:solidFill>
                  <a:srgbClr val="002060"/>
                </a:solidFill>
                <a:latin typeface="Times New Roman" panose="02020603050405020304" pitchFamily="18" charset="0"/>
                <a:cs typeface="Times New Roman" panose="02020603050405020304" pitchFamily="18" charset="0"/>
              </a:rPr>
              <a:t>- Nêu và hiểu </a:t>
            </a:r>
            <a:r>
              <a:rPr lang="vi-VN" sz="3200">
                <a:solidFill>
                  <a:srgbClr val="002060"/>
                </a:solidFill>
                <a:latin typeface="Times New Roman" panose="02020603050405020304" pitchFamily="18" charset="0"/>
                <a:cs typeface="Times New Roman" panose="02020603050405020304" pitchFamily="18" charset="0"/>
              </a:rPr>
              <a:t>được các thao tác cơ bản với thư mục và tệp</a:t>
            </a:r>
            <a:r>
              <a:rPr lang="en-US" sz="3200">
                <a:solidFill>
                  <a:srgbClr val="002060"/>
                </a:solidFill>
                <a:latin typeface="Times New Roman" panose="02020603050405020304" pitchFamily="18" charset="0"/>
                <a:cs typeface="Times New Roman" panose="02020603050405020304" pitchFamily="18" charset="0"/>
              </a:rPr>
              <a:t>:</a:t>
            </a:r>
          </a:p>
          <a:p>
            <a:pPr marL="0" indent="0" algn="just">
              <a:buNone/>
            </a:pPr>
            <a:endParaRPr lang="en-US" sz="3200">
              <a:solidFill>
                <a:srgbClr val="00206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0E1864B-4D30-B719-C66F-671991F35635}"/>
              </a:ext>
            </a:extLst>
          </p:cNvPr>
          <p:cNvSpPr txBox="1"/>
          <p:nvPr/>
        </p:nvSpPr>
        <p:spPr>
          <a:xfrm>
            <a:off x="427703" y="4429338"/>
            <a:ext cx="91734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320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Nêu được tác hại khi thao tác nhầm, từ đó có ý thức cẩn thận khi thực hiện các thao tác nêu trên.</a:t>
            </a:r>
            <a:endParaRPr kumimoji="0" lang="en-US" sz="320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Content Placeholder 2">
            <a:extLst>
              <a:ext uri="{FF2B5EF4-FFF2-40B4-BE49-F238E27FC236}">
                <a16:creationId xmlns:a16="http://schemas.microsoft.com/office/drawing/2014/main" id="{BEA53FFE-6299-7F5A-E706-0792466E1362}"/>
              </a:ext>
            </a:extLst>
          </p:cNvPr>
          <p:cNvSpPr txBox="1">
            <a:spLocks/>
          </p:cNvSpPr>
          <p:nvPr/>
        </p:nvSpPr>
        <p:spPr>
          <a:xfrm>
            <a:off x="1295400" y="3425051"/>
            <a:ext cx="6613495" cy="7086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a:latin typeface="Times New Roman" panose="02020603050405020304" pitchFamily="18" charset="0"/>
                <a:cs typeface="Times New Roman" panose="02020603050405020304" pitchFamily="18" charset="0"/>
              </a:rPr>
              <a:t>S</a:t>
            </a:r>
            <a:r>
              <a:rPr lang="vi-VN" sz="3000">
                <a:latin typeface="Times New Roman" panose="02020603050405020304" pitchFamily="18" charset="0"/>
                <a:cs typeface="Times New Roman" panose="02020603050405020304" pitchFamily="18" charset="0"/>
              </a:rPr>
              <a:t>ao chép thư mục</a:t>
            </a:r>
            <a:endParaRPr lang="en-US" sz="300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8DEE760E-1ED5-8C15-21FE-772692832726}"/>
              </a:ext>
            </a:extLst>
          </p:cNvPr>
          <p:cNvSpPr txBox="1">
            <a:spLocks/>
          </p:cNvSpPr>
          <p:nvPr/>
        </p:nvSpPr>
        <p:spPr>
          <a:xfrm>
            <a:off x="1295400" y="4015753"/>
            <a:ext cx="6717824" cy="7086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a:latin typeface="Times New Roman" panose="02020603050405020304" pitchFamily="18" charset="0"/>
                <a:cs typeface="Times New Roman" panose="02020603050405020304" pitchFamily="18" charset="0"/>
              </a:rPr>
              <a:t>Đ</a:t>
            </a:r>
            <a:r>
              <a:rPr lang="vi-VN" sz="3000">
                <a:latin typeface="Times New Roman" panose="02020603050405020304" pitchFamily="18" charset="0"/>
                <a:cs typeface="Times New Roman" panose="02020603050405020304" pitchFamily="18" charset="0"/>
              </a:rPr>
              <a:t>ổi tên tệp.</a:t>
            </a:r>
            <a:endParaRPr lang="en-US" sz="300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5946EC36-1D2E-310C-7BA4-30EC2355AEDE}"/>
              </a:ext>
            </a:extLst>
          </p:cNvPr>
          <p:cNvSpPr txBox="1">
            <a:spLocks/>
          </p:cNvSpPr>
          <p:nvPr/>
        </p:nvSpPr>
        <p:spPr>
          <a:xfrm>
            <a:off x="1295400" y="1653553"/>
            <a:ext cx="6717824" cy="7086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a:latin typeface="Times New Roman" panose="02020603050405020304" pitchFamily="18" charset="0"/>
                <a:cs typeface="Times New Roman" panose="02020603050405020304" pitchFamily="18" charset="0"/>
              </a:rPr>
              <a:t>Tạo thư mục</a:t>
            </a:r>
          </a:p>
        </p:txBody>
      </p:sp>
      <p:sp>
        <p:nvSpPr>
          <p:cNvPr id="8" name="Content Placeholder 2">
            <a:extLst>
              <a:ext uri="{FF2B5EF4-FFF2-40B4-BE49-F238E27FC236}">
                <a16:creationId xmlns:a16="http://schemas.microsoft.com/office/drawing/2014/main" id="{59C79BB5-6FD7-459D-F056-8460632A519B}"/>
              </a:ext>
            </a:extLst>
          </p:cNvPr>
          <p:cNvSpPr txBox="1">
            <a:spLocks/>
          </p:cNvSpPr>
          <p:nvPr/>
        </p:nvSpPr>
        <p:spPr>
          <a:xfrm>
            <a:off x="1295400" y="2834347"/>
            <a:ext cx="6717824" cy="7086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a:latin typeface="Times New Roman" panose="02020603050405020304" pitchFamily="18" charset="0"/>
                <a:cs typeface="Times New Roman" panose="02020603050405020304" pitchFamily="18" charset="0"/>
              </a:rPr>
              <a:t>Di chuyển một thư mục/tệp</a:t>
            </a:r>
          </a:p>
        </p:txBody>
      </p:sp>
      <p:sp>
        <p:nvSpPr>
          <p:cNvPr id="9" name="Content Placeholder 2">
            <a:extLst>
              <a:ext uri="{FF2B5EF4-FFF2-40B4-BE49-F238E27FC236}">
                <a16:creationId xmlns:a16="http://schemas.microsoft.com/office/drawing/2014/main" id="{A89ED4D2-41F0-D2AE-D3CF-8AA9CD6F54BE}"/>
              </a:ext>
            </a:extLst>
          </p:cNvPr>
          <p:cNvSpPr txBox="1">
            <a:spLocks/>
          </p:cNvSpPr>
          <p:nvPr/>
        </p:nvSpPr>
        <p:spPr>
          <a:xfrm>
            <a:off x="1295400" y="2244257"/>
            <a:ext cx="6717824" cy="70803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a:latin typeface="Times New Roman" panose="02020603050405020304" pitchFamily="18" charset="0"/>
                <a:cs typeface="Times New Roman" panose="02020603050405020304" pitchFamily="18" charset="0"/>
              </a:rPr>
              <a:t>Xoá tệp</a:t>
            </a:r>
          </a:p>
        </p:txBody>
      </p:sp>
    </p:spTree>
    <p:extLst>
      <p:ext uri="{BB962C8B-B14F-4D97-AF65-F5344CB8AC3E}">
        <p14:creationId xmlns:p14="http://schemas.microsoft.com/office/powerpoint/2010/main" val="1808738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1000"/>
                                        <p:tgtEl>
                                          <p:spTgt spid="8">
                                            <p:txEl>
                                              <p:pRg st="0" end="0"/>
                                            </p:txEl>
                                          </p:spTgt>
                                        </p:tgtEl>
                                      </p:cBhvr>
                                    </p:animEffect>
                                    <p:anim calcmode="lin" valueType="num">
                                      <p:cBhvr>
                                        <p:cTn id="2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anim calcmode="lin" valueType="num">
                                      <p:cBhvr>
                                        <p:cTn id="2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1000"/>
                                        <p:tgtEl>
                                          <p:spTgt spid="6">
                                            <p:txEl>
                                              <p:pRg st="0" end="0"/>
                                            </p:txEl>
                                          </p:spTgt>
                                        </p:tgtEl>
                                      </p:cBhvr>
                                    </p:animEffect>
                                    <p:anim calcmode="lin" valueType="num">
                                      <p:cBhvr>
                                        <p:cTn id="3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4"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1000" fill="hold"/>
                                        <p:tgtEl>
                                          <p:spTgt spid="4"/>
                                        </p:tgtEl>
                                        <p:attrNameLst>
                                          <p:attrName>ppt_x</p:attrName>
                                        </p:attrNameLst>
                                      </p:cBhvr>
                                      <p:tavLst>
                                        <p:tav tm="0">
                                          <p:val>
                                            <p:strVal val="#ppt_x"/>
                                          </p:val>
                                        </p:tav>
                                        <p:tav tm="100000">
                                          <p:val>
                                            <p:strVal val="#ppt_x"/>
                                          </p:val>
                                        </p:tav>
                                      </p:tavLst>
                                    </p:anim>
                                    <p:anim calcmode="lin" valueType="num">
                                      <p:cBhvr additive="base">
                                        <p:cTn id="39"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build="p"/>
      <p:bldP spid="6" grpId="0" build="p"/>
      <p:bldP spid="7" grpId="0" build="p"/>
      <p:bldP spid="8" grpId="0" build="p"/>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2B9D2-9F06-5EC9-FF5A-EBDD6CE79DB6}"/>
            </a:ext>
          </a:extLst>
        </p:cNvPr>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0E51AA33-C924-8799-F98E-020240D0C3A4}"/>
              </a:ext>
            </a:extLst>
          </p:cNvPr>
          <p:cNvPicPr>
            <a:picLocks noChangeAspect="1"/>
          </p:cNvPicPr>
          <p:nvPr/>
        </p:nvPicPr>
        <p:blipFill rotWithShape="1">
          <a:blip r:embed="rId2">
            <a:extLst>
              <a:ext uri="{28A0092B-C50C-407E-A947-70E740481C1C}">
                <a14:useLocalDpi xmlns:a14="http://schemas.microsoft.com/office/drawing/2010/main" val="0"/>
              </a:ext>
            </a:extLst>
          </a:blip>
          <a:srcRect l="2665" r="4952" b="12171"/>
          <a:stretch/>
        </p:blipFill>
        <p:spPr>
          <a:xfrm>
            <a:off x="3276600" y="7543800"/>
            <a:ext cx="8305800" cy="4939067"/>
          </a:xfrm>
          <a:prstGeom prst="rect">
            <a:avLst/>
          </a:prstGeom>
          <a:ln>
            <a:solidFill>
              <a:schemeClr val="accent1"/>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2720BD0-D99B-0498-82DB-DE4B921A1D4A}"/>
              </a:ext>
            </a:extLst>
          </p:cNvPr>
          <p:cNvSpPr txBox="1"/>
          <p:nvPr/>
        </p:nvSpPr>
        <p:spPr>
          <a:xfrm>
            <a:off x="2667000" y="838200"/>
            <a:ext cx="2743200" cy="646331"/>
          </a:xfrm>
          <a:prstGeom prst="rect">
            <a:avLst/>
          </a:prstGeom>
          <a:solidFill>
            <a:schemeClr val="bg1">
              <a:lumMod val="95000"/>
            </a:schemeClr>
          </a:solidFill>
        </p:spPr>
        <p:txBody>
          <a:bodyPr wrap="square" rtlCol="0">
            <a:spAutoFit/>
          </a:bodyPr>
          <a:lstStyle/>
          <a:p>
            <a:pPr algn="ctr"/>
            <a:r>
              <a:rPr lang="en-US" sz="3600" b="1">
                <a:solidFill>
                  <a:srgbClr val="002060"/>
                </a:solidFill>
                <a:latin typeface="Arial" panose="020B0604020202020204" pitchFamily="34" charset="0"/>
                <a:cs typeface="Arial" panose="020B0604020202020204" pitchFamily="34" charset="0"/>
              </a:rPr>
              <a:t>Du lieu (D:)</a:t>
            </a:r>
          </a:p>
        </p:txBody>
      </p:sp>
      <p:sp>
        <p:nvSpPr>
          <p:cNvPr id="4" name="TextBox 3">
            <a:extLst>
              <a:ext uri="{FF2B5EF4-FFF2-40B4-BE49-F238E27FC236}">
                <a16:creationId xmlns:a16="http://schemas.microsoft.com/office/drawing/2014/main" id="{88230434-EEE2-C390-17B9-BF2297FF5923}"/>
              </a:ext>
            </a:extLst>
          </p:cNvPr>
          <p:cNvSpPr txBox="1"/>
          <p:nvPr/>
        </p:nvSpPr>
        <p:spPr>
          <a:xfrm>
            <a:off x="6101979" y="4393339"/>
            <a:ext cx="1241004" cy="400110"/>
          </a:xfrm>
          <a:prstGeom prst="rect">
            <a:avLst/>
          </a:prstGeom>
          <a:solidFill>
            <a:srgbClr val="FFC000"/>
          </a:solidFill>
        </p:spPr>
        <p:txBody>
          <a:bodyPr wrap="square" rtlCol="0">
            <a:spAutoFit/>
          </a:bodyPr>
          <a:lstStyle/>
          <a:p>
            <a:pPr algn="ctr"/>
            <a:r>
              <a:rPr lang="en-US" sz="2000" b="1">
                <a:solidFill>
                  <a:srgbClr val="002060"/>
                </a:solidFill>
                <a:latin typeface="Arial" panose="020B0604020202020204" pitchFamily="34" charset="0"/>
                <a:cs typeface="Arial" panose="020B0604020202020204" pitchFamily="34" charset="0"/>
              </a:rPr>
              <a:t>Viet Anh</a:t>
            </a:r>
          </a:p>
        </p:txBody>
      </p:sp>
      <p:sp>
        <p:nvSpPr>
          <p:cNvPr id="9" name="TextBox 8">
            <a:extLst>
              <a:ext uri="{FF2B5EF4-FFF2-40B4-BE49-F238E27FC236}">
                <a16:creationId xmlns:a16="http://schemas.microsoft.com/office/drawing/2014/main" id="{D5DF51CA-9E08-FAB3-A8F9-02B9826E7D6A}"/>
              </a:ext>
            </a:extLst>
          </p:cNvPr>
          <p:cNvSpPr txBox="1"/>
          <p:nvPr/>
        </p:nvSpPr>
        <p:spPr>
          <a:xfrm>
            <a:off x="7429500" y="4402329"/>
            <a:ext cx="1318735" cy="400110"/>
          </a:xfrm>
          <a:prstGeom prst="rect">
            <a:avLst/>
          </a:prstGeom>
          <a:solidFill>
            <a:srgbClr val="FFC000"/>
          </a:solidFill>
        </p:spPr>
        <p:txBody>
          <a:bodyPr wrap="square" rtlCol="0">
            <a:spAutoFit/>
          </a:bodyPr>
          <a:lstStyle/>
          <a:p>
            <a:pPr algn="ctr"/>
            <a:r>
              <a:rPr lang="en-US" sz="2000" b="1">
                <a:solidFill>
                  <a:srgbClr val="002060"/>
                </a:solidFill>
                <a:latin typeface="Arial" panose="020B0604020202020204" pitchFamily="34" charset="0"/>
                <a:cs typeface="Arial" panose="020B0604020202020204" pitchFamily="34" charset="0"/>
              </a:rPr>
              <a:t>Tran Huy</a:t>
            </a:r>
          </a:p>
        </p:txBody>
      </p:sp>
      <p:sp>
        <p:nvSpPr>
          <p:cNvPr id="10" name="TextBox 9">
            <a:extLst>
              <a:ext uri="{FF2B5EF4-FFF2-40B4-BE49-F238E27FC236}">
                <a16:creationId xmlns:a16="http://schemas.microsoft.com/office/drawing/2014/main" id="{DF0A8A61-12EA-B0C3-E925-5881BFC8BE32}"/>
              </a:ext>
            </a:extLst>
          </p:cNvPr>
          <p:cNvSpPr txBox="1"/>
          <p:nvPr/>
        </p:nvSpPr>
        <p:spPr>
          <a:xfrm>
            <a:off x="3138853" y="1941071"/>
            <a:ext cx="1752600" cy="646331"/>
          </a:xfrm>
          <a:prstGeom prst="rect">
            <a:avLst/>
          </a:prstGeom>
          <a:solidFill>
            <a:srgbClr val="FFC000"/>
          </a:solidFill>
        </p:spPr>
        <p:txBody>
          <a:bodyPr wrap="square" rtlCol="0">
            <a:spAutoFit/>
          </a:bodyPr>
          <a:lstStyle/>
          <a:p>
            <a:pPr algn="ctr"/>
            <a:r>
              <a:rPr lang="en-US" sz="3600" b="1">
                <a:solidFill>
                  <a:srgbClr val="002060"/>
                </a:solidFill>
                <a:latin typeface="Arial" panose="020B0604020202020204" pitchFamily="34" charset="0"/>
                <a:cs typeface="Arial" panose="020B0604020202020204" pitchFamily="34" charset="0"/>
              </a:rPr>
              <a:t>Lop 4a</a:t>
            </a:r>
          </a:p>
        </p:txBody>
      </p:sp>
      <p:sp>
        <p:nvSpPr>
          <p:cNvPr id="11" name="TextBox 10">
            <a:extLst>
              <a:ext uri="{FF2B5EF4-FFF2-40B4-BE49-F238E27FC236}">
                <a16:creationId xmlns:a16="http://schemas.microsoft.com/office/drawing/2014/main" id="{D55CC3DA-C7AA-9140-4FFD-BB98BE87B8E7}"/>
              </a:ext>
            </a:extLst>
          </p:cNvPr>
          <p:cNvSpPr txBox="1"/>
          <p:nvPr/>
        </p:nvSpPr>
        <p:spPr>
          <a:xfrm>
            <a:off x="6019800" y="3160991"/>
            <a:ext cx="1894530" cy="646331"/>
          </a:xfrm>
          <a:prstGeom prst="rect">
            <a:avLst/>
          </a:prstGeom>
          <a:solidFill>
            <a:srgbClr val="FFC000"/>
          </a:solidFill>
        </p:spPr>
        <p:txBody>
          <a:bodyPr wrap="square" rtlCol="0">
            <a:spAutoFit/>
          </a:bodyPr>
          <a:lstStyle/>
          <a:p>
            <a:pPr algn="ctr"/>
            <a:r>
              <a:rPr lang="en-US" sz="3500" b="1">
                <a:solidFill>
                  <a:srgbClr val="002060"/>
                </a:solidFill>
                <a:latin typeface="Arial" panose="020B0604020202020204" pitchFamily="34" charset="0"/>
                <a:cs typeface="Arial" panose="020B0604020202020204" pitchFamily="34" charset="0"/>
              </a:rPr>
              <a:t>Nhom 2</a:t>
            </a:r>
          </a:p>
        </p:txBody>
      </p:sp>
      <p:sp>
        <p:nvSpPr>
          <p:cNvPr id="13" name="TextBox 12">
            <a:extLst>
              <a:ext uri="{FF2B5EF4-FFF2-40B4-BE49-F238E27FC236}">
                <a16:creationId xmlns:a16="http://schemas.microsoft.com/office/drawing/2014/main" id="{356BBD10-3170-B82C-6318-3786BCF21A73}"/>
              </a:ext>
            </a:extLst>
          </p:cNvPr>
          <p:cNvSpPr txBox="1"/>
          <p:nvPr/>
        </p:nvSpPr>
        <p:spPr>
          <a:xfrm>
            <a:off x="989027" y="3214951"/>
            <a:ext cx="1923322" cy="646331"/>
          </a:xfrm>
          <a:prstGeom prst="rect">
            <a:avLst/>
          </a:prstGeom>
          <a:solidFill>
            <a:srgbClr val="FFC000"/>
          </a:solidFill>
        </p:spPr>
        <p:txBody>
          <a:bodyPr wrap="square" rtlCol="0">
            <a:spAutoFit/>
          </a:bodyPr>
          <a:lstStyle/>
          <a:p>
            <a:pPr algn="ctr"/>
            <a:r>
              <a:rPr lang="en-US" sz="3500" b="1">
                <a:solidFill>
                  <a:srgbClr val="002060"/>
                </a:solidFill>
                <a:latin typeface="Arial" panose="020B0604020202020204" pitchFamily="34" charset="0"/>
                <a:cs typeface="Arial" panose="020B0604020202020204" pitchFamily="34" charset="0"/>
              </a:rPr>
              <a:t>Nhom 1</a:t>
            </a:r>
          </a:p>
        </p:txBody>
      </p:sp>
      <p:sp>
        <p:nvSpPr>
          <p:cNvPr id="15" name="TextBox 14">
            <a:extLst>
              <a:ext uri="{FF2B5EF4-FFF2-40B4-BE49-F238E27FC236}">
                <a16:creationId xmlns:a16="http://schemas.microsoft.com/office/drawing/2014/main" id="{504D70B5-AFAA-041D-3068-5407A4D5D49E}"/>
              </a:ext>
            </a:extLst>
          </p:cNvPr>
          <p:cNvSpPr txBox="1"/>
          <p:nvPr/>
        </p:nvSpPr>
        <p:spPr>
          <a:xfrm>
            <a:off x="1371600" y="4474267"/>
            <a:ext cx="1551279" cy="400110"/>
          </a:xfrm>
          <a:prstGeom prst="rect">
            <a:avLst/>
          </a:prstGeom>
          <a:solidFill>
            <a:srgbClr val="FFC000"/>
          </a:solidFill>
        </p:spPr>
        <p:txBody>
          <a:bodyPr wrap="square" rtlCol="0">
            <a:spAutoFit/>
          </a:bodyPr>
          <a:lstStyle/>
          <a:p>
            <a:pPr algn="ctr"/>
            <a:r>
              <a:rPr lang="en-US" sz="2000" b="1">
                <a:solidFill>
                  <a:srgbClr val="002060"/>
                </a:solidFill>
                <a:latin typeface="Arial" panose="020B0604020202020204" pitchFamily="34" charset="0"/>
                <a:cs typeface="Arial" panose="020B0604020202020204" pitchFamily="34" charset="0"/>
              </a:rPr>
              <a:t>Dang Khoa</a:t>
            </a:r>
          </a:p>
        </p:txBody>
      </p:sp>
      <p:sp>
        <p:nvSpPr>
          <p:cNvPr id="16" name="TextBox 15">
            <a:extLst>
              <a:ext uri="{FF2B5EF4-FFF2-40B4-BE49-F238E27FC236}">
                <a16:creationId xmlns:a16="http://schemas.microsoft.com/office/drawing/2014/main" id="{64607894-753B-81DC-2CB9-679D366B946D}"/>
              </a:ext>
            </a:extLst>
          </p:cNvPr>
          <p:cNvSpPr txBox="1"/>
          <p:nvPr/>
        </p:nvSpPr>
        <p:spPr>
          <a:xfrm>
            <a:off x="2971800" y="4465387"/>
            <a:ext cx="1318737" cy="400110"/>
          </a:xfrm>
          <a:prstGeom prst="rect">
            <a:avLst/>
          </a:prstGeom>
          <a:solidFill>
            <a:srgbClr val="FFC000"/>
          </a:solidFill>
        </p:spPr>
        <p:txBody>
          <a:bodyPr wrap="square" rtlCol="0">
            <a:spAutoFit/>
          </a:bodyPr>
          <a:lstStyle/>
          <a:p>
            <a:r>
              <a:rPr lang="en-US" sz="2000" b="1">
                <a:solidFill>
                  <a:srgbClr val="002060"/>
                </a:solidFill>
                <a:latin typeface="Arial" panose="020B0604020202020204" pitchFamily="34" charset="0"/>
                <a:cs typeface="Arial" panose="020B0604020202020204" pitchFamily="34" charset="0"/>
              </a:rPr>
              <a:t>Gia Minh</a:t>
            </a:r>
          </a:p>
        </p:txBody>
      </p:sp>
      <p:cxnSp>
        <p:nvCxnSpPr>
          <p:cNvPr id="17" name="Straight Connector 16">
            <a:extLst>
              <a:ext uri="{FF2B5EF4-FFF2-40B4-BE49-F238E27FC236}">
                <a16:creationId xmlns:a16="http://schemas.microsoft.com/office/drawing/2014/main" id="{338DC953-E09D-79DC-7227-40A9F016D901}"/>
              </a:ext>
            </a:extLst>
          </p:cNvPr>
          <p:cNvCxnSpPr>
            <a:cxnSpLocks/>
          </p:cNvCxnSpPr>
          <p:nvPr/>
        </p:nvCxnSpPr>
        <p:spPr>
          <a:xfrm flipH="1">
            <a:off x="4038599" y="1505361"/>
            <a:ext cx="1" cy="462609"/>
          </a:xfrm>
          <a:prstGeom prst="line">
            <a:avLst/>
          </a:prstGeom>
          <a:ln w="57150">
            <a:solidFill>
              <a:srgbClr val="FF00FF"/>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6CEEA00-8A49-A02F-0EFE-0D31BA4099B6}"/>
              </a:ext>
            </a:extLst>
          </p:cNvPr>
          <p:cNvCxnSpPr>
            <a:cxnSpLocks/>
          </p:cNvCxnSpPr>
          <p:nvPr/>
        </p:nvCxnSpPr>
        <p:spPr>
          <a:xfrm flipH="1">
            <a:off x="4015152" y="2575780"/>
            <a:ext cx="1" cy="315968"/>
          </a:xfrm>
          <a:prstGeom prst="line">
            <a:avLst/>
          </a:prstGeom>
          <a:ln w="57150">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61F7358-D733-673B-805E-B8E52B9ECD1A}"/>
              </a:ext>
            </a:extLst>
          </p:cNvPr>
          <p:cNvCxnSpPr>
            <a:cxnSpLocks/>
          </p:cNvCxnSpPr>
          <p:nvPr/>
        </p:nvCxnSpPr>
        <p:spPr>
          <a:xfrm flipH="1">
            <a:off x="1980409" y="2892202"/>
            <a:ext cx="4945179" cy="0"/>
          </a:xfrm>
          <a:prstGeom prst="line">
            <a:avLst/>
          </a:prstGeom>
          <a:ln w="57150">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397F2DC3-BA48-0208-ABE5-813F3DE727B6}"/>
              </a:ext>
            </a:extLst>
          </p:cNvPr>
          <p:cNvCxnSpPr>
            <a:cxnSpLocks/>
          </p:cNvCxnSpPr>
          <p:nvPr/>
        </p:nvCxnSpPr>
        <p:spPr>
          <a:xfrm flipH="1">
            <a:off x="6925588" y="2860180"/>
            <a:ext cx="1" cy="315968"/>
          </a:xfrm>
          <a:prstGeom prst="line">
            <a:avLst/>
          </a:prstGeom>
          <a:ln w="57150">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7DEB583-CE7C-B148-8D26-58F6102FEC0D}"/>
              </a:ext>
            </a:extLst>
          </p:cNvPr>
          <p:cNvCxnSpPr>
            <a:cxnSpLocks/>
          </p:cNvCxnSpPr>
          <p:nvPr/>
        </p:nvCxnSpPr>
        <p:spPr>
          <a:xfrm flipH="1">
            <a:off x="1986338" y="2886618"/>
            <a:ext cx="1" cy="315968"/>
          </a:xfrm>
          <a:prstGeom prst="line">
            <a:avLst/>
          </a:prstGeom>
          <a:ln w="57150">
            <a:solidFill>
              <a:schemeClr val="accent1">
                <a:lumMod val="60000"/>
                <a:lumOff val="40000"/>
              </a:schemeClr>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584A5E62-135A-4276-C85B-180455F4CAA9}"/>
              </a:ext>
            </a:extLst>
          </p:cNvPr>
          <p:cNvGrpSpPr/>
          <p:nvPr/>
        </p:nvGrpSpPr>
        <p:grpSpPr>
          <a:xfrm rot="5400000">
            <a:off x="6925451" y="3742555"/>
            <a:ext cx="461799" cy="901495"/>
            <a:chOff x="3859299" y="3657600"/>
            <a:chExt cx="461799" cy="901495"/>
          </a:xfrm>
        </p:grpSpPr>
        <p:cxnSp>
          <p:nvCxnSpPr>
            <p:cNvPr id="23" name="Straight Connector 22">
              <a:extLst>
                <a:ext uri="{FF2B5EF4-FFF2-40B4-BE49-F238E27FC236}">
                  <a16:creationId xmlns:a16="http://schemas.microsoft.com/office/drawing/2014/main" id="{DD64D80C-F3EF-BB5B-4940-6A55C9B4033E}"/>
                </a:ext>
              </a:extLst>
            </p:cNvPr>
            <p:cNvCxnSpPr>
              <a:cxnSpLocks/>
            </p:cNvCxnSpPr>
            <p:nvPr/>
          </p:nvCxnSpPr>
          <p:spPr>
            <a:xfrm rot="16200000" flipV="1">
              <a:off x="4074768" y="3442132"/>
              <a:ext cx="0" cy="430938"/>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697C9691-C02E-4157-168B-196B3EDF9FD2}"/>
                </a:ext>
              </a:extLst>
            </p:cNvPr>
            <p:cNvCxnSpPr>
              <a:cxnSpLocks/>
            </p:cNvCxnSpPr>
            <p:nvPr/>
          </p:nvCxnSpPr>
          <p:spPr>
            <a:xfrm flipH="1">
              <a:off x="3890543" y="3657600"/>
              <a:ext cx="1" cy="901495"/>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774BE059-C2A7-9C58-94E5-803A0743046A}"/>
                </a:ext>
              </a:extLst>
            </p:cNvPr>
            <p:cNvCxnSpPr>
              <a:cxnSpLocks/>
            </p:cNvCxnSpPr>
            <p:nvPr/>
          </p:nvCxnSpPr>
          <p:spPr>
            <a:xfrm rot="16200000" flipV="1">
              <a:off x="4090200" y="4328196"/>
              <a:ext cx="0" cy="461797"/>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cxnSp>
        <p:nvCxnSpPr>
          <p:cNvPr id="27" name="Straight Connector 26">
            <a:extLst>
              <a:ext uri="{FF2B5EF4-FFF2-40B4-BE49-F238E27FC236}">
                <a16:creationId xmlns:a16="http://schemas.microsoft.com/office/drawing/2014/main" id="{92CC3251-69CA-56F3-1F76-364827A1311F}"/>
              </a:ext>
            </a:extLst>
          </p:cNvPr>
          <p:cNvCxnSpPr>
            <a:cxnSpLocks/>
          </p:cNvCxnSpPr>
          <p:nvPr/>
        </p:nvCxnSpPr>
        <p:spPr>
          <a:xfrm flipH="1" flipV="1">
            <a:off x="2057400" y="4038599"/>
            <a:ext cx="1173460" cy="1"/>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432C6577-E2E0-3D84-7139-B353CC32FA71}"/>
              </a:ext>
            </a:extLst>
          </p:cNvPr>
          <p:cNvCxnSpPr>
            <a:cxnSpLocks/>
          </p:cNvCxnSpPr>
          <p:nvPr/>
        </p:nvCxnSpPr>
        <p:spPr>
          <a:xfrm rot="5400000" flipH="1">
            <a:off x="3025552" y="4231068"/>
            <a:ext cx="435668" cy="0"/>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142B2C59-7210-A7B7-5293-35FF3EA09854}"/>
              </a:ext>
            </a:extLst>
          </p:cNvPr>
          <p:cNvCxnSpPr>
            <a:cxnSpLocks/>
          </p:cNvCxnSpPr>
          <p:nvPr/>
        </p:nvCxnSpPr>
        <p:spPr>
          <a:xfrm rot="5400000" flipH="1">
            <a:off x="1861922" y="4221545"/>
            <a:ext cx="435668" cy="0"/>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C40C462-4729-487D-603E-7CBA66107741}"/>
              </a:ext>
            </a:extLst>
          </p:cNvPr>
          <p:cNvCxnSpPr>
            <a:cxnSpLocks/>
          </p:cNvCxnSpPr>
          <p:nvPr/>
        </p:nvCxnSpPr>
        <p:spPr>
          <a:xfrm flipH="1">
            <a:off x="7026108" y="3807519"/>
            <a:ext cx="1" cy="196192"/>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28C2EE2E-FB6D-A75B-E7F2-12BAFF81FD1E}"/>
              </a:ext>
            </a:extLst>
          </p:cNvPr>
          <p:cNvCxnSpPr>
            <a:cxnSpLocks/>
          </p:cNvCxnSpPr>
          <p:nvPr/>
        </p:nvCxnSpPr>
        <p:spPr>
          <a:xfrm flipH="1">
            <a:off x="2113520" y="3786919"/>
            <a:ext cx="1" cy="237391"/>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4ED5C78E-A05E-240D-CF7B-1A3BD1D20B59}"/>
              </a:ext>
            </a:extLst>
          </p:cNvPr>
          <p:cNvGrpSpPr/>
          <p:nvPr/>
        </p:nvGrpSpPr>
        <p:grpSpPr>
          <a:xfrm>
            <a:off x="174013" y="4022520"/>
            <a:ext cx="1883387" cy="854280"/>
            <a:chOff x="227810" y="3993697"/>
            <a:chExt cx="1883387" cy="854280"/>
          </a:xfrm>
        </p:grpSpPr>
        <p:grpSp>
          <p:nvGrpSpPr>
            <p:cNvPr id="35" name="Group 34">
              <a:extLst>
                <a:ext uri="{FF2B5EF4-FFF2-40B4-BE49-F238E27FC236}">
                  <a16:creationId xmlns:a16="http://schemas.microsoft.com/office/drawing/2014/main" id="{9F52BB39-EBD4-A950-F074-482A455D699E}"/>
                </a:ext>
              </a:extLst>
            </p:cNvPr>
            <p:cNvGrpSpPr/>
            <p:nvPr/>
          </p:nvGrpSpPr>
          <p:grpSpPr>
            <a:xfrm>
              <a:off x="227810" y="3993697"/>
              <a:ext cx="1143790" cy="854280"/>
              <a:chOff x="194441" y="4000224"/>
              <a:chExt cx="1143790" cy="854280"/>
            </a:xfrm>
          </p:grpSpPr>
          <p:sp>
            <p:nvSpPr>
              <p:cNvPr id="3" name="TextBox 2">
                <a:extLst>
                  <a:ext uri="{FF2B5EF4-FFF2-40B4-BE49-F238E27FC236}">
                    <a16:creationId xmlns:a16="http://schemas.microsoft.com/office/drawing/2014/main" id="{68E5EF87-AAB6-CB6A-EA16-08D32A60DE6A}"/>
                  </a:ext>
                </a:extLst>
              </p:cNvPr>
              <p:cNvSpPr txBox="1"/>
              <p:nvPr/>
            </p:nvSpPr>
            <p:spPr>
              <a:xfrm>
                <a:off x="194441" y="4454394"/>
                <a:ext cx="1143790" cy="400110"/>
              </a:xfrm>
              <a:prstGeom prst="rect">
                <a:avLst/>
              </a:prstGeom>
              <a:solidFill>
                <a:srgbClr val="FFC000"/>
              </a:solidFill>
            </p:spPr>
            <p:txBody>
              <a:bodyPr wrap="square" rtlCol="0">
                <a:spAutoFit/>
              </a:bodyPr>
              <a:lstStyle/>
              <a:p>
                <a:r>
                  <a:rPr lang="en-US" sz="2000" b="1">
                    <a:solidFill>
                      <a:srgbClr val="002060"/>
                    </a:solidFill>
                    <a:latin typeface="Arial" panose="020B0604020202020204" pitchFamily="34" charset="0"/>
                    <a:cs typeface="Arial" panose="020B0604020202020204" pitchFamily="34" charset="0"/>
                  </a:rPr>
                  <a:t>Thu An</a:t>
                </a:r>
              </a:p>
            </p:txBody>
          </p:sp>
          <p:cxnSp>
            <p:nvCxnSpPr>
              <p:cNvPr id="30" name="Straight Connector 29">
                <a:extLst>
                  <a:ext uri="{FF2B5EF4-FFF2-40B4-BE49-F238E27FC236}">
                    <a16:creationId xmlns:a16="http://schemas.microsoft.com/office/drawing/2014/main" id="{83F53EC1-C5C6-95A2-73C0-388162CA90DD}"/>
                  </a:ext>
                </a:extLst>
              </p:cNvPr>
              <p:cNvCxnSpPr>
                <a:cxnSpLocks/>
              </p:cNvCxnSpPr>
              <p:nvPr/>
            </p:nvCxnSpPr>
            <p:spPr>
              <a:xfrm rot="5400000" flipH="1">
                <a:off x="717096" y="4218058"/>
                <a:ext cx="435668" cy="0"/>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cxnSp>
          <p:nvCxnSpPr>
            <p:cNvPr id="37" name="Straight Connector 36">
              <a:extLst>
                <a:ext uri="{FF2B5EF4-FFF2-40B4-BE49-F238E27FC236}">
                  <a16:creationId xmlns:a16="http://schemas.microsoft.com/office/drawing/2014/main" id="{DEDCC325-A11C-6437-6477-D53F641778F3}"/>
                </a:ext>
              </a:extLst>
            </p:cNvPr>
            <p:cNvCxnSpPr>
              <a:cxnSpLocks/>
            </p:cNvCxnSpPr>
            <p:nvPr/>
          </p:nvCxnSpPr>
          <p:spPr>
            <a:xfrm flipH="1" flipV="1">
              <a:off x="937737" y="3999596"/>
              <a:ext cx="1173460" cy="1"/>
            </a:xfrm>
            <a:prstGeom prst="line">
              <a:avLst/>
            </a:prstGeom>
            <a:ln w="57150">
              <a:solidFill>
                <a:srgbClr val="351EC0"/>
              </a:solidFill>
            </a:ln>
          </p:spPr>
          <p:style>
            <a:lnRef idx="1">
              <a:schemeClr val="dk1"/>
            </a:lnRef>
            <a:fillRef idx="0">
              <a:schemeClr val="dk1"/>
            </a:fillRef>
            <a:effectRef idx="0">
              <a:schemeClr val="dk1"/>
            </a:effectRef>
            <a:fontRef idx="minor">
              <a:schemeClr val="tx1"/>
            </a:fontRef>
          </p:style>
        </p:cxnSp>
      </p:grpSp>
      <p:pic>
        <p:nvPicPr>
          <p:cNvPr id="45" name="Picture 44">
            <a:extLst>
              <a:ext uri="{FF2B5EF4-FFF2-40B4-BE49-F238E27FC236}">
                <a16:creationId xmlns:a16="http://schemas.microsoft.com/office/drawing/2014/main" id="{AF2D94A1-B0BC-1314-52C4-13F995ABA26F}"/>
              </a:ext>
            </a:extLst>
          </p:cNvPr>
          <p:cNvPicPr>
            <a:picLocks noChangeAspect="1"/>
          </p:cNvPicPr>
          <p:nvPr/>
        </p:nvPicPr>
        <p:blipFill>
          <a:blip r:embed="rId3"/>
          <a:stretch>
            <a:fillRect/>
          </a:stretch>
        </p:blipFill>
        <p:spPr>
          <a:xfrm>
            <a:off x="149107" y="786066"/>
            <a:ext cx="8588970" cy="5538161"/>
          </a:xfrm>
          <a:prstGeom prst="rect">
            <a:avLst/>
          </a:prstGeom>
          <a:ln>
            <a:solidFill>
              <a:schemeClr val="accent1"/>
            </a:solidFill>
          </a:ln>
        </p:spPr>
      </p:pic>
      <p:sp>
        <p:nvSpPr>
          <p:cNvPr id="46" name="Arrow: Left 45">
            <a:extLst>
              <a:ext uri="{FF2B5EF4-FFF2-40B4-BE49-F238E27FC236}">
                <a16:creationId xmlns:a16="http://schemas.microsoft.com/office/drawing/2014/main" id="{70DA43EF-4FDA-4CA6-88C0-2BCCF27C1E7C}"/>
              </a:ext>
            </a:extLst>
          </p:cNvPr>
          <p:cNvSpPr/>
          <p:nvPr/>
        </p:nvSpPr>
        <p:spPr>
          <a:xfrm>
            <a:off x="8738958" y="1484531"/>
            <a:ext cx="3453041" cy="5533043"/>
          </a:xfrm>
          <a:prstGeom prst="leftArrow">
            <a:avLst/>
          </a:prstGeom>
          <a:solidFill>
            <a:srgbClr val="ECECE3"/>
          </a:solidFill>
        </p:spPr>
        <p:txBody>
          <a:bodyPr wrap="square">
            <a:spAutoFit/>
          </a:bodyPr>
          <a:lstStyle/>
          <a:p>
            <a:pPr marL="0" marR="0" lvl="0" indent="0" algn="just" defTabSz="342900" rtl="0" eaLnBrk="1" fontAlgn="auto" latinLnBrk="0" hangingPunct="1">
              <a:spcBef>
                <a:spcPts val="0"/>
              </a:spcBef>
              <a:spcAft>
                <a:spcPts val="0"/>
              </a:spcAft>
              <a:buClrTx/>
              <a:buSzTx/>
              <a:buFontTx/>
              <a:buNone/>
              <a:tabLst/>
              <a:defRPr/>
            </a:pPr>
            <a:r>
              <a:rPr kumimoji="0" lang="en-US" sz="25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Theo em cách nào </a:t>
            </a:r>
            <a:r>
              <a:rPr kumimoji="0" lang="vi-VN" sz="25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nhanh nhất để</a:t>
            </a:r>
            <a:r>
              <a:rPr kumimoji="0" lang="en-US" sz="25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a:t>
            </a:r>
            <a:r>
              <a:rPr kumimoji="0" lang="vi-VN" sz="25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ừ </a:t>
            </a:r>
            <a:r>
              <a:rPr kumimoji="0" lang="vi-VN" sz="2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cây thư mục như ở Hình 15a có cây thư mục như ở </a:t>
            </a:r>
            <a:r>
              <a:rPr kumimoji="0" lang="vi-VN" sz="25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Hình 15b?</a:t>
            </a:r>
            <a:endParaRPr kumimoji="0" lang="vi-VN" sz="2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CF350BE3-4BD7-D3D8-AED0-4EF292353F19}"/>
              </a:ext>
            </a:extLst>
          </p:cNvPr>
          <p:cNvSpPr/>
          <p:nvPr/>
        </p:nvSpPr>
        <p:spPr>
          <a:xfrm>
            <a:off x="32749" y="16416"/>
            <a:ext cx="7429497"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l"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1. CÁC THAO TÁC VỚI TỆP VÀ THƯ MỤC</a:t>
            </a:r>
            <a:endParaRPr lang="en-US" sz="28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229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125E-6 2.96296E-6 L -0.71523 2.96296E-6 " pathEditMode="relative" rAng="0" ptsTypes="AA">
                                      <p:cBhvr>
                                        <p:cTn id="6" dur="2000" fill="hold"/>
                                        <p:tgtEl>
                                          <p:spTgt spid="45"/>
                                        </p:tgtEl>
                                        <p:attrNameLst>
                                          <p:attrName>ppt_x</p:attrName>
                                          <p:attrName>ppt_y</p:attrName>
                                        </p:attrNameLst>
                                      </p:cBhvr>
                                      <p:rCtr x="-35768" y="0"/>
                                    </p:animMotion>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nodeType="clickEffect">
                                  <p:stCondLst>
                                    <p:cond delay="0"/>
                                  </p:stCondLst>
                                  <p:childTnLst>
                                    <p:animMotion origin="layout" path="M 0.00625 -0.0044 L 0.38346 -0.0044 " pathEditMode="relative" rAng="0" ptsTypes="AA">
                                      <p:cBhvr>
                                        <p:cTn id="15" dur="2000" fill="hold"/>
                                        <p:tgtEl>
                                          <p:spTgt spid="38"/>
                                        </p:tgtEl>
                                        <p:attrNameLst>
                                          <p:attrName>ppt_x</p:attrName>
                                          <p:attrName>ppt_y</p:attrName>
                                        </p:attrNameLst>
                                      </p:cBhvr>
                                      <p:rCtr x="1885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CCD497-1CD3-5818-C1EC-28660D37C5D0}"/>
              </a:ext>
            </a:extLst>
          </p:cNvPr>
          <p:cNvPicPr>
            <a:picLocks noChangeAspect="1"/>
          </p:cNvPicPr>
          <p:nvPr/>
        </p:nvPicPr>
        <p:blipFill>
          <a:blip r:embed="rId2"/>
          <a:stretch>
            <a:fillRect/>
          </a:stretch>
        </p:blipFill>
        <p:spPr>
          <a:xfrm>
            <a:off x="106303" y="732582"/>
            <a:ext cx="731897" cy="650952"/>
          </a:xfrm>
          <a:prstGeom prst="rect">
            <a:avLst/>
          </a:prstGeom>
        </p:spPr>
      </p:pic>
      <p:sp>
        <p:nvSpPr>
          <p:cNvPr id="10" name="Rectangle: Rounded Corners 9">
            <a:extLst>
              <a:ext uri="{FF2B5EF4-FFF2-40B4-BE49-F238E27FC236}">
                <a16:creationId xmlns:a16="http://schemas.microsoft.com/office/drawing/2014/main" id="{5152B6E3-1ACB-673A-3424-0FCA456B2825}"/>
              </a:ext>
            </a:extLst>
          </p:cNvPr>
          <p:cNvSpPr/>
          <p:nvPr/>
        </p:nvSpPr>
        <p:spPr>
          <a:xfrm>
            <a:off x="8626143" y="82316"/>
            <a:ext cx="3565857" cy="1279347"/>
          </a:xfrm>
          <a:prstGeom prst="roundRect">
            <a:avLst>
              <a:gd name="adj" fmla="val 20418"/>
            </a:avLst>
          </a:prstGeom>
          <a:solidFill>
            <a:srgbClr val="ECECE3"/>
          </a:solidFill>
        </p:spPr>
        <p:txBody>
          <a:bodyPr wrap="square">
            <a:spAutoFit/>
          </a:bodyPr>
          <a:lstStyle/>
          <a:p>
            <a:pPr marL="0" marR="0" lvl="0" indent="0" algn="ctr" defTabSz="342900" rtl="0" eaLnBrk="1" fontAlgn="auto" latinLnBrk="0" hangingPunct="1">
              <a:lnSpc>
                <a:spcPct val="110000"/>
              </a:lnSpc>
              <a:spcBef>
                <a:spcPts val="0"/>
              </a:spcBef>
              <a:spcAft>
                <a:spcPts val="0"/>
              </a:spcAft>
              <a:buClrTx/>
              <a:buSzTx/>
              <a:buFontTx/>
              <a:buNone/>
              <a:tabLst/>
              <a:defRPr/>
            </a:pPr>
            <a:r>
              <a:rPr kumimoji="0" lang="en-US" sz="32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Thảo</a:t>
            </a:r>
            <a:r>
              <a:rPr kumimoji="0" lang="en-US" sz="3200" b="1"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luận nhóm</a:t>
            </a:r>
          </a:p>
          <a:p>
            <a:pPr marL="0" marR="0" lvl="0" indent="0" algn="ctr" defTabSz="342900" rtl="0" eaLnBrk="1" fontAlgn="auto" latinLnBrk="0" hangingPunct="1">
              <a:lnSpc>
                <a:spcPct val="110000"/>
              </a:lnSpc>
              <a:spcBef>
                <a:spcPts val="0"/>
              </a:spcBef>
              <a:spcAft>
                <a:spcPts val="0"/>
              </a:spcAft>
              <a:buClrTx/>
              <a:buSzTx/>
              <a:buFontTx/>
              <a:buNone/>
              <a:tabLst/>
              <a:defRPr/>
            </a:pPr>
            <a:r>
              <a:rPr lang="en-US" sz="3200" b="1">
                <a:solidFill>
                  <a:srgbClr val="FF0000"/>
                </a:solidFill>
                <a:latin typeface="Times New Roman" panose="02020603050405020304" pitchFamily="18" charset="0"/>
                <a:cs typeface="Times New Roman" panose="02020603050405020304" pitchFamily="18" charset="0"/>
              </a:rPr>
              <a:t>(5 phút)</a:t>
            </a:r>
            <a:endParaRPr kumimoji="0" lang="vi-VN" sz="32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FAE7B84-753E-B553-5F69-F712A1BF1C86}"/>
              </a:ext>
            </a:extLst>
          </p:cNvPr>
          <p:cNvSpPr/>
          <p:nvPr/>
        </p:nvSpPr>
        <p:spPr>
          <a:xfrm>
            <a:off x="140716" y="1360872"/>
            <a:ext cx="8451014" cy="1015663"/>
          </a:xfrm>
          <a:prstGeom prst="rect">
            <a:avLst/>
          </a:prstGeom>
        </p:spPr>
        <p:txBody>
          <a:bodyPr wrap="square">
            <a:spAutoFit/>
          </a:bodyPr>
          <a:lstStyle/>
          <a:p>
            <a:pPr marL="0" marR="0" lvl="0" indent="0" algn="just" defTabSz="342900" rtl="0" eaLnBrk="1" fontAlgn="auto" latinLnBrk="0" hangingPunct="1">
              <a:spcBef>
                <a:spcPts val="0"/>
              </a:spcBef>
              <a:spcAft>
                <a:spcPts val="0"/>
              </a:spcAft>
              <a:buClrTx/>
              <a:buSzTx/>
              <a:buFontTx/>
              <a:buNone/>
              <a:tabLst/>
              <a:defRPr/>
            </a:pPr>
            <a:r>
              <a:rPr lang="en-US" sz="3000" b="1">
                <a:solidFill>
                  <a:srgbClr val="002060"/>
                </a:solidFill>
                <a:latin typeface="Times New Roman" panose="02020603050405020304" pitchFamily="18" charset="0"/>
                <a:cs typeface="Times New Roman" panose="02020603050405020304" pitchFamily="18" charset="0"/>
              </a:rPr>
              <a:t>Câu 1: Năm lớp 3 các em đã biết những thao tác nào với tệp và thư mục?</a:t>
            </a:r>
            <a:endPar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D8B945E-9366-A26F-F521-B7A0B038709E}"/>
              </a:ext>
            </a:extLst>
          </p:cNvPr>
          <p:cNvSpPr/>
          <p:nvPr/>
        </p:nvSpPr>
        <p:spPr>
          <a:xfrm>
            <a:off x="140716" y="3779822"/>
            <a:ext cx="10058400" cy="1015663"/>
          </a:xfrm>
          <a:prstGeom prst="rect">
            <a:avLst/>
          </a:prstGeom>
        </p:spPr>
        <p:txBody>
          <a:bodyPr wrap="square">
            <a:spAutoFit/>
          </a:bodyPr>
          <a:lstStyle/>
          <a:p>
            <a:pPr marL="0" marR="0" lvl="0" indent="0" algn="just" defTabSz="342900" rtl="0" eaLnBrk="1" fontAlgn="auto" latinLnBrk="0" hangingPunct="1">
              <a:spcBef>
                <a:spcPts val="0"/>
              </a:spcBef>
              <a:spcAft>
                <a:spcPts val="0"/>
              </a:spcAft>
              <a:buClrTx/>
              <a:buSzTx/>
              <a:buFontTx/>
              <a:buNone/>
              <a:tabLst/>
              <a:defRPr/>
            </a:pPr>
            <a:r>
              <a:rPr lang="en-US" sz="3000" b="1">
                <a:solidFill>
                  <a:srgbClr val="002060"/>
                </a:solidFill>
                <a:latin typeface="Times New Roman" panose="02020603050405020304" pitchFamily="18" charset="0"/>
                <a:cs typeface="Times New Roman" panose="02020603050405020304" pitchFamily="18" charset="0"/>
              </a:rPr>
              <a:t>Câu 3: Điều gì sẽ xảy ra khi DI CHUYỂN một thư mục đến một vị trí khác?</a:t>
            </a:r>
            <a:endPar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48A73FC-1D20-68F3-2709-48CB9FA51ACA}"/>
              </a:ext>
            </a:extLst>
          </p:cNvPr>
          <p:cNvSpPr/>
          <p:nvPr/>
        </p:nvSpPr>
        <p:spPr>
          <a:xfrm>
            <a:off x="140716" y="4989296"/>
            <a:ext cx="10058400" cy="1015663"/>
          </a:xfrm>
          <a:prstGeom prst="rect">
            <a:avLst/>
          </a:prstGeom>
        </p:spPr>
        <p:txBody>
          <a:bodyPr wrap="square">
            <a:spAutoFit/>
          </a:bodyPr>
          <a:lstStyle/>
          <a:p>
            <a:pPr marL="0" marR="0" lvl="0" indent="0" algn="just" defTabSz="342900" rtl="0" eaLnBrk="1" fontAlgn="auto" latinLnBrk="0" hangingPunct="1">
              <a:spcBef>
                <a:spcPts val="0"/>
              </a:spcBef>
              <a:spcAft>
                <a:spcPts val="0"/>
              </a:spcAft>
              <a:buClrTx/>
              <a:buSzTx/>
              <a:buFontTx/>
              <a:buNone/>
              <a:tabLst/>
              <a:defRPr/>
            </a:pPr>
            <a:r>
              <a:rPr lang="en-US" sz="3000" b="1">
                <a:solidFill>
                  <a:srgbClr val="002060"/>
                </a:solidFill>
                <a:latin typeface="Times New Roman" panose="02020603050405020304" pitchFamily="18" charset="0"/>
                <a:cs typeface="Times New Roman" panose="02020603050405020304" pitchFamily="18" charset="0"/>
              </a:rPr>
              <a:t>Câu 4: Điều gì sẽ xảy ra khi SAO CHÉP một thư mục đến một vị trí khác?</a:t>
            </a:r>
            <a:endPar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F8A47F1C-3D2C-D945-7FC0-F181FFE414D1}"/>
              </a:ext>
            </a:extLst>
          </p:cNvPr>
          <p:cNvSpPr/>
          <p:nvPr/>
        </p:nvSpPr>
        <p:spPr>
          <a:xfrm>
            <a:off x="32749" y="16416"/>
            <a:ext cx="7429497"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l"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1. CÁC THAO TÁC VỚI TỆP VÀ THƯ MỤC</a:t>
            </a:r>
            <a:endParaRPr lang="en-US" sz="2800" kern="12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11CBF59-B8B1-AB71-5A64-70E72AC33C42}"/>
              </a:ext>
            </a:extLst>
          </p:cNvPr>
          <p:cNvSpPr/>
          <p:nvPr/>
        </p:nvSpPr>
        <p:spPr>
          <a:xfrm>
            <a:off x="140716" y="2570347"/>
            <a:ext cx="10127414" cy="1015663"/>
          </a:xfrm>
          <a:prstGeom prst="rect">
            <a:avLst/>
          </a:prstGeom>
        </p:spPr>
        <p:txBody>
          <a:bodyPr wrap="square">
            <a:spAutoFit/>
          </a:bodyPr>
          <a:lstStyle/>
          <a:p>
            <a:pPr marL="0" marR="0" lvl="0" indent="0" algn="just" defTabSz="342900" rtl="0" eaLnBrk="1" fontAlgn="auto" latinLnBrk="0" hangingPunct="1">
              <a:spcBef>
                <a:spcPts val="0"/>
              </a:spcBef>
              <a:spcAft>
                <a:spcPts val="0"/>
              </a:spcAft>
              <a:buClrTx/>
              <a:buSzTx/>
              <a:buFontTx/>
              <a:buNone/>
              <a:tabLst/>
              <a:defRPr/>
            </a:pPr>
            <a:r>
              <a:rPr lang="en-US" sz="3000" b="1">
                <a:solidFill>
                  <a:srgbClr val="002060"/>
                </a:solidFill>
                <a:latin typeface="Times New Roman" panose="02020603050405020304" pitchFamily="18" charset="0"/>
                <a:cs typeface="Times New Roman" panose="02020603050405020304" pitchFamily="18" charset="0"/>
              </a:rPr>
              <a:t>Câu 2: Ngoài những thao tác em đã được học lớp 3, em còn biết thêm những thao tác nào với tệp và thư mục?</a:t>
            </a:r>
            <a:endPar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2662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2" presetClass="entr" presetSubtype="4"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E6146-8332-9E78-68FD-F55F151F9802}"/>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01DA67B-FC34-183C-95D2-37270BD1975E}"/>
              </a:ext>
            </a:extLst>
          </p:cNvPr>
          <p:cNvSpPr/>
          <p:nvPr/>
        </p:nvSpPr>
        <p:spPr>
          <a:xfrm>
            <a:off x="8850909" y="157783"/>
            <a:ext cx="3265894" cy="952365"/>
          </a:xfrm>
          <a:prstGeom prst="roundRect">
            <a:avLst>
              <a:gd name="adj" fmla="val 20418"/>
            </a:avLst>
          </a:prstGeom>
          <a:solidFill>
            <a:srgbClr val="ECECE3"/>
          </a:solidFill>
        </p:spPr>
        <p:txBody>
          <a:bodyPr wrap="square">
            <a:spAutoFit/>
          </a:bodyPr>
          <a:lstStyle/>
          <a:p>
            <a:pPr marL="0" marR="0" lvl="0" indent="0" algn="ctr" defTabSz="342900" rtl="0" eaLnBrk="1" fontAlgn="auto" latinLnBrk="0" hangingPunct="1">
              <a:lnSpc>
                <a:spcPct val="110000"/>
              </a:lnSpc>
              <a:spcBef>
                <a:spcPts val="0"/>
              </a:spcBef>
              <a:spcAft>
                <a:spcPts val="0"/>
              </a:spcAft>
              <a:buClrTx/>
              <a:buSzTx/>
              <a:buFontTx/>
              <a:buNone/>
              <a:tabLst/>
              <a:defRPr/>
            </a:pPr>
            <a:r>
              <a:rPr kumimoji="0" lang="en-US" sz="48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CHIA SẺ</a:t>
            </a:r>
            <a:endParaRPr kumimoji="0" lang="vi-VN" sz="4800" b="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E012795-C446-DFF8-EC02-035EF1988CBD}"/>
              </a:ext>
            </a:extLst>
          </p:cNvPr>
          <p:cNvSpPr/>
          <p:nvPr/>
        </p:nvSpPr>
        <p:spPr>
          <a:xfrm>
            <a:off x="152400" y="1327462"/>
            <a:ext cx="5349032" cy="563359"/>
          </a:xfrm>
          <a:prstGeom prst="rect">
            <a:avLst/>
          </a:prstGeom>
        </p:spPr>
        <p:txBody>
          <a:bodyPr wrap="square">
            <a:spAutoFit/>
          </a:bodyPr>
          <a:lstStyle/>
          <a:p>
            <a:pPr marL="0" marR="0" lvl="0" indent="0" algn="just" defTabSz="342900" rtl="0" eaLnBrk="1" fontAlgn="auto" latinLnBrk="0" hangingPunct="1">
              <a:lnSpc>
                <a:spcPct val="110000"/>
              </a:lnSpc>
              <a:spcBef>
                <a:spcPts val="0"/>
              </a:spcBef>
              <a:spcAft>
                <a:spcPts val="0"/>
              </a:spcAft>
              <a:buClrTx/>
              <a:buSzTx/>
              <a:buFontTx/>
              <a:buNone/>
              <a:tabLst/>
              <a:defRPr/>
            </a:pPr>
            <a:r>
              <a:rPr lang="en-US" sz="3000" b="1">
                <a:solidFill>
                  <a:srgbClr val="002060"/>
                </a:solidFill>
                <a:latin typeface="Times New Roman" panose="02020603050405020304" pitchFamily="18" charset="0"/>
                <a:cs typeface="Times New Roman" panose="02020603050405020304" pitchFamily="18" charset="0"/>
              </a:rPr>
              <a:t>Câu 1. Năm lớp 3 em đã biết:</a:t>
            </a:r>
            <a:endPar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C9B1488-35EC-4EB8-1712-17205188D6CE}"/>
              </a:ext>
            </a:extLst>
          </p:cNvPr>
          <p:cNvSpPr/>
          <p:nvPr/>
        </p:nvSpPr>
        <p:spPr>
          <a:xfrm>
            <a:off x="5489141" y="3693018"/>
            <a:ext cx="5724227" cy="1397498"/>
          </a:xfrm>
          <a:prstGeom prst="rect">
            <a:avLst/>
          </a:prstGeom>
        </p:spPr>
        <p:txBody>
          <a:bodyPr wrap="square">
            <a:spAutoFit/>
          </a:bodyPr>
          <a:lstStyle/>
          <a:p>
            <a:pPr marL="0" marR="0" lvl="0" indent="0" algn="just" defTabSz="342900" rtl="0" eaLnBrk="1" fontAlgn="auto" latinLnBrk="0" hangingPunct="1">
              <a:lnSpc>
                <a:spcPct val="11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Sao chép tệp và thư mục</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342900" rtl="0" eaLnBrk="1" fontAlgn="auto" latinLnBrk="0" hangingPunct="1">
              <a:lnSpc>
                <a:spcPct val="110000"/>
              </a:lnSpc>
              <a:spcBef>
                <a:spcPts val="0"/>
              </a:spcBef>
              <a:spcAft>
                <a:spcPts val="0"/>
              </a:spcAft>
              <a:buClrTx/>
              <a:buSzTx/>
              <a:buFontTx/>
              <a:buNone/>
              <a:tabLst/>
              <a:defRPr/>
            </a:pPr>
            <a:r>
              <a:rPr lang="en-US" sz="4000" b="1">
                <a:solidFill>
                  <a:srgbClr val="FF0000"/>
                </a:solidFill>
                <a:latin typeface="Times New Roman" panose="02020603050405020304" pitchFamily="18" charset="0"/>
                <a:cs typeface="Times New Roman" panose="02020603050405020304" pitchFamily="18" charset="0"/>
              </a:rPr>
              <a:t>Di chuyển</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2D36626-3DD0-10B1-04C1-5BA736A12B5D}"/>
              </a:ext>
            </a:extLst>
          </p:cNvPr>
          <p:cNvSpPr/>
          <p:nvPr/>
        </p:nvSpPr>
        <p:spPr>
          <a:xfrm>
            <a:off x="5181600" y="1119083"/>
            <a:ext cx="4796399" cy="2074607"/>
          </a:xfrm>
          <a:prstGeom prst="rect">
            <a:avLst/>
          </a:prstGeom>
        </p:spPr>
        <p:txBody>
          <a:bodyPr wrap="square">
            <a:spAutoFit/>
          </a:bodyPr>
          <a:lstStyle/>
          <a:p>
            <a:pPr marL="0" marR="0" lvl="0" indent="0" algn="just" defTabSz="342900" rtl="0" eaLnBrk="1" fontAlgn="auto" latinLnBrk="0" hangingPunct="1">
              <a:lnSpc>
                <a:spcPct val="110000"/>
              </a:lnSpc>
              <a:spcBef>
                <a:spcPts val="0"/>
              </a:spcBef>
              <a:spcAft>
                <a:spcPts val="0"/>
              </a:spcAft>
              <a:buClrTx/>
              <a:buSzTx/>
              <a:buFontTx/>
              <a:buNone/>
              <a:tabLst/>
              <a:defRPr/>
            </a:pPr>
            <a:r>
              <a:rPr kumimoji="0" lang="vi-VN" sz="40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sz="40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thư</a:t>
            </a:r>
            <a:r>
              <a:rPr kumimoji="0" lang="en-US" sz="4000" b="1"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mục</a:t>
            </a:r>
            <a:r>
              <a:rPr kumimoji="0" lang="vi-VN" sz="40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endParaRPr kumimoji="0" lang="en-US" sz="40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342900" rtl="0" eaLnBrk="1" fontAlgn="auto" latinLnBrk="0" hangingPunct="1">
              <a:lnSpc>
                <a:spcPct val="110000"/>
              </a:lnSpc>
              <a:spcBef>
                <a:spcPts val="0"/>
              </a:spcBef>
              <a:spcAft>
                <a:spcPts val="0"/>
              </a:spcAft>
              <a:buClrTx/>
              <a:buSzTx/>
              <a:buFontTx/>
              <a:buNone/>
              <a:tabLst/>
              <a:defRPr/>
            </a:pPr>
            <a:r>
              <a:rPr kumimoji="0" lang="vi-VN" sz="40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Đổi tên </a:t>
            </a:r>
            <a:endParaRPr kumimoji="0" lang="en-US" sz="40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just" defTabSz="342900" rtl="0" eaLnBrk="1" fontAlgn="auto" latinLnBrk="0" hangingPunct="1">
              <a:lnSpc>
                <a:spcPct val="110000"/>
              </a:lnSpc>
              <a:spcBef>
                <a:spcPts val="0"/>
              </a:spcBef>
              <a:spcAft>
                <a:spcPts val="0"/>
              </a:spcAft>
              <a:buClrTx/>
              <a:buSzTx/>
              <a:buFontTx/>
              <a:buNone/>
              <a:tabLst/>
              <a:defRPr/>
            </a:pPr>
            <a:r>
              <a:rPr kumimoji="0" lang="vi-VN" sz="4000" b="1"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Xoá thư mục</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3F7CDC8E-55AB-5D9F-852F-1A65A52495E7}"/>
              </a:ext>
            </a:extLst>
          </p:cNvPr>
          <p:cNvSpPr/>
          <p:nvPr/>
        </p:nvSpPr>
        <p:spPr>
          <a:xfrm>
            <a:off x="101993" y="84870"/>
            <a:ext cx="7429497" cy="638567"/>
          </a:xfrm>
          <a:custGeom>
            <a:avLst/>
            <a:gdLst>
              <a:gd name="connsiteX0" fmla="*/ 0 w 8211146"/>
              <a:gd name="connsiteY0" fmla="*/ 106430 h 638567"/>
              <a:gd name="connsiteX1" fmla="*/ 106430 w 8211146"/>
              <a:gd name="connsiteY1" fmla="*/ 0 h 638567"/>
              <a:gd name="connsiteX2" fmla="*/ 8104716 w 8211146"/>
              <a:gd name="connsiteY2" fmla="*/ 0 h 638567"/>
              <a:gd name="connsiteX3" fmla="*/ 8211146 w 8211146"/>
              <a:gd name="connsiteY3" fmla="*/ 106430 h 638567"/>
              <a:gd name="connsiteX4" fmla="*/ 8211146 w 8211146"/>
              <a:gd name="connsiteY4" fmla="*/ 532137 h 638567"/>
              <a:gd name="connsiteX5" fmla="*/ 8104716 w 8211146"/>
              <a:gd name="connsiteY5" fmla="*/ 638567 h 638567"/>
              <a:gd name="connsiteX6" fmla="*/ 106430 w 8211146"/>
              <a:gd name="connsiteY6" fmla="*/ 638567 h 638567"/>
              <a:gd name="connsiteX7" fmla="*/ 0 w 8211146"/>
              <a:gd name="connsiteY7" fmla="*/ 532137 h 638567"/>
              <a:gd name="connsiteX8" fmla="*/ 0 w 8211146"/>
              <a:gd name="connsiteY8" fmla="*/ 106430 h 638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1146" h="638567">
                <a:moveTo>
                  <a:pt x="0" y="106430"/>
                </a:moveTo>
                <a:cubicBezTo>
                  <a:pt x="0" y="47650"/>
                  <a:pt x="47650" y="0"/>
                  <a:pt x="106430" y="0"/>
                </a:cubicBezTo>
                <a:lnTo>
                  <a:pt x="8104716" y="0"/>
                </a:lnTo>
                <a:cubicBezTo>
                  <a:pt x="8163496" y="0"/>
                  <a:pt x="8211146" y="47650"/>
                  <a:pt x="8211146" y="106430"/>
                </a:cubicBezTo>
                <a:lnTo>
                  <a:pt x="8211146" y="532137"/>
                </a:lnTo>
                <a:cubicBezTo>
                  <a:pt x="8211146" y="590917"/>
                  <a:pt x="8163496" y="638567"/>
                  <a:pt x="8104716" y="638567"/>
                </a:cubicBezTo>
                <a:lnTo>
                  <a:pt x="106430" y="638567"/>
                </a:lnTo>
                <a:cubicBezTo>
                  <a:pt x="47650" y="638567"/>
                  <a:pt x="0" y="590917"/>
                  <a:pt x="0" y="532137"/>
                </a:cubicBezTo>
                <a:lnTo>
                  <a:pt x="0" y="10643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852" tIns="137852" rIns="137852" bIns="137852" numCol="1" spcCol="1270" anchor="ctr" anchorCtr="0">
            <a:noAutofit/>
          </a:bodyPr>
          <a:lstStyle/>
          <a:p>
            <a:pPr marL="0" lvl="0" indent="0" algn="l" defTabSz="1244600">
              <a:lnSpc>
                <a:spcPct val="90000"/>
              </a:lnSpc>
              <a:spcBef>
                <a:spcPct val="0"/>
              </a:spcBef>
              <a:spcAft>
                <a:spcPct val="35000"/>
              </a:spcAft>
              <a:buNone/>
            </a:pPr>
            <a:r>
              <a:rPr lang="en-US" sz="2800" b="1" i="0" kern="1200" baseline="0">
                <a:latin typeface="Arial" panose="020B0604020202020204" pitchFamily="34" charset="0"/>
                <a:cs typeface="Arial" panose="020B0604020202020204" pitchFamily="34" charset="0"/>
              </a:rPr>
              <a:t>1. CÁC THAO TÁC VỚI TỆP VÀ THƯ MỤC</a:t>
            </a:r>
            <a:endParaRPr lang="en-US" sz="2800" kern="12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5F59563C-C866-99A1-3B3E-D859B0CC6C42}"/>
              </a:ext>
            </a:extLst>
          </p:cNvPr>
          <p:cNvSpPr/>
          <p:nvPr/>
        </p:nvSpPr>
        <p:spPr>
          <a:xfrm>
            <a:off x="122903" y="3776315"/>
            <a:ext cx="5724227" cy="553998"/>
          </a:xfrm>
          <a:prstGeom prst="rect">
            <a:avLst/>
          </a:prstGeom>
        </p:spPr>
        <p:txBody>
          <a:bodyPr wrap="square">
            <a:spAutoFit/>
          </a:bodyPr>
          <a:lstStyle/>
          <a:p>
            <a:pPr marL="0" marR="0" lvl="0" indent="0" algn="just" defTabSz="342900" rtl="0" eaLnBrk="1" fontAlgn="auto" latinLnBrk="0" hangingPunct="1">
              <a:spcBef>
                <a:spcPts val="0"/>
              </a:spcBef>
              <a:spcAft>
                <a:spcPts val="0"/>
              </a:spcAft>
              <a:buClrTx/>
              <a:buSzTx/>
              <a:buFontTx/>
              <a:buNone/>
              <a:tabLst/>
              <a:defRPr/>
            </a:pPr>
            <a:r>
              <a:rPr lang="en-US" sz="3000" b="1">
                <a:solidFill>
                  <a:srgbClr val="002060"/>
                </a:solidFill>
                <a:latin typeface="Times New Roman" panose="02020603050405020304" pitchFamily="18" charset="0"/>
                <a:cs typeface="Times New Roman" panose="02020603050405020304" pitchFamily="18" charset="0"/>
              </a:rPr>
              <a:t>Câu 2. Ngoài ra còn có thao tác:</a:t>
            </a:r>
            <a:endParaRPr kumimoji="0" lang="vi-VN" sz="3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5659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25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12415</TotalTime>
  <Words>1854</Words>
  <Application>Microsoft Office PowerPoint</Application>
  <PresentationFormat>Widescreen</PresentationFormat>
  <Paragraphs>226</Paragraphs>
  <Slides>28</Slides>
  <Notes>10</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Segoe Print</vt:lpstr>
      <vt:lpstr>Calibri</vt:lpstr>
      <vt:lpstr>iCiel Cadena</vt:lpstr>
      <vt:lpstr>Arial</vt:lpstr>
      <vt:lpstr>等线</vt:lpstr>
      <vt:lpstr>Arial Black</vt:lpstr>
      <vt:lpstr>Times New Roman</vt:lpstr>
      <vt:lpstr>4_Office Theme</vt:lpstr>
      <vt:lpstr>1_Office 主题</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ADMIN</dc:creator>
  <dc:description>9Slide.vn</dc:description>
  <cp:lastModifiedBy>Nguyen Thi Linh</cp:lastModifiedBy>
  <cp:revision>1522</cp:revision>
  <dcterms:created xsi:type="dcterms:W3CDTF">2021-09-19T04:33:01Z</dcterms:created>
  <dcterms:modified xsi:type="dcterms:W3CDTF">2026-04-12T05:16:53Z</dcterms:modified>
  <cp:category>9Slide.vn</cp:category>
</cp:coreProperties>
</file>