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</p:sldMasterIdLst>
  <p:notesMasterIdLst>
    <p:notesMasterId r:id="rId22"/>
  </p:notesMasterIdLst>
  <p:sldIdLst>
    <p:sldId id="563" r:id="rId2"/>
    <p:sldId id="568" r:id="rId3"/>
    <p:sldId id="577" r:id="rId4"/>
    <p:sldId id="565" r:id="rId5"/>
    <p:sldId id="579" r:id="rId6"/>
    <p:sldId id="612" r:id="rId7"/>
    <p:sldId id="580" r:id="rId8"/>
    <p:sldId id="614" r:id="rId9"/>
    <p:sldId id="590" r:id="rId10"/>
    <p:sldId id="613" r:id="rId11"/>
    <p:sldId id="604" r:id="rId12"/>
    <p:sldId id="606" r:id="rId13"/>
    <p:sldId id="608" r:id="rId14"/>
    <p:sldId id="615" r:id="rId15"/>
    <p:sldId id="609" r:id="rId16"/>
    <p:sldId id="607" r:id="rId17"/>
    <p:sldId id="616" r:id="rId18"/>
    <p:sldId id="610" r:id="rId19"/>
    <p:sldId id="611" r:id="rId20"/>
    <p:sldId id="601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#9Slide07 Stormtrooper" panose="020B0500000000000000" pitchFamily="34" charset="0"/>
      <p:regular r:id="rId25"/>
    </p:embeddedFont>
    <p:embeddedFont>
      <p:font typeface="Be Vietnam Pro" pitchFamily="2" charset="0"/>
      <p:regular r:id="rId26"/>
      <p:bold r:id="rId27"/>
      <p:italic r:id="rId28"/>
      <p:boldItalic r:id="rId29"/>
    </p:embeddedFont>
    <p:embeddedFont>
      <p:font typeface="iCiel Cadena" panose="02000503000000020004" charset="0"/>
      <p:bold r:id="rId30"/>
    </p:embeddedFont>
    <p:embeddedFont>
      <p:font typeface="Open Sans Extrabold" panose="020B0906030804020204" pitchFamily="34" charset="0"/>
      <p:bold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EFD"/>
    <a:srgbClr val="FBB353"/>
    <a:srgbClr val="4FC989"/>
    <a:srgbClr val="0000CC"/>
    <a:srgbClr val="F89006"/>
    <a:srgbClr val="F99B19"/>
    <a:srgbClr val="5F2987"/>
    <a:srgbClr val="1DB6F0"/>
    <a:srgbClr val="3366FF"/>
    <a:srgbClr val="2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3713" autoAdjust="0"/>
  </p:normalViewPr>
  <p:slideViewPr>
    <p:cSldViewPr>
      <p:cViewPr varScale="1">
        <p:scale>
          <a:sx n="77" d="100"/>
          <a:sy n="77" d="100"/>
        </p:scale>
        <p:origin x="830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FAF35B-82A8-4E10-AD99-78300EDC0173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C9CC8A-5D7A-4E6F-A5E5-AB32CFB7631D}">
      <dgm:prSet/>
      <dgm:spPr/>
      <dgm:t>
        <a:bodyPr/>
        <a:lstStyle/>
        <a:p>
          <a:pPr algn="just"/>
          <a:r>
            <a:rPr lang="en-US" b="1">
              <a:latin typeface="Be Vietnam Pro" pitchFamily="2" charset="0"/>
            </a:rPr>
            <a:t>Các em sẽ truyền đồ dùng cho các bạn trên nền nhạc.</a:t>
          </a:r>
        </a:p>
        <a:p>
          <a:pPr algn="just"/>
          <a:r>
            <a:rPr lang="en-US" b="1">
              <a:latin typeface="Be Vietnam Pro" pitchFamily="2" charset="0"/>
            </a:rPr>
            <a:t>Nhạc dừng ở đâu, tay bạn nào có đồ vật thì sẽ phải kể tên một phần mềm đã học hoặc mình biết.</a:t>
          </a:r>
        </a:p>
      </dgm:t>
    </dgm:pt>
    <dgm:pt modelId="{00D782FD-9584-4160-BAB8-0F2953FFD250}" type="parTrans" cxnId="{222BB1CA-910B-4A79-B3A0-2FC88507D0D7}">
      <dgm:prSet/>
      <dgm:spPr/>
      <dgm:t>
        <a:bodyPr/>
        <a:lstStyle/>
        <a:p>
          <a:endParaRPr lang="en-US"/>
        </a:p>
      </dgm:t>
    </dgm:pt>
    <dgm:pt modelId="{0AE53F1F-03BB-4104-AE7B-0B9A4789781A}" type="sibTrans" cxnId="{222BB1CA-910B-4A79-B3A0-2FC88507D0D7}">
      <dgm:prSet/>
      <dgm:spPr/>
      <dgm:t>
        <a:bodyPr/>
        <a:lstStyle/>
        <a:p>
          <a:endParaRPr lang="en-US"/>
        </a:p>
      </dgm:t>
    </dgm:pt>
    <dgm:pt modelId="{4769B278-4ACE-4046-A1E0-AFB8CD28403E}" type="pres">
      <dgm:prSet presAssocID="{12FAF35B-82A8-4E10-AD99-78300EDC0173}" presName="linear" presStyleCnt="0">
        <dgm:presLayoutVars>
          <dgm:animLvl val="lvl"/>
          <dgm:resizeHandles val="exact"/>
        </dgm:presLayoutVars>
      </dgm:prSet>
      <dgm:spPr/>
    </dgm:pt>
    <dgm:pt modelId="{D2B3A22D-648A-4BBD-ADD1-3BFBEB0FE9AE}" type="pres">
      <dgm:prSet presAssocID="{42C9CC8A-5D7A-4E6F-A5E5-AB32CFB7631D}" presName="parentText" presStyleLbl="node1" presStyleIdx="0" presStyleCnt="1" custLinFactNeighborX="36" custLinFactNeighborY="36307">
        <dgm:presLayoutVars>
          <dgm:chMax val="0"/>
          <dgm:bulletEnabled val="1"/>
        </dgm:presLayoutVars>
      </dgm:prSet>
      <dgm:spPr/>
    </dgm:pt>
  </dgm:ptLst>
  <dgm:cxnLst>
    <dgm:cxn modelId="{E6258736-B979-4BEB-9DE2-CE2FCA07F04B}" type="presOf" srcId="{42C9CC8A-5D7A-4E6F-A5E5-AB32CFB7631D}" destId="{D2B3A22D-648A-4BBD-ADD1-3BFBEB0FE9AE}" srcOrd="0" destOrd="0" presId="urn:microsoft.com/office/officeart/2005/8/layout/vList2"/>
    <dgm:cxn modelId="{A6BBD297-C864-4065-800E-26C76C391EFA}" type="presOf" srcId="{12FAF35B-82A8-4E10-AD99-78300EDC0173}" destId="{4769B278-4ACE-4046-A1E0-AFB8CD28403E}" srcOrd="0" destOrd="0" presId="urn:microsoft.com/office/officeart/2005/8/layout/vList2"/>
    <dgm:cxn modelId="{222BB1CA-910B-4A79-B3A0-2FC88507D0D7}" srcId="{12FAF35B-82A8-4E10-AD99-78300EDC0173}" destId="{42C9CC8A-5D7A-4E6F-A5E5-AB32CFB7631D}" srcOrd="0" destOrd="0" parTransId="{00D782FD-9584-4160-BAB8-0F2953FFD250}" sibTransId="{0AE53F1F-03BB-4104-AE7B-0B9A4789781A}"/>
    <dgm:cxn modelId="{0C50EAFA-1247-4F38-8F7E-99A8DE684831}" type="presParOf" srcId="{4769B278-4ACE-4046-A1E0-AFB8CD28403E}" destId="{D2B3A22D-648A-4BBD-ADD1-3BFBEB0FE9A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3A22D-648A-4BBD-ADD1-3BFBEB0FE9AE}">
      <dsp:nvSpPr>
        <dsp:cNvPr id="0" name=""/>
        <dsp:cNvSpPr/>
      </dsp:nvSpPr>
      <dsp:spPr>
        <a:xfrm>
          <a:off x="0" y="418829"/>
          <a:ext cx="4567969" cy="2583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Be Vietnam Pro" pitchFamily="2" charset="0"/>
            </a:rPr>
            <a:t>Các em sẽ truyền đồ dùng cho các bạn trên nền nhạc.</a:t>
          </a:r>
        </a:p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Be Vietnam Pro" pitchFamily="2" charset="0"/>
            </a:rPr>
            <a:t>Nhạc dừng ở đâu, tay bạn nào có đồ vật thì sẽ phải kể tên một phần mềm đã học hoặc mình biết.</a:t>
          </a:r>
        </a:p>
      </dsp:txBody>
      <dsp:txXfrm>
        <a:off x="126109" y="544938"/>
        <a:ext cx="4315751" cy="2331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1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0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82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0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chart" Target="../charts/chart1.xml"/><Relationship Id="rId7" Type="http://schemas.openxmlformats.org/officeDocument/2006/relationships/slide" Target="slide4.xml"/><Relationship Id="rId12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19.xml"/><Relationship Id="rId5" Type="http://schemas.openxmlformats.org/officeDocument/2006/relationships/slide" Target="slide2.xml"/><Relationship Id="rId10" Type="http://schemas.openxmlformats.org/officeDocument/2006/relationships/slide" Target="slide18.xml"/><Relationship Id="rId4" Type="http://schemas.openxmlformats.org/officeDocument/2006/relationships/image" Target="../media/image25.png"/><Relationship Id="rId9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svg"/><Relationship Id="rId12" Type="http://schemas.openxmlformats.org/officeDocument/2006/relationships/image" Target="../media/image32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12.xml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12.xml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svg"/><Relationship Id="rId5" Type="http://schemas.openxmlformats.org/officeDocument/2006/relationships/slide" Target="slide1.xml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svg"/><Relationship Id="rId5" Type="http://schemas.openxmlformats.org/officeDocument/2006/relationships/slide" Target="slide12.xml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svg"/><Relationship Id="rId5" Type="http://schemas.openxmlformats.org/officeDocument/2006/relationships/slide" Target="slide12.xml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svg"/><Relationship Id="rId5" Type="http://schemas.openxmlformats.org/officeDocument/2006/relationships/slide" Target="slide12.xml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svg"/><Relationship Id="rId5" Type="http://schemas.openxmlformats.org/officeDocument/2006/relationships/slide" Target="slide12.xml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diagramData" Target="../diagrams/data1.xml"/><Relationship Id="rId11" Type="http://schemas.openxmlformats.org/officeDocument/2006/relationships/image" Target="../media/image4.gif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16.jpeg"/><Relationship Id="rId3" Type="http://schemas.openxmlformats.org/officeDocument/2006/relationships/image" Target="../media/image7.png"/><Relationship Id="rId21" Type="http://schemas.openxmlformats.org/officeDocument/2006/relationships/image" Target="../media/image19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microsoft.com/office/2007/relationships/hdphoto" Target="../media/hdphoto6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19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UBND PHƯỜNG HOA LƯ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#9Slide02 Noi dung rat dai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 HỌC NAM THÀNH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0" y="2434560"/>
            <a:ext cx="121902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>
              <a:defRPr/>
            </a:pPr>
            <a:r>
              <a:rPr lang="en-US" sz="4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909930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err="1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4000" b="1" i="1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Nguyễn Thị Linh</a:t>
            </a:r>
            <a:endParaRPr lang="en-US" altLang="en-US" sz="4800" b="1" i="1" dirty="0">
              <a:solidFill>
                <a:srgbClr val="1D1D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374" y="4114800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4000" b="1">
                <a:solidFill>
                  <a:srgbClr val="1D1D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2025 - 2026</a:t>
            </a:r>
            <a:endParaRPr lang="en-US" altLang="en-US" sz="4800" b="1" i="1" dirty="0">
              <a:solidFill>
                <a:srgbClr val="1D1D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9239" y="1447800"/>
            <a:ext cx="2580775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EC38ED-D217-FE64-503B-7B1D1ECEBF4A}"/>
              </a:ext>
            </a:extLst>
          </p:cNvPr>
          <p:cNvGrpSpPr/>
          <p:nvPr/>
        </p:nvGrpSpPr>
        <p:grpSpPr>
          <a:xfrm>
            <a:off x="421106" y="978925"/>
            <a:ext cx="2330277" cy="3657599"/>
            <a:chOff x="411658" y="718062"/>
            <a:chExt cx="2330277" cy="365759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4947255-5605-38E1-D742-F8183777DABA}"/>
                </a:ext>
              </a:extLst>
            </p:cNvPr>
            <p:cNvSpPr/>
            <p:nvPr/>
          </p:nvSpPr>
          <p:spPr>
            <a:xfrm>
              <a:off x="411658" y="718062"/>
              <a:ext cx="2330277" cy="3657599"/>
            </a:xfrm>
            <a:prstGeom prst="roundRect">
              <a:avLst/>
            </a:prstGeom>
            <a:solidFill>
              <a:srgbClr val="3366FF"/>
            </a:solidFill>
            <a:ln w="76200">
              <a:solidFill>
                <a:srgbClr val="00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792A6C-C9D1-CF8A-03D1-1AAE53420ED1}"/>
                </a:ext>
              </a:extLst>
            </p:cNvPr>
            <p:cNvSpPr txBox="1"/>
            <p:nvPr/>
          </p:nvSpPr>
          <p:spPr>
            <a:xfrm>
              <a:off x="452261" y="930019"/>
              <a:ext cx="228876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PHẦN MỀM BẢN QUYỀN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82854D-E498-8FEF-E861-05C4EB5120F8}"/>
                </a:ext>
              </a:extLst>
            </p:cNvPr>
            <p:cNvSpPr txBox="1"/>
            <p:nvPr/>
          </p:nvSpPr>
          <p:spPr>
            <a:xfrm>
              <a:off x="539580" y="2047594"/>
              <a:ext cx="2088663" cy="20928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sản phẩm trí tuệ và cũng là tài sản của tác giả</a:t>
              </a:r>
              <a:endParaRPr lang="vi-VN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2FE3DE-3F66-C0AF-0485-821C50C4575C}"/>
              </a:ext>
            </a:extLst>
          </p:cNvPr>
          <p:cNvGrpSpPr/>
          <p:nvPr/>
        </p:nvGrpSpPr>
        <p:grpSpPr>
          <a:xfrm>
            <a:off x="3415725" y="978926"/>
            <a:ext cx="2402593" cy="3689862"/>
            <a:chOff x="3406277" y="718063"/>
            <a:chExt cx="2402593" cy="368986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B2E6145-4A7B-C61C-694B-61347D52642E}"/>
                </a:ext>
              </a:extLst>
            </p:cNvPr>
            <p:cNvSpPr/>
            <p:nvPr/>
          </p:nvSpPr>
          <p:spPr>
            <a:xfrm>
              <a:off x="3406277" y="718063"/>
              <a:ext cx="2402593" cy="3689862"/>
            </a:xfrm>
            <a:prstGeom prst="roundRect">
              <a:avLst/>
            </a:prstGeom>
            <a:solidFill>
              <a:srgbClr val="3366FF"/>
            </a:solidFill>
            <a:ln w="76200">
              <a:solidFill>
                <a:srgbClr val="00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F01A45F-4670-C9FF-98C7-86456F8D6611}"/>
                </a:ext>
              </a:extLst>
            </p:cNvPr>
            <p:cNvSpPr txBox="1"/>
            <p:nvPr/>
          </p:nvSpPr>
          <p:spPr>
            <a:xfrm>
              <a:off x="3427038" y="902958"/>
              <a:ext cx="228876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PHẦN MỀM BẢN QUYỀN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72D1ECE-A5E0-FE59-3F2B-89FF1EAFEEB9}"/>
                </a:ext>
              </a:extLst>
            </p:cNvPr>
            <p:cNvSpPr txBox="1"/>
            <p:nvPr/>
          </p:nvSpPr>
          <p:spPr>
            <a:xfrm>
              <a:off x="3581246" y="2119885"/>
              <a:ext cx="2013585" cy="20928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altLang="vi-VN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của PM bản quyền</a:t>
              </a:r>
              <a:r>
                <a:rPr lang="vi-VN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là cá nhân</a:t>
              </a:r>
              <a:r>
                <a:rPr lang="en-US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vi-VN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 chức</a:t>
              </a:r>
              <a:endPara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76009AF-0401-39DC-E2F3-8AA90866B124}"/>
              </a:ext>
            </a:extLst>
          </p:cNvPr>
          <p:cNvGrpSpPr/>
          <p:nvPr/>
        </p:nvGrpSpPr>
        <p:grpSpPr>
          <a:xfrm>
            <a:off x="6410248" y="946663"/>
            <a:ext cx="2575874" cy="3754387"/>
            <a:chOff x="6400800" y="685800"/>
            <a:chExt cx="2575874" cy="375438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F6B0B32-328F-C47C-11D8-AB8DB8E7DAD6}"/>
                </a:ext>
              </a:extLst>
            </p:cNvPr>
            <p:cNvSpPr/>
            <p:nvPr/>
          </p:nvSpPr>
          <p:spPr>
            <a:xfrm>
              <a:off x="6400800" y="685800"/>
              <a:ext cx="2495349" cy="3754387"/>
            </a:xfrm>
            <a:prstGeom prst="roundRect">
              <a:avLst/>
            </a:prstGeom>
            <a:solidFill>
              <a:srgbClr val="3366FF"/>
            </a:solidFill>
            <a:ln w="76200">
              <a:solidFill>
                <a:srgbClr val="00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6982E1-353E-238E-3B10-C80BD4210633}"/>
                </a:ext>
              </a:extLst>
            </p:cNvPr>
            <p:cNvSpPr txBox="1"/>
            <p:nvPr/>
          </p:nvSpPr>
          <p:spPr>
            <a:xfrm>
              <a:off x="6485860" y="845631"/>
              <a:ext cx="245089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PHẦN MỀM BẢN QUYỀN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F388CE4-7C7F-68CD-BAFA-8F8E63F5F9D4}"/>
                </a:ext>
              </a:extLst>
            </p:cNvPr>
            <p:cNvSpPr txBox="1"/>
            <p:nvPr/>
          </p:nvSpPr>
          <p:spPr>
            <a:xfrm>
              <a:off x="6400800" y="1845877"/>
              <a:ext cx="2575874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 giả có quyền</a:t>
              </a:r>
              <a:r>
                <a:rPr lang="en-US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phép</a:t>
              </a:r>
              <a:r>
                <a:rPr lang="en-US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vi-VN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 cho phép người khác sử dụng </a:t>
              </a:r>
              <a:r>
                <a:rPr lang="en-US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6D6DAC3-7C58-C14C-C445-CAB28DAFFFE0}"/>
              </a:ext>
            </a:extLst>
          </p:cNvPr>
          <p:cNvGrpSpPr/>
          <p:nvPr/>
        </p:nvGrpSpPr>
        <p:grpSpPr>
          <a:xfrm>
            <a:off x="9448157" y="914400"/>
            <a:ext cx="2442282" cy="3754387"/>
            <a:chOff x="9448157" y="653537"/>
            <a:chExt cx="2442282" cy="3754387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2B5A912-1412-852C-AF1C-001D09B57892}"/>
                </a:ext>
              </a:extLst>
            </p:cNvPr>
            <p:cNvSpPr/>
            <p:nvPr/>
          </p:nvSpPr>
          <p:spPr>
            <a:xfrm>
              <a:off x="9448157" y="653537"/>
              <a:ext cx="2442282" cy="3754387"/>
            </a:xfrm>
            <a:prstGeom prst="roundRect">
              <a:avLst/>
            </a:prstGeom>
            <a:solidFill>
              <a:srgbClr val="3366FF"/>
            </a:solidFill>
            <a:ln w="76200">
              <a:solidFill>
                <a:srgbClr val="00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E5CD1E7-DF02-CEB6-4825-4F66B1BAB4FD}"/>
                </a:ext>
              </a:extLst>
            </p:cNvPr>
            <p:cNvSpPr txBox="1"/>
            <p:nvPr/>
          </p:nvSpPr>
          <p:spPr>
            <a:xfrm>
              <a:off x="9488760" y="869395"/>
              <a:ext cx="228876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PHẦN MỀM BẢN QUYỀN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9BFA153-E317-0E1F-9527-2B7EEAFDE7C8}"/>
                </a:ext>
              </a:extLst>
            </p:cNvPr>
            <p:cNvSpPr txBox="1"/>
            <p:nvPr/>
          </p:nvSpPr>
          <p:spPr>
            <a:xfrm>
              <a:off x="9568604" y="1974836"/>
              <a:ext cx="2248838" cy="20928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vi-VN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ã được tác giả cho phép sử dụng </a:t>
              </a:r>
              <a:r>
                <a:rPr lang="en-US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-&gt; </a:t>
              </a:r>
              <a:r>
                <a:rPr lang="vi-VN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mềm có bản</a:t>
              </a:r>
              <a:r>
                <a:rPr lang="en-US" altLang="vi-VN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quyền</a:t>
              </a:r>
              <a:endPara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A24FA-3156-D12D-0A0F-6F12FDED5B4C}"/>
              </a:ext>
            </a:extLst>
          </p:cNvPr>
          <p:cNvGrpSpPr/>
          <p:nvPr/>
        </p:nvGrpSpPr>
        <p:grpSpPr>
          <a:xfrm>
            <a:off x="609600" y="4510690"/>
            <a:ext cx="10804771" cy="2076688"/>
            <a:chOff x="1521579" y="4452577"/>
            <a:chExt cx="9212794" cy="2076688"/>
          </a:xfrm>
          <a:solidFill>
            <a:srgbClr val="FF0000"/>
          </a:solidFill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2C921FC8-63B4-4283-9B1F-B3D45648244B}"/>
                </a:ext>
              </a:extLst>
            </p:cNvPr>
            <p:cNvSpPr/>
            <p:nvPr/>
          </p:nvSpPr>
          <p:spPr>
            <a:xfrm>
              <a:off x="1521579" y="4452577"/>
              <a:ext cx="9212794" cy="2076688"/>
            </a:xfrm>
            <a:prstGeom prst="leftRightUpArrow">
              <a:avLst>
                <a:gd name="adj1" fmla="val 45101"/>
                <a:gd name="adj2" fmla="val 25000"/>
                <a:gd name="adj3" fmla="val 25000"/>
              </a:avLst>
            </a:prstGeom>
            <a:grpFill/>
            <a:ln w="76200">
              <a:solidFill>
                <a:srgbClr val="00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C8D802-BBBD-C9BD-560D-F95F1E429C94}"/>
                </a:ext>
              </a:extLst>
            </p:cNvPr>
            <p:cNvSpPr txBox="1"/>
            <p:nvPr/>
          </p:nvSpPr>
          <p:spPr>
            <a:xfrm>
              <a:off x="1679741" y="5679412"/>
              <a:ext cx="889647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ử dụng phần mềm khi đã được tác giả cho phép</a:t>
              </a: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901ED772-1918-1A07-1E2F-D44586EB01BF}"/>
              </a:ext>
            </a:extLst>
          </p:cNvPr>
          <p:cNvSpPr/>
          <p:nvPr/>
        </p:nvSpPr>
        <p:spPr>
          <a:xfrm>
            <a:off x="207617" y="36330"/>
            <a:ext cx="12014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Sử dụng phần mềm có bản quyền</a:t>
            </a:r>
            <a:endParaRPr lang="en-US" sz="3000" b="1" dirty="0">
              <a:ln w="0"/>
              <a:solidFill>
                <a:srgbClr val="0000CC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EA5657-AA6E-B930-7856-32A567CC5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6" y="535485"/>
            <a:ext cx="516404" cy="46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7859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F9CCDA32-9C89-1434-29EB-FF911FDBBDCB}"/>
              </a:ext>
            </a:extLst>
          </p:cNvPr>
          <p:cNvGrpSpPr/>
          <p:nvPr/>
        </p:nvGrpSpPr>
        <p:grpSpPr>
          <a:xfrm>
            <a:off x="1752600" y="5102099"/>
            <a:ext cx="8454723" cy="1354705"/>
            <a:chOff x="2036413" y="1038174"/>
            <a:chExt cx="6087050" cy="237352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8A6C056-7E40-CBB5-C21E-8DE34B5D0000}"/>
                </a:ext>
              </a:extLst>
            </p:cNvPr>
            <p:cNvGrpSpPr/>
            <p:nvPr/>
          </p:nvGrpSpPr>
          <p:grpSpPr>
            <a:xfrm>
              <a:off x="2036413" y="1038174"/>
              <a:ext cx="6087050" cy="2373521"/>
              <a:chOff x="2036413" y="1038174"/>
              <a:chExt cx="6087050" cy="2373521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C5B9E741-5D02-65BE-DC25-D98132A4EB20}"/>
                  </a:ext>
                </a:extLst>
              </p:cNvPr>
              <p:cNvGrpSpPr/>
              <p:nvPr/>
            </p:nvGrpSpPr>
            <p:grpSpPr>
              <a:xfrm>
                <a:off x="2253353" y="1278354"/>
                <a:ext cx="5870110" cy="2133341"/>
                <a:chOff x="2868102" y="1475186"/>
                <a:chExt cx="5281007" cy="3147264"/>
              </a:xfrm>
            </p:grpSpPr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20D65722-3EE0-0719-C47C-E36CF01F0986}"/>
                    </a:ext>
                  </a:extLst>
                </p:cNvPr>
                <p:cNvSpPr/>
                <p:nvPr/>
              </p:nvSpPr>
              <p:spPr>
                <a:xfrm>
                  <a:off x="2868102" y="1475186"/>
                  <a:ext cx="5281007" cy="3147264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45AB131F-F4A3-7C53-60C7-8F89DE87FCAA}"/>
                    </a:ext>
                  </a:extLst>
                </p:cNvPr>
                <p:cNvSpPr/>
                <p:nvPr/>
              </p:nvSpPr>
              <p:spPr>
                <a:xfrm>
                  <a:off x="2929804" y="1884874"/>
                  <a:ext cx="5151339" cy="2327890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2662546-4B15-3646-087D-7A4558FBD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36413" y="1038174"/>
                <a:ext cx="625590" cy="1349487"/>
              </a:xfrm>
              <a:prstGeom prst="rect">
                <a:avLst/>
              </a:prstGeom>
            </p:spPr>
          </p:pic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8D6696-B9F7-16B9-3783-1079D84A08EA}"/>
                </a:ext>
              </a:extLst>
            </p:cNvPr>
            <p:cNvSpPr/>
            <p:nvPr/>
          </p:nvSpPr>
          <p:spPr>
            <a:xfrm>
              <a:off x="2479658" y="1605977"/>
              <a:ext cx="5410536" cy="1296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 sử dụng phần mềm có bản quyền</a:t>
              </a:r>
              <a:endPara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DA671183-5B73-4CCF-AB6E-6E96999A444D}"/>
              </a:ext>
            </a:extLst>
          </p:cNvPr>
          <p:cNvSpPr/>
          <p:nvPr/>
        </p:nvSpPr>
        <p:spPr>
          <a:xfrm>
            <a:off x="584384" y="482727"/>
            <a:ext cx="3726510" cy="1217620"/>
          </a:xfrm>
          <a:prstGeom prst="round2DiagRect">
            <a:avLst/>
          </a:prstGeom>
          <a:solidFill>
            <a:srgbClr val="00B050"/>
          </a:solidFill>
          <a:ln w="76200">
            <a:solidFill>
              <a:srgbClr val="0000CC"/>
            </a:solidFill>
          </a:ln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529" tIns="166529" rIns="166529" bIns="16652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được an toàn thông tin trên máy tính.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9F96226-2F38-00BF-59AA-CCD37534D040}"/>
              </a:ext>
            </a:extLst>
          </p:cNvPr>
          <p:cNvSpPr/>
          <p:nvPr/>
        </p:nvSpPr>
        <p:spPr>
          <a:xfrm>
            <a:off x="7919844" y="531568"/>
            <a:ext cx="3687772" cy="1217620"/>
          </a:xfrm>
          <a:prstGeom prst="round2DiagRect">
            <a:avLst/>
          </a:prstGeom>
          <a:solidFill>
            <a:srgbClr val="F89006"/>
          </a:solidFill>
          <a:ln w="76200">
            <a:solidFill>
              <a:srgbClr val="0000CC"/>
            </a:solidFill>
          </a:ln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529" tIns="166529" rIns="166529" bIns="16652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 nguy cơ vi phạm pháp luật.</a:t>
            </a:r>
            <a:endParaRPr lang="en-US" sz="25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021BB06-EF01-0211-128F-C78854A130B9}"/>
              </a:ext>
            </a:extLst>
          </p:cNvPr>
          <p:cNvSpPr/>
          <p:nvPr/>
        </p:nvSpPr>
        <p:spPr>
          <a:xfrm>
            <a:off x="7696200" y="3258689"/>
            <a:ext cx="3840172" cy="1440806"/>
          </a:xfrm>
          <a:prstGeom prst="round2DiagRect">
            <a:avLst/>
          </a:prstGeom>
          <a:solidFill>
            <a:srgbClr val="1DB6F0"/>
          </a:solidFill>
          <a:ln w="76200">
            <a:solidFill>
              <a:srgbClr val="0000CC"/>
            </a:solidFill>
          </a:ln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529" tIns="166529" rIns="166529" bIns="16652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quyền lợi của người làm ra sản phẩm có ích cho xã hội.</a:t>
            </a:r>
            <a:endParaRPr lang="en-US" sz="25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1C078BDC-218A-0BB7-64F8-F94D45517147}"/>
              </a:ext>
            </a:extLst>
          </p:cNvPr>
          <p:cNvSpPr/>
          <p:nvPr/>
        </p:nvSpPr>
        <p:spPr>
          <a:xfrm>
            <a:off x="442805" y="3151153"/>
            <a:ext cx="3687772" cy="1523193"/>
          </a:xfrm>
          <a:prstGeom prst="round2DiagRect">
            <a:avLst/>
          </a:prstGeom>
          <a:solidFill>
            <a:srgbClr val="FF0000"/>
          </a:solidFill>
          <a:ln w="76200">
            <a:solidFill>
              <a:srgbClr val="0000CC"/>
            </a:solidFill>
          </a:ln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529" tIns="166529" rIns="166529" bIns="16652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được hỗ trợ từ nhà sản xuất khi phần mềm gặp sự cố hoặc trục trặc.</a:t>
            </a:r>
            <a:endParaRPr lang="en-US" sz="25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67D7AB-2DCF-FF3C-11A3-1293821F7693}"/>
              </a:ext>
            </a:extLst>
          </p:cNvPr>
          <p:cNvSpPr/>
          <p:nvPr/>
        </p:nvSpPr>
        <p:spPr>
          <a:xfrm>
            <a:off x="4444839" y="1252993"/>
            <a:ext cx="3264123" cy="2395790"/>
          </a:xfrm>
          <a:prstGeom prst="ellipse">
            <a:avLst/>
          </a:prstGeom>
          <a:solidFill>
            <a:srgbClr val="0000CC"/>
          </a:solidFill>
          <a:ln w="76200">
            <a:solidFill>
              <a:srgbClr val="0000CC"/>
            </a:solidFill>
          </a:ln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529" tIns="166529" rIns="166529" bIns="16652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 do nên sử dụng phần mềm có bản quyền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E80DEB-23CE-DDAA-4841-D7690903089B}"/>
              </a:ext>
            </a:extLst>
          </p:cNvPr>
          <p:cNvGrpSpPr/>
          <p:nvPr/>
        </p:nvGrpSpPr>
        <p:grpSpPr>
          <a:xfrm>
            <a:off x="2123762" y="1749188"/>
            <a:ext cx="2336146" cy="670828"/>
            <a:chOff x="2232570" y="1990402"/>
            <a:chExt cx="2336146" cy="6708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FA9624-859B-412A-10CD-57E1432A3937}"/>
                </a:ext>
              </a:extLst>
            </p:cNvPr>
            <p:cNvSpPr txBox="1"/>
            <p:nvPr/>
          </p:nvSpPr>
          <p:spPr>
            <a:xfrm>
              <a:off x="2232570" y="1990402"/>
              <a:ext cx="838200" cy="670828"/>
            </a:xfrm>
            <a:prstGeom prst="teardrop">
              <a:avLst/>
            </a:prstGeom>
            <a:solidFill>
              <a:srgbClr val="4FC98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#9Slide07 Stormtrooper" panose="020B0500000000000000" pitchFamily="34" charset="0"/>
                </a:rPr>
                <a:t>01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9491EF4-7B98-F374-FE3F-C74732EA5DC3}"/>
                </a:ext>
              </a:extLst>
            </p:cNvPr>
            <p:cNvCxnSpPr>
              <a:cxnSpLocks/>
            </p:cNvCxnSpPr>
            <p:nvPr/>
          </p:nvCxnSpPr>
          <p:spPr>
            <a:xfrm>
              <a:off x="3115753" y="2043599"/>
              <a:ext cx="1452963" cy="402756"/>
            </a:xfrm>
            <a:prstGeom prst="straightConnector1">
              <a:avLst/>
            </a:prstGeom>
            <a:ln w="38100">
              <a:solidFill>
                <a:srgbClr val="4FC989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4D072C-C550-5E57-82F0-C3FEC6454977}"/>
              </a:ext>
            </a:extLst>
          </p:cNvPr>
          <p:cNvGrpSpPr/>
          <p:nvPr/>
        </p:nvGrpSpPr>
        <p:grpSpPr>
          <a:xfrm>
            <a:off x="7708962" y="1749188"/>
            <a:ext cx="2731691" cy="670828"/>
            <a:chOff x="3298607" y="2937706"/>
            <a:chExt cx="2731691" cy="67082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72B823-DDDF-5DD9-BC2C-25B577BC486C}"/>
                </a:ext>
              </a:extLst>
            </p:cNvPr>
            <p:cNvSpPr txBox="1"/>
            <p:nvPr/>
          </p:nvSpPr>
          <p:spPr>
            <a:xfrm flipH="1">
              <a:off x="5007435" y="2937706"/>
              <a:ext cx="1022863" cy="670828"/>
            </a:xfrm>
            <a:prstGeom prst="teardrop">
              <a:avLst/>
            </a:prstGeom>
            <a:solidFill>
              <a:srgbClr val="FBB353"/>
            </a:solidFill>
            <a:ln>
              <a:solidFill>
                <a:srgbClr val="FBB35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#9Slide07 Stormtrooper" panose="020B0500000000000000" pitchFamily="34" charset="0"/>
                </a:rPr>
                <a:t>02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219B619-CB5A-3CDE-1349-3DE4FC655583}"/>
                </a:ext>
              </a:extLst>
            </p:cNvPr>
            <p:cNvCxnSpPr>
              <a:cxnSpLocks/>
              <a:endCxn id="17" idx="7"/>
            </p:cNvCxnSpPr>
            <p:nvPr/>
          </p:nvCxnSpPr>
          <p:spPr>
            <a:xfrm flipV="1">
              <a:off x="3298607" y="2937706"/>
              <a:ext cx="1708828" cy="546568"/>
            </a:xfrm>
            <a:prstGeom prst="straightConnector1">
              <a:avLst/>
            </a:prstGeom>
            <a:ln w="38100">
              <a:solidFill>
                <a:srgbClr val="FBB353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E5A1AE-BBCE-B7DB-5B91-3F5E7E66688B}"/>
              </a:ext>
            </a:extLst>
          </p:cNvPr>
          <p:cNvGrpSpPr/>
          <p:nvPr/>
        </p:nvGrpSpPr>
        <p:grpSpPr>
          <a:xfrm>
            <a:off x="4130577" y="3456950"/>
            <a:ext cx="1022863" cy="1235666"/>
            <a:chOff x="2329456" y="2096537"/>
            <a:chExt cx="1022863" cy="123566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719C3B-3151-383C-77B9-4DEE2AC96DB8}"/>
                </a:ext>
              </a:extLst>
            </p:cNvPr>
            <p:cNvSpPr txBox="1"/>
            <p:nvPr/>
          </p:nvSpPr>
          <p:spPr>
            <a:xfrm flipH="1">
              <a:off x="2329456" y="2661375"/>
              <a:ext cx="1022863" cy="670828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BB35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#9Slide07 Stormtrooper" panose="020B0500000000000000" pitchFamily="34" charset="0"/>
                </a:rPr>
                <a:t>03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CC59039-AB43-DE0E-1A9F-ABEF5B0E32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9456" y="2096537"/>
              <a:ext cx="990324" cy="483943"/>
            </a:xfrm>
            <a:prstGeom prst="straightConnector1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2EAB548-44EF-3BE1-903E-5BEF4531488E}"/>
              </a:ext>
            </a:extLst>
          </p:cNvPr>
          <p:cNvGrpSpPr/>
          <p:nvPr/>
        </p:nvGrpSpPr>
        <p:grpSpPr>
          <a:xfrm>
            <a:off x="6686099" y="3429000"/>
            <a:ext cx="1022863" cy="1248062"/>
            <a:chOff x="2329456" y="2084141"/>
            <a:chExt cx="1022863" cy="124806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AB99B6B-38EB-436E-7865-30BF22D2A312}"/>
                </a:ext>
              </a:extLst>
            </p:cNvPr>
            <p:cNvSpPr txBox="1"/>
            <p:nvPr/>
          </p:nvSpPr>
          <p:spPr>
            <a:xfrm>
              <a:off x="2329456" y="2661375"/>
              <a:ext cx="1022863" cy="670828"/>
            </a:xfrm>
            <a:prstGeom prst="teardrop">
              <a:avLst/>
            </a:prstGeom>
            <a:solidFill>
              <a:srgbClr val="63CEFD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#9Slide07 Stormtrooper" panose="020B0500000000000000" pitchFamily="34" charset="0"/>
                </a:rPr>
                <a:t>04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F6C570C-A232-E9FB-0214-26FF2AE3730F}"/>
                </a:ext>
              </a:extLst>
            </p:cNvPr>
            <p:cNvCxnSpPr>
              <a:cxnSpLocks/>
              <a:stCxn id="30" idx="7"/>
            </p:cNvCxnSpPr>
            <p:nvPr/>
          </p:nvCxnSpPr>
          <p:spPr>
            <a:xfrm flipH="1" flipV="1">
              <a:off x="2577557" y="2084141"/>
              <a:ext cx="774762" cy="577234"/>
            </a:xfrm>
            <a:prstGeom prst="straightConnector1">
              <a:avLst/>
            </a:prstGeom>
            <a:ln w="38100">
              <a:solidFill>
                <a:srgbClr val="63CEFD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4E299147-299D-9DF6-F451-29F4EFA09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6"/>
            <a:ext cx="516404" cy="46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3533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056084" y="4610876"/>
            <a:ext cx="5544457" cy="2761344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7" y="2581120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7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559573" y="1534196"/>
              <a:ext cx="10719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QUÀ TẶNG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3803298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6048242" y="364486"/>
            <a:ext cx="5036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6537033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6919854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749835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8076860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9233866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981236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6682559" y="3396927"/>
            <a:ext cx="931747" cy="707955"/>
            <a:chOff x="9797143" y="3175240"/>
            <a:chExt cx="950026" cy="730422"/>
          </a:xfrm>
        </p:grpSpPr>
        <p:sp>
          <p:nvSpPr>
            <p:cNvPr id="34" name="Rectangle: Folded Corner 33">
              <a:hlinkClick r:id="rId5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6882992" y="3502368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38" name="Rectangle: Folded Corner 37">
              <a:hlinkClick r:id="rId7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ố 2">
            <a:hlinkClick r:id="rId8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8347291" y="3489255"/>
            <a:ext cx="700630" cy="507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9409344" y="3378705"/>
            <a:ext cx="931747" cy="707955"/>
            <a:chOff x="9797143" y="3175240"/>
            <a:chExt cx="950026" cy="730422"/>
          </a:xfrm>
        </p:grpSpPr>
        <p:sp>
          <p:nvSpPr>
            <p:cNvPr id="42" name="Rectangle: Folded Corner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ố 3">
            <a:hlinkClick r:id="rId9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9605178" y="3500099"/>
            <a:ext cx="700630" cy="507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6844982" y="4437260"/>
            <a:ext cx="931747" cy="707955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ố 4">
            <a:hlinkClick r:id="rId10" action="ppaction://hlinksldjump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7033990" y="4480381"/>
            <a:ext cx="700630" cy="507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8100235" y="4442148"/>
            <a:ext cx="931747" cy="707955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ố 5">
            <a:hlinkClick r:id="rId11" action="ppaction://hlinksldjump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8331352" y="4565994"/>
            <a:ext cx="700630" cy="507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05</a:t>
            </a: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2991827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066" y="2847715"/>
            <a:ext cx="2158582" cy="27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772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5131903" y="-3507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33BA1-9C55-5DF9-65AF-5C21A8AB17E9}"/>
              </a:ext>
            </a:extLst>
          </p:cNvPr>
          <p:cNvGrpSpPr/>
          <p:nvPr/>
        </p:nvGrpSpPr>
        <p:grpSpPr>
          <a:xfrm>
            <a:off x="876986" y="370071"/>
            <a:ext cx="9753170" cy="5570725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6B8EBC-556B-2F00-2270-05EEFB8DBA8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1CFB1663-3C98-A565-A386-11E55F74A4AD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450061-0420-CAA7-2A2B-E6D04E79DEB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F0FC4-536D-6979-E71D-28066030572C}"/>
                </a:ext>
              </a:extLst>
            </p:cNvPr>
            <p:cNvSpPr txBox="1"/>
            <p:nvPr/>
          </p:nvSpPr>
          <p:spPr>
            <a:xfrm>
              <a:off x="7564835" y="3678750"/>
              <a:ext cx="714375" cy="73468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>
                  <a:latin typeface="Roboto" panose="02000000000000000000" pitchFamily="2" charset="0"/>
                  <a:ea typeface="Roboto" panose="02000000000000000000" pitchFamily="2" charset="0"/>
                </a:rPr>
                <a:t>: Phần mềm nào sau đây là miễn phí?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0E3AB-D048-E351-9C71-19A8B5A6C638}"/>
                </a:ext>
              </a:extLst>
            </p:cNvPr>
            <p:cNvSpPr txBox="1"/>
            <p:nvPr/>
          </p:nvSpPr>
          <p:spPr>
            <a:xfrm>
              <a:off x="7567627" y="3817958"/>
              <a:ext cx="52957" cy="7346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  <a:r>
                <a:rPr lang="en-US" sz="2800" b="1"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  <a:r>
                <a:rPr lang="vi-VN" sz="2800" b="1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27A4F0-200C-91BF-06AD-E8F23E1A654A}"/>
                </a:ext>
              </a:extLst>
            </p:cNvPr>
            <p:cNvSpPr txBox="1"/>
            <p:nvPr/>
          </p:nvSpPr>
          <p:spPr>
            <a:xfrm>
              <a:off x="7951986" y="3807300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Nguyên Khang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F1FC7F-70E5-6F9B-CB08-AE9D50DD0604}"/>
                </a:ext>
              </a:extLst>
            </p:cNvPr>
            <p:cNvSpPr txBox="1"/>
            <p:nvPr/>
          </p:nvSpPr>
          <p:spPr>
            <a:xfrm>
              <a:off x="7567627" y="4135771"/>
              <a:ext cx="264349" cy="7346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en-US" sz="2800" b="1">
                  <a:latin typeface="Roboto" panose="02000000000000000000" pitchFamily="2" charset="0"/>
                  <a:ea typeface="Roboto" panose="02000000000000000000" pitchFamily="2" charset="0"/>
                </a:rPr>
                <a:t>.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932AE-399F-ACB9-3A72-12634498629F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7346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  <a:r>
                <a:rPr lang="en-US" sz="2800" b="1"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  <a:r>
                <a:rPr lang="vi-VN" sz="2800" b="1">
                  <a:latin typeface="Roboto" panose="02000000000000000000" pitchFamily="2" charset="0"/>
                  <a:ea typeface="Roboto" panose="02000000000000000000" pitchFamily="2" charset="0"/>
                </a:rPr>
                <a:t> 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1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6883" y="5962547"/>
            <a:ext cx="914400" cy="91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AE66DC-FD0B-7849-D5E0-67960BEB53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5854" y="2209237"/>
            <a:ext cx="2209800" cy="8632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F111D4-9914-F0D8-7CB7-BA63E127BB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6599" y="2260962"/>
            <a:ext cx="2784431" cy="8632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BDF7A8D-20E7-C203-6C3E-2B4CA04B89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0511" y="4443011"/>
            <a:ext cx="2789088" cy="9994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0118BB-7991-3706-1EFD-76E52A6B32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7130" y="4443011"/>
            <a:ext cx="2705161" cy="1065362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CD97286-7C9B-0330-E89D-306A54DA721C}"/>
              </a:ext>
            </a:extLst>
          </p:cNvPr>
          <p:cNvSpPr/>
          <p:nvPr/>
        </p:nvSpPr>
        <p:spPr>
          <a:xfrm>
            <a:off x="1601683" y="2209237"/>
            <a:ext cx="736693" cy="863237"/>
          </a:xfrm>
          <a:prstGeom prst="ellipse">
            <a:avLst/>
          </a:prstGeom>
          <a:noFill/>
          <a:ln w="38100">
            <a:solidFill>
              <a:srgbClr val="F44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68202C0-9E6F-AFC1-5039-B51AD9989A3B}"/>
              </a:ext>
            </a:extLst>
          </p:cNvPr>
          <p:cNvSpPr/>
          <p:nvPr/>
        </p:nvSpPr>
        <p:spPr>
          <a:xfrm>
            <a:off x="6378961" y="4602807"/>
            <a:ext cx="736693" cy="863237"/>
          </a:xfrm>
          <a:prstGeom prst="ellipse">
            <a:avLst/>
          </a:prstGeom>
          <a:noFill/>
          <a:ln w="38100">
            <a:solidFill>
              <a:srgbClr val="F44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Stopwatch">
            <a:extLst>
              <a:ext uri="{FF2B5EF4-FFF2-40B4-BE49-F238E27FC236}">
                <a16:creationId xmlns:a16="http://schemas.microsoft.com/office/drawing/2014/main" id="{54F75791-5DBB-5730-D2DF-50519880F8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17297" y="-25498"/>
            <a:ext cx="879175" cy="797010"/>
          </a:xfrm>
          <a:prstGeom prst="rect">
            <a:avLst/>
          </a:prstGeom>
        </p:spPr>
      </p:pic>
      <p:pic>
        <p:nvPicPr>
          <p:cNvPr id="5" name="5s">
            <a:hlinkClick r:id="" action="ppaction://media"/>
            <a:extLst>
              <a:ext uri="{FF2B5EF4-FFF2-40B4-BE49-F238E27FC236}">
                <a16:creationId xmlns:a16="http://schemas.microsoft.com/office/drawing/2014/main" id="{A2A05B79-402E-A2A7-B584-01C08D149C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81768" y="719400"/>
            <a:ext cx="1150232" cy="9040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410ED8-B1FD-FE89-821B-D3DDBDA2A7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17" y="60515"/>
            <a:ext cx="684079" cy="61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606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5131903" y="-3507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33BA1-9C55-5DF9-65AF-5C21A8AB17E9}"/>
              </a:ext>
            </a:extLst>
          </p:cNvPr>
          <p:cNvGrpSpPr/>
          <p:nvPr/>
        </p:nvGrpSpPr>
        <p:grpSpPr>
          <a:xfrm>
            <a:off x="876986" y="370071"/>
            <a:ext cx="9753170" cy="5570725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6B8EBC-556B-2F00-2270-05EEFB8DBA8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1CFB1663-3C98-A565-A386-11E55F74A4AD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450061-0420-CAA7-2A2B-E6D04E79DEB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F0FC4-536D-6979-E71D-28066030572C}"/>
                </a:ext>
              </a:extLst>
            </p:cNvPr>
            <p:cNvSpPr txBox="1"/>
            <p:nvPr/>
          </p:nvSpPr>
          <p:spPr>
            <a:xfrm>
              <a:off x="7546802" y="3719799"/>
              <a:ext cx="714375" cy="133971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>
                  <a:latin typeface="Roboto" panose="02000000000000000000" pitchFamily="2" charset="0"/>
                  <a:ea typeface="Roboto" panose="02000000000000000000" pitchFamily="2" charset="0"/>
                </a:rPr>
                <a:t>: Lấy một vài ví dụ về phần mềm miễn phí và phần mềm không miễn phí có trong máy tính của em?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1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pic>
        <p:nvPicPr>
          <p:cNvPr id="4" name="Graphic 3" descr="Stopwatch">
            <a:extLst>
              <a:ext uri="{FF2B5EF4-FFF2-40B4-BE49-F238E27FC236}">
                <a16:creationId xmlns:a16="http://schemas.microsoft.com/office/drawing/2014/main" id="{54F75791-5DBB-5730-D2DF-50519880F8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7297" y="-25498"/>
            <a:ext cx="879175" cy="797010"/>
          </a:xfrm>
          <a:prstGeom prst="rect">
            <a:avLst/>
          </a:prstGeom>
        </p:spPr>
      </p:pic>
      <p:pic>
        <p:nvPicPr>
          <p:cNvPr id="5" name="5s">
            <a:hlinkClick r:id="" action="ppaction://media"/>
            <a:extLst>
              <a:ext uri="{FF2B5EF4-FFF2-40B4-BE49-F238E27FC236}">
                <a16:creationId xmlns:a16="http://schemas.microsoft.com/office/drawing/2014/main" id="{A2A05B79-402E-A2A7-B584-01C08D149C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1768" y="719400"/>
            <a:ext cx="1150232" cy="9040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410ED8-B1FD-FE89-821B-D3DDBDA2A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17" y="60515"/>
            <a:ext cx="684079" cy="61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2252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461722" y="198926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92776" y="590120"/>
            <a:ext cx="9592918" cy="5382228"/>
            <a:chOff x="7489506" y="3541206"/>
            <a:chExt cx="796866" cy="7952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96866" cy="795209"/>
              <a:chOff x="9957465" y="3135855"/>
              <a:chExt cx="796866" cy="795209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92330" y="3224482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40967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hỏi</a:t>
              </a:r>
              <a:r>
                <a:rPr lang="en-US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: </a:t>
              </a:r>
              <a:r>
                <a:rPr lang="vi-V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 phần mềm có bản quyền tránh được những rủi ro nào sau đây?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47977" y="3893452"/>
              <a:ext cx="298472" cy="140967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A</a:t>
              </a:r>
              <a:r>
                <a:rPr lang="en-US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.</a:t>
              </a:r>
              <a:r>
                <a:rPr lang="vi-VN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vi-V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 tính bị nhiễm virus. </a:t>
              </a:r>
              <a:endParaRPr lang="en-US" sz="2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30655" y="3893452"/>
              <a:ext cx="331904" cy="140967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B</a:t>
              </a:r>
              <a:r>
                <a:rPr lang="en-US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. </a:t>
              </a:r>
              <a:r>
                <a:rPr lang="vi-V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B. Bị đánh cắp thông tin.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51402" y="4153453"/>
              <a:ext cx="298472" cy="77304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</a:t>
              </a:r>
              <a:r>
                <a:rPr lang="en-US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. </a:t>
              </a:r>
              <a:r>
                <a:rPr lang="vi-V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 phạm pháp luật</a:t>
              </a:r>
              <a:r>
                <a:rPr lang="vi-VN" sz="2800">
                  <a:latin typeface="UTM Avo" panose="02040603050506020204"/>
                </a:rPr>
                <a:t>.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33236" y="4153453"/>
              <a:ext cx="329323" cy="77304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D</a:t>
              </a:r>
              <a:r>
                <a:rPr lang="en-US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. </a:t>
              </a:r>
              <a:r>
                <a:rPr lang="vi-V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 mất điện.</a:t>
              </a:r>
              <a:endParaRPr lang="en-US" sz="2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71702-9475-0307-B035-63E941597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2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2975" y="5943600"/>
            <a:ext cx="914400" cy="9144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5390C44-ACAC-E6A0-E324-4F0C8CCA70AE}"/>
              </a:ext>
            </a:extLst>
          </p:cNvPr>
          <p:cNvSpPr/>
          <p:nvPr/>
        </p:nvSpPr>
        <p:spPr>
          <a:xfrm>
            <a:off x="1435779" y="4563993"/>
            <a:ext cx="736693" cy="863237"/>
          </a:xfrm>
          <a:prstGeom prst="ellipse">
            <a:avLst/>
          </a:prstGeom>
          <a:noFill/>
          <a:ln w="38100">
            <a:solidFill>
              <a:srgbClr val="F44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A5953-D5A0-8939-7DC0-9BF6361FD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51" y="59321"/>
            <a:ext cx="764583" cy="691971"/>
          </a:xfrm>
          <a:prstGeom prst="rect">
            <a:avLst/>
          </a:prstGeom>
        </p:spPr>
      </p:pic>
      <p:pic>
        <p:nvPicPr>
          <p:cNvPr id="6" name="Graphic 5" descr="Stopwatch">
            <a:extLst>
              <a:ext uri="{FF2B5EF4-FFF2-40B4-BE49-F238E27FC236}">
                <a16:creationId xmlns:a16="http://schemas.microsoft.com/office/drawing/2014/main" id="{050442BF-E22E-9330-CF17-6B4037ABD2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7297" y="-25498"/>
            <a:ext cx="879175" cy="797010"/>
          </a:xfrm>
          <a:prstGeom prst="rect">
            <a:avLst/>
          </a:prstGeom>
        </p:spPr>
      </p:pic>
      <p:pic>
        <p:nvPicPr>
          <p:cNvPr id="7" name="5s">
            <a:hlinkClick r:id="" action="ppaction://media"/>
            <a:extLst>
              <a:ext uri="{FF2B5EF4-FFF2-40B4-BE49-F238E27FC236}">
                <a16:creationId xmlns:a16="http://schemas.microsoft.com/office/drawing/2014/main" id="{D202DC68-4CEC-1CD0-CABF-0DD020869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1768" y="719400"/>
            <a:ext cx="1150232" cy="9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284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576154" y="210325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518330" y="739170"/>
            <a:ext cx="10323667" cy="5221843"/>
            <a:chOff x="7489506" y="3541206"/>
            <a:chExt cx="789141" cy="7784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141" cy="778473"/>
              <a:chOff x="9957465" y="3135855"/>
              <a:chExt cx="789141" cy="778473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4605" y="3173060"/>
                <a:ext cx="762001" cy="741268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50126" y="3604921"/>
              <a:ext cx="691922" cy="142238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Chúng ta nên sử dụng phần mềm có bản quyền vì những lí do nào sau đây?</a:t>
              </a:r>
              <a:endParaRPr lang="en-US" sz="2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53081" y="3776999"/>
              <a:ext cx="668316" cy="78002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A</a:t>
              </a:r>
              <a:r>
                <a:rPr lang="en-US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. Được hỗ trợ nếu phần mềm bị trục trặc</a:t>
              </a:r>
              <a:endParaRPr lang="en-US" sz="2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550433" y="3890692"/>
              <a:ext cx="668316" cy="78002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B</a:t>
              </a:r>
              <a:r>
                <a:rPr lang="en-US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.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vệ người san xuất phần mềm</a:t>
              </a:r>
              <a:endParaRPr lang="en-US" sz="2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50433" y="3998534"/>
              <a:ext cx="668316" cy="78002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C.</a:t>
              </a:r>
              <a:r>
                <a:rPr lang="en-US" altLang="vi-V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an toàn thông tin trong máy tính</a:t>
              </a:r>
              <a:endParaRPr lang="en-US" sz="2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550126" y="4129017"/>
              <a:ext cx="668623" cy="78002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D</a:t>
              </a:r>
              <a:r>
                <a:rPr lang="en-US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.</a:t>
              </a:r>
              <a:r>
                <a:rPr lang="vi-VN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Được xem nhiều đoạn video quảng cáo</a:t>
              </a:r>
              <a:endParaRPr lang="en-US" sz="2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1020" y="5979702"/>
            <a:ext cx="914400" cy="9144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3E52B5D-7D6C-66FE-D768-204588BC71ED}"/>
              </a:ext>
            </a:extLst>
          </p:cNvPr>
          <p:cNvSpPr/>
          <p:nvPr/>
        </p:nvSpPr>
        <p:spPr>
          <a:xfrm>
            <a:off x="1143000" y="2186466"/>
            <a:ext cx="736693" cy="748411"/>
          </a:xfrm>
          <a:prstGeom prst="ellipse">
            <a:avLst/>
          </a:prstGeom>
          <a:noFill/>
          <a:ln w="38100">
            <a:solidFill>
              <a:srgbClr val="F44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962691-F4F8-2296-61A3-751C04E39E75}"/>
              </a:ext>
            </a:extLst>
          </p:cNvPr>
          <p:cNvSpPr/>
          <p:nvPr/>
        </p:nvSpPr>
        <p:spPr>
          <a:xfrm>
            <a:off x="1045691" y="3036560"/>
            <a:ext cx="736693" cy="748411"/>
          </a:xfrm>
          <a:prstGeom prst="ellipse">
            <a:avLst/>
          </a:prstGeom>
          <a:noFill/>
          <a:ln w="38100">
            <a:solidFill>
              <a:srgbClr val="F44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7F9E64-A9C5-D7CC-5436-B24C20533C05}"/>
              </a:ext>
            </a:extLst>
          </p:cNvPr>
          <p:cNvSpPr/>
          <p:nvPr/>
        </p:nvSpPr>
        <p:spPr>
          <a:xfrm>
            <a:off x="1045690" y="3806943"/>
            <a:ext cx="736693" cy="748411"/>
          </a:xfrm>
          <a:prstGeom prst="ellipse">
            <a:avLst/>
          </a:prstGeom>
          <a:noFill/>
          <a:ln w="38100">
            <a:solidFill>
              <a:srgbClr val="F44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EA469-41E1-FEBD-E9A0-11B75F822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72" y="40887"/>
            <a:ext cx="844208" cy="702961"/>
          </a:xfrm>
          <a:prstGeom prst="rect">
            <a:avLst/>
          </a:prstGeom>
        </p:spPr>
      </p:pic>
      <p:pic>
        <p:nvPicPr>
          <p:cNvPr id="28" name="Graphic 27" descr="Stopwatch">
            <a:extLst>
              <a:ext uri="{FF2B5EF4-FFF2-40B4-BE49-F238E27FC236}">
                <a16:creationId xmlns:a16="http://schemas.microsoft.com/office/drawing/2014/main" id="{42CFCECC-16FF-A7F7-CB37-874FFB93F9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7297" y="-25498"/>
            <a:ext cx="879175" cy="797010"/>
          </a:xfrm>
          <a:prstGeom prst="rect">
            <a:avLst/>
          </a:prstGeom>
        </p:spPr>
      </p:pic>
      <p:pic>
        <p:nvPicPr>
          <p:cNvPr id="29" name="5s">
            <a:hlinkClick r:id="" action="ppaction://media"/>
            <a:extLst>
              <a:ext uri="{FF2B5EF4-FFF2-40B4-BE49-F238E27FC236}">
                <a16:creationId xmlns:a16="http://schemas.microsoft.com/office/drawing/2014/main" id="{BD96DE46-C499-8D44-DC2B-0B2EFB8F6B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1768" y="719400"/>
            <a:ext cx="1150232" cy="9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23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576154" y="210325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99A3EC-5C11-88F9-FFE3-DEE54257AF96}"/>
              </a:ext>
            </a:extLst>
          </p:cNvPr>
          <p:cNvGrpSpPr/>
          <p:nvPr/>
        </p:nvGrpSpPr>
        <p:grpSpPr>
          <a:xfrm>
            <a:off x="571932" y="869297"/>
            <a:ext cx="10288345" cy="5175968"/>
            <a:chOff x="9957465" y="3135855"/>
            <a:chExt cx="786441" cy="771634"/>
          </a:xfrm>
        </p:grpSpPr>
        <p:sp>
          <p:nvSpPr>
            <p:cNvPr id="18" name="Rectangle: Folded Corner 17">
              <a:extLst>
                <a:ext uri="{FF2B5EF4-FFF2-40B4-BE49-F238E27FC236}">
                  <a16:creationId xmlns:a16="http://schemas.microsoft.com/office/drawing/2014/main" id="{BA12F96E-A96C-AF33-F460-53CF9B360F4A}"/>
                </a:ext>
              </a:extLst>
            </p:cNvPr>
            <p:cNvSpPr/>
            <p:nvPr/>
          </p:nvSpPr>
          <p:spPr>
            <a:xfrm>
              <a:off x="9981905" y="3166221"/>
              <a:ext cx="762001" cy="741268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ECD596-605C-C149-03F7-A3698822006F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03B8250-E8CC-77FE-C893-51A6EFC9ADB0}"/>
              </a:ext>
            </a:extLst>
          </p:cNvPr>
          <p:cNvSpPr txBox="1"/>
          <p:nvPr/>
        </p:nvSpPr>
        <p:spPr>
          <a:xfrm>
            <a:off x="1196605" y="1417532"/>
            <a:ext cx="9663672" cy="2062106"/>
          </a:xfrm>
          <a:prstGeom prst="rect">
            <a:avLst/>
          </a:prstGeom>
          <a:solidFill>
            <a:srgbClr val="75DA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 máy tính của An có các phần mềm: Word, Unikey. Kiran’s Typing Tutor và Kids Game Learning Science. Theo em, trong số phần mềm đó, phần mềm nào là không miễn phí?</a:t>
            </a:r>
            <a:endParaRPr lang="en-US" sz="32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BE4646-BDCC-9C7B-738B-078F7CA27EE4}"/>
              </a:ext>
            </a:extLst>
          </p:cNvPr>
          <p:cNvSpPr txBox="1"/>
          <p:nvPr/>
        </p:nvSpPr>
        <p:spPr>
          <a:xfrm>
            <a:off x="1990954" y="4369857"/>
            <a:ext cx="8286566" cy="923329"/>
          </a:xfrm>
          <a:prstGeom prst="rect">
            <a:avLst/>
          </a:prstGeom>
          <a:solidFill>
            <a:srgbClr val="75DA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 mềm: Word</a:t>
            </a:r>
            <a:endParaRPr lang="en-US" sz="5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EA469-41E1-FEBD-E9A0-11B75F822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72" y="40887"/>
            <a:ext cx="844208" cy="702961"/>
          </a:xfrm>
          <a:prstGeom prst="rect">
            <a:avLst/>
          </a:prstGeom>
        </p:spPr>
      </p:pic>
      <p:pic>
        <p:nvPicPr>
          <p:cNvPr id="28" name="Graphic 27" descr="Stopwatch">
            <a:extLst>
              <a:ext uri="{FF2B5EF4-FFF2-40B4-BE49-F238E27FC236}">
                <a16:creationId xmlns:a16="http://schemas.microsoft.com/office/drawing/2014/main" id="{0C0AEB74-F093-81C6-7060-695A16A330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7297" y="-25498"/>
            <a:ext cx="879175" cy="797010"/>
          </a:xfrm>
          <a:prstGeom prst="rect">
            <a:avLst/>
          </a:prstGeom>
        </p:spPr>
      </p:pic>
      <p:pic>
        <p:nvPicPr>
          <p:cNvPr id="29" name="5s">
            <a:hlinkClick r:id="" action="ppaction://media"/>
            <a:extLst>
              <a:ext uri="{FF2B5EF4-FFF2-40B4-BE49-F238E27FC236}">
                <a16:creationId xmlns:a16="http://schemas.microsoft.com/office/drawing/2014/main" id="{58FD31DE-8600-73CB-681A-476ADB18B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1768" y="719400"/>
            <a:ext cx="1150232" cy="9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859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157779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Roboto" panose="02000000000000000000" pitchFamily="2" charset="0"/>
                  <a:ea typeface="Roboto" panose="02000000000000000000" pitchFamily="2" charset="0"/>
                </a:rPr>
                <a:t>06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771781" y="632020"/>
            <a:ext cx="10515892" cy="5163785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73802" y="3634136"/>
              <a:ext cx="690355" cy="340341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hỏi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: </a:t>
              </a:r>
              <a:r>
                <a:rPr lang="en-US" sz="28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 Nam mua một chiếc máy tính xách tay, máy tính đó chưa được cài hệ điều hành. Bạn Tuấn đưa ra gợi ý: bạn Nam hãy cài hệ điều hành Window 10 sau đó anh bạn Tuấn sẽ bẻ khoá hộ cho bạn Nam. Em hãy cho biết ý kiến của mình về việc gợi ý của bạn Tuấn? 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675362" y="4022974"/>
              <a:ext cx="435726" cy="79257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A.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nên làm theo ý bạn Tuấn</a:t>
              </a:r>
              <a:endParaRPr lang="en-US" sz="28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675362" y="4173195"/>
              <a:ext cx="435726" cy="79257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B. Nên làm theo ý bạn Tuấn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5245F63-527C-0D61-7996-6E84B8CC87BF}"/>
              </a:ext>
            </a:extLst>
          </p:cNvPr>
          <p:cNvSpPr/>
          <p:nvPr/>
        </p:nvSpPr>
        <p:spPr>
          <a:xfrm>
            <a:off x="3048000" y="3671902"/>
            <a:ext cx="736693" cy="748411"/>
          </a:xfrm>
          <a:prstGeom prst="ellipse">
            <a:avLst/>
          </a:prstGeom>
          <a:noFill/>
          <a:ln w="38100">
            <a:solidFill>
              <a:srgbClr val="F44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2E1043-CCB8-3C9C-0003-ED1F19ABF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72" y="40888"/>
            <a:ext cx="914400" cy="761408"/>
          </a:xfrm>
          <a:prstGeom prst="rect">
            <a:avLst/>
          </a:prstGeom>
        </p:spPr>
      </p:pic>
      <p:pic>
        <p:nvPicPr>
          <p:cNvPr id="6" name="Graphic 5" descr="Stopwatch">
            <a:extLst>
              <a:ext uri="{FF2B5EF4-FFF2-40B4-BE49-F238E27FC236}">
                <a16:creationId xmlns:a16="http://schemas.microsoft.com/office/drawing/2014/main" id="{0FA7E7F3-3AD9-0AE1-A37E-E5E6348154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7297" y="-25498"/>
            <a:ext cx="879175" cy="797010"/>
          </a:xfrm>
          <a:prstGeom prst="rect">
            <a:avLst/>
          </a:prstGeom>
        </p:spPr>
      </p:pic>
      <p:pic>
        <p:nvPicPr>
          <p:cNvPr id="7" name="5s">
            <a:hlinkClick r:id="" action="ppaction://media"/>
            <a:extLst>
              <a:ext uri="{FF2B5EF4-FFF2-40B4-BE49-F238E27FC236}">
                <a16:creationId xmlns:a16="http://schemas.microsoft.com/office/drawing/2014/main" id="{25F5FFEA-FDF2-F8C6-F331-84D45FF4CB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1768" y="719400"/>
            <a:ext cx="1150232" cy="9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422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Roboto" panose="02000000000000000000" pitchFamily="2" charset="0"/>
                  <a:ea typeface="Roboto" panose="02000000000000000000" pitchFamily="2" charset="0"/>
                </a:rPr>
                <a:t>07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109072" y="1211413"/>
            <a:ext cx="9506700" cy="4949763"/>
            <a:chOff x="7489506" y="3502091"/>
            <a:chExt cx="789704" cy="82132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02091"/>
              <a:ext cx="789704" cy="821326"/>
              <a:chOff x="9957465" y="3096740"/>
              <a:chExt cx="789704" cy="821326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096740"/>
                <a:ext cx="762001" cy="821326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88547" y="3557291"/>
              <a:ext cx="669416" cy="260457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32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hỏi</a:t>
              </a:r>
              <a:r>
                <a:rPr lang="en-US" sz="32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: </a:t>
              </a:r>
              <a:r>
                <a:rPr lang="en-US" sz="3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 biết anh Bình sử dụng phần mềm không có bản quyền thì em sẽ nói gì với anh Bình?</a:t>
              </a:r>
              <a:endParaRPr lang="vi-VN" sz="3200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311E13-F696-412A-E9F9-069B3C4220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73" y="112037"/>
            <a:ext cx="830870" cy="689509"/>
          </a:xfrm>
          <a:prstGeom prst="rect">
            <a:avLst/>
          </a:prstGeom>
        </p:spPr>
      </p:pic>
      <p:pic>
        <p:nvPicPr>
          <p:cNvPr id="5" name="Graphic 4" descr="Stopwatch">
            <a:extLst>
              <a:ext uri="{FF2B5EF4-FFF2-40B4-BE49-F238E27FC236}">
                <a16:creationId xmlns:a16="http://schemas.microsoft.com/office/drawing/2014/main" id="{69D5CCF7-B0B8-E299-0F62-26F1FE52E8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7297" y="-25498"/>
            <a:ext cx="879175" cy="797010"/>
          </a:xfrm>
          <a:prstGeom prst="rect">
            <a:avLst/>
          </a:prstGeom>
        </p:spPr>
      </p:pic>
      <p:pic>
        <p:nvPicPr>
          <p:cNvPr id="6" name="5s">
            <a:hlinkClick r:id="" action="ppaction://media"/>
            <a:extLst>
              <a:ext uri="{FF2B5EF4-FFF2-40B4-BE49-F238E27FC236}">
                <a16:creationId xmlns:a16="http://schemas.microsoft.com/office/drawing/2014/main" id="{3E58A974-36D8-A79E-A6D4-4875425CFF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1768" y="719400"/>
            <a:ext cx="1150232" cy="904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3B641D-4D50-51BE-D471-8C6BBA9E7CD3}"/>
              </a:ext>
            </a:extLst>
          </p:cNvPr>
          <p:cNvSpPr txBox="1"/>
          <p:nvPr/>
        </p:nvSpPr>
        <p:spPr>
          <a:xfrm>
            <a:off x="2153216" y="3686294"/>
            <a:ext cx="8206778" cy="1815882"/>
          </a:xfrm>
          <a:prstGeom prst="rect">
            <a:avLst/>
          </a:prstGeom>
          <a:solidFill>
            <a:srgbClr val="75DA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phải cẩn thận trong khi sử dụng vì nó sẽ gây ra rất nhiều tác hại với máy tính và bản thân mình. </a:t>
            </a:r>
          </a:p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Có thế vi phạm pháp luật, mất thông tin bảo mật trong máy tính, nhiễm virút vào máy tính.</a:t>
            </a:r>
            <a:endParaRPr lang="en-US" sz="7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495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914400" y="115172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FA445-8CB2-0629-DD42-A2B312FCF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228600"/>
            <a:ext cx="2895600" cy="2485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EF1F33-8439-AFEB-3426-ABD0A819E43F}"/>
              </a:ext>
            </a:extLst>
          </p:cNvPr>
          <p:cNvSpPr txBox="1"/>
          <p:nvPr/>
        </p:nvSpPr>
        <p:spPr>
          <a:xfrm>
            <a:off x="732343" y="138729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B4C87-3B07-CFD9-F77E-F25C734B3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" cy="757685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B58826-B97F-A1E0-CEF4-0F14C949E5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8325960"/>
              </p:ext>
            </p:extLst>
          </p:nvPr>
        </p:nvGraphicFramePr>
        <p:xfrm>
          <a:off x="111404" y="1800749"/>
          <a:ext cx="4567969" cy="3002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Picture 2" descr="HÌNH ĐỘNG VỀ ÂM NHẠC ( MUSIC animations) - Website Trương Thị Nguyệt">
            <a:extLst>
              <a:ext uri="{FF2B5EF4-FFF2-40B4-BE49-F238E27FC236}">
                <a16:creationId xmlns:a16="http://schemas.microsoft.com/office/drawing/2014/main" id="{D5F50B21-BF5B-9B4C-A701-05BB6534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2" y="-75753"/>
            <a:ext cx="18573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0F3A0877-F4AC-4364-3214-5304055595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47" end="3710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304" y="912847"/>
            <a:ext cx="8689696" cy="50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5" name="ChuyenOLop-TuongVy_3c8us">
            <a:hlinkClick r:id="" action="ppaction://media"/>
            <a:extLst>
              <a:ext uri="{FF2B5EF4-FFF2-40B4-BE49-F238E27FC236}">
                <a16:creationId xmlns:a16="http://schemas.microsoft.com/office/drawing/2014/main" id="{115723D1-6B62-F8D5-EE84-470CE3DDC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809" y="639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362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952BC0-D72A-8775-A56D-8FC4310F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76199"/>
            <a:ext cx="6553511" cy="4374943"/>
          </a:xfrm>
          <a:prstGeom prst="rect">
            <a:avLst/>
          </a:prstGeom>
        </p:spPr>
      </p:pic>
      <p:pic>
        <p:nvPicPr>
          <p:cNvPr id="1026" name="Picture 2" descr="HÌNH ĐỘNG VỀ ÂM NHẠC ( MUSIC animations) - Website Trương Thị Nguyệt">
            <a:extLst>
              <a:ext uri="{FF2B5EF4-FFF2-40B4-BE49-F238E27FC236}">
                <a16:creationId xmlns:a16="http://schemas.microsoft.com/office/drawing/2014/main" id="{EB5FB003-EB5A-65D4-3C23-AB9C82EBB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018" y="18060"/>
            <a:ext cx="18573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F80BBD5-394D-BAA4-8B03-2CEC986340EC}"/>
              </a:ext>
            </a:extLst>
          </p:cNvPr>
          <p:cNvSpPr/>
          <p:nvPr/>
        </p:nvSpPr>
        <p:spPr>
          <a:xfrm>
            <a:off x="190500" y="4598618"/>
            <a:ext cx="11811000" cy="755547"/>
          </a:xfrm>
          <a:custGeom>
            <a:avLst/>
            <a:gdLst>
              <a:gd name="connsiteX0" fmla="*/ 0 w 11811000"/>
              <a:gd name="connsiteY0" fmla="*/ 125927 h 755547"/>
              <a:gd name="connsiteX1" fmla="*/ 125927 w 11811000"/>
              <a:gd name="connsiteY1" fmla="*/ 0 h 755547"/>
              <a:gd name="connsiteX2" fmla="*/ 11685073 w 11811000"/>
              <a:gd name="connsiteY2" fmla="*/ 0 h 755547"/>
              <a:gd name="connsiteX3" fmla="*/ 11811000 w 11811000"/>
              <a:gd name="connsiteY3" fmla="*/ 125927 h 755547"/>
              <a:gd name="connsiteX4" fmla="*/ 11811000 w 11811000"/>
              <a:gd name="connsiteY4" fmla="*/ 629620 h 755547"/>
              <a:gd name="connsiteX5" fmla="*/ 11685073 w 11811000"/>
              <a:gd name="connsiteY5" fmla="*/ 755547 h 755547"/>
              <a:gd name="connsiteX6" fmla="*/ 125927 w 11811000"/>
              <a:gd name="connsiteY6" fmla="*/ 755547 h 755547"/>
              <a:gd name="connsiteX7" fmla="*/ 0 w 11811000"/>
              <a:gd name="connsiteY7" fmla="*/ 629620 h 755547"/>
              <a:gd name="connsiteX8" fmla="*/ 0 w 11811000"/>
              <a:gd name="connsiteY8" fmla="*/ 125927 h 75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755547">
                <a:moveTo>
                  <a:pt x="0" y="125927"/>
                </a:moveTo>
                <a:cubicBezTo>
                  <a:pt x="0" y="56379"/>
                  <a:pt x="56379" y="0"/>
                  <a:pt x="125927" y="0"/>
                </a:cubicBezTo>
                <a:lnTo>
                  <a:pt x="11685073" y="0"/>
                </a:lnTo>
                <a:cubicBezTo>
                  <a:pt x="11754621" y="0"/>
                  <a:pt x="11811000" y="56379"/>
                  <a:pt x="11811000" y="125927"/>
                </a:cubicBezTo>
                <a:lnTo>
                  <a:pt x="11811000" y="629620"/>
                </a:lnTo>
                <a:cubicBezTo>
                  <a:pt x="11811000" y="699168"/>
                  <a:pt x="11754621" y="755547"/>
                  <a:pt x="11685073" y="755547"/>
                </a:cubicBezTo>
                <a:lnTo>
                  <a:pt x="125927" y="755547"/>
                </a:lnTo>
                <a:cubicBezTo>
                  <a:pt x="56379" y="755547"/>
                  <a:pt x="0" y="699168"/>
                  <a:pt x="0" y="629620"/>
                </a:cubicBezTo>
                <a:lnTo>
                  <a:pt x="0" y="125927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323" tIns="128323" rIns="128323" bIns="128323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latin typeface="Be Vietnam Pro" pitchFamily="2" charset="0"/>
              </a:rPr>
              <a:t>Câu 1: Phần mềm có phải do con người làm ra không?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6E868B-D73E-8A33-C7E6-EA750E50B7BD}"/>
              </a:ext>
            </a:extLst>
          </p:cNvPr>
          <p:cNvSpPr/>
          <p:nvPr/>
        </p:nvSpPr>
        <p:spPr>
          <a:xfrm>
            <a:off x="190500" y="5541365"/>
            <a:ext cx="11811000" cy="1084606"/>
          </a:xfrm>
          <a:custGeom>
            <a:avLst/>
            <a:gdLst>
              <a:gd name="connsiteX0" fmla="*/ 0 w 11811000"/>
              <a:gd name="connsiteY0" fmla="*/ 180771 h 1084606"/>
              <a:gd name="connsiteX1" fmla="*/ 180771 w 11811000"/>
              <a:gd name="connsiteY1" fmla="*/ 0 h 1084606"/>
              <a:gd name="connsiteX2" fmla="*/ 11630229 w 11811000"/>
              <a:gd name="connsiteY2" fmla="*/ 0 h 1084606"/>
              <a:gd name="connsiteX3" fmla="*/ 11811000 w 11811000"/>
              <a:gd name="connsiteY3" fmla="*/ 180771 h 1084606"/>
              <a:gd name="connsiteX4" fmla="*/ 11811000 w 11811000"/>
              <a:gd name="connsiteY4" fmla="*/ 903835 h 1084606"/>
              <a:gd name="connsiteX5" fmla="*/ 11630229 w 11811000"/>
              <a:gd name="connsiteY5" fmla="*/ 1084606 h 1084606"/>
              <a:gd name="connsiteX6" fmla="*/ 180771 w 11811000"/>
              <a:gd name="connsiteY6" fmla="*/ 1084606 h 1084606"/>
              <a:gd name="connsiteX7" fmla="*/ 0 w 11811000"/>
              <a:gd name="connsiteY7" fmla="*/ 903835 h 1084606"/>
              <a:gd name="connsiteX8" fmla="*/ 0 w 11811000"/>
              <a:gd name="connsiteY8" fmla="*/ 180771 h 108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1084606">
                <a:moveTo>
                  <a:pt x="0" y="180771"/>
                </a:moveTo>
                <a:cubicBezTo>
                  <a:pt x="0" y="80934"/>
                  <a:pt x="80934" y="0"/>
                  <a:pt x="180771" y="0"/>
                </a:cubicBezTo>
                <a:lnTo>
                  <a:pt x="11630229" y="0"/>
                </a:lnTo>
                <a:cubicBezTo>
                  <a:pt x="11730066" y="0"/>
                  <a:pt x="11811000" y="80934"/>
                  <a:pt x="11811000" y="180771"/>
                </a:cubicBezTo>
                <a:lnTo>
                  <a:pt x="11811000" y="903835"/>
                </a:lnTo>
                <a:cubicBezTo>
                  <a:pt x="11811000" y="1003672"/>
                  <a:pt x="11730066" y="1084606"/>
                  <a:pt x="11630229" y="1084606"/>
                </a:cubicBezTo>
                <a:lnTo>
                  <a:pt x="180771" y="1084606"/>
                </a:lnTo>
                <a:cubicBezTo>
                  <a:pt x="80934" y="1084606"/>
                  <a:pt x="0" y="1003672"/>
                  <a:pt x="0" y="903835"/>
                </a:cubicBezTo>
                <a:lnTo>
                  <a:pt x="0" y="180771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386" tIns="144386" rIns="144386" bIns="144386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latin typeface="Be Vietnam Pro" pitchFamily="2" charset="0"/>
              </a:rPr>
              <a:t>Câu 2: Nếu em là người làm ra phần mềm, em sẽ bán cho người cần dùng hay em cho họ dùng miễn phí.</a:t>
            </a:r>
          </a:p>
        </p:txBody>
      </p:sp>
    </p:spTree>
    <p:extLst>
      <p:ext uri="{BB962C8B-B14F-4D97-AF65-F5344CB8AC3E}">
        <p14:creationId xmlns:p14="http://schemas.microsoft.com/office/powerpoint/2010/main" val="34739037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767157" y="-191102"/>
            <a:ext cx="7593013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11600" y="2887279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848" y="1598059"/>
            <a:ext cx="88092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phần mềm khi được phép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912879" y="2632730"/>
            <a:ext cx="9279285" cy="1886515"/>
            <a:chOff x="2849697" y="2243621"/>
            <a:chExt cx="8635953" cy="908655"/>
          </a:xfrm>
        </p:grpSpPr>
        <p:sp>
          <p:nvSpPr>
            <p:cNvPr id="19" name="Oval 18"/>
            <p:cNvSpPr/>
            <p:nvPr/>
          </p:nvSpPr>
          <p:spPr>
            <a:xfrm>
              <a:off x="2849697" y="2374232"/>
              <a:ext cx="742725" cy="4307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được một vài ví dụ cụ thể về phần mềm miễn </a:t>
              </a:r>
            </a:p>
            <a:p>
              <a:pPr eaLnBrk="1" hangingPunct="1">
                <a:defRPr/>
              </a:pPr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 và phần mềm không miễn phí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362200" y="4849189"/>
            <a:ext cx="9113135" cy="1399211"/>
            <a:chOff x="2924111" y="2309513"/>
            <a:chExt cx="7853369" cy="716493"/>
          </a:xfrm>
        </p:grpSpPr>
        <p:sp>
          <p:nvSpPr>
            <p:cNvPr id="64" name="Oval 63"/>
            <p:cNvSpPr/>
            <p:nvPr/>
          </p:nvSpPr>
          <p:spPr>
            <a:xfrm>
              <a:off x="2924111" y="2346715"/>
              <a:ext cx="785448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rằng chỉ sử dụng phần mềm khi được phép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53CB994-C4AA-909F-105E-7FCBE073C831}"/>
              </a:ext>
            </a:extLst>
          </p:cNvPr>
          <p:cNvSpPr/>
          <p:nvPr/>
        </p:nvSpPr>
        <p:spPr>
          <a:xfrm>
            <a:off x="3132922" y="107348"/>
            <a:ext cx="8839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8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ĐẠO ĐỨC PHÁP LUẬT VÀ VĂN HOÁ TRONG MÔI TRƯỜNG SỐ</a:t>
            </a:r>
            <a:endParaRPr lang="en-US" sz="3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E5893B-F888-20E6-64C1-DCB05C65E94D}"/>
              </a:ext>
            </a:extLst>
          </p:cNvPr>
          <p:cNvSpPr/>
          <p:nvPr/>
        </p:nvSpPr>
        <p:spPr>
          <a:xfrm>
            <a:off x="177800" y="158569"/>
            <a:ext cx="1201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Phần mềm miễn phí và phần mềm không miễn phí</a:t>
            </a:r>
            <a:endParaRPr lang="en-US" sz="3200" b="1" dirty="0">
              <a:ln w="0"/>
              <a:solidFill>
                <a:srgbClr val="0000CC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AF065E-1A58-ADFB-A249-A40F3B06C834}"/>
              </a:ext>
            </a:extLst>
          </p:cNvPr>
          <p:cNvSpPr txBox="1"/>
          <p:nvPr/>
        </p:nvSpPr>
        <p:spPr>
          <a:xfrm>
            <a:off x="669235" y="929787"/>
            <a:ext cx="1165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Từ những phần mềm chúng ta vừa kể ra ở trò chơi. Em hãy thảo luận nhóm 2 rồi điền vào bảng sau: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1B7699B-D2A3-CD90-DD7C-3C6191971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751824"/>
              </p:ext>
            </p:extLst>
          </p:nvPr>
        </p:nvGraphicFramePr>
        <p:xfrm>
          <a:off x="800100" y="2057400"/>
          <a:ext cx="10934700" cy="426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23622">
                  <a:extLst>
                    <a:ext uri="{9D8B030D-6E8A-4147-A177-3AD203B41FA5}">
                      <a16:colId xmlns:a16="http://schemas.microsoft.com/office/drawing/2014/main" val="3681194020"/>
                    </a:ext>
                  </a:extLst>
                </a:gridCol>
                <a:gridCol w="5911078">
                  <a:extLst>
                    <a:ext uri="{9D8B030D-6E8A-4147-A177-3AD203B41FA5}">
                      <a16:colId xmlns:a16="http://schemas.microsoft.com/office/drawing/2014/main" val="3530560419"/>
                    </a:ext>
                  </a:extLst>
                </a:gridCol>
              </a:tblGrid>
              <a:tr h="155094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 mềm miễn phí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 mềm không miễn phí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012481"/>
                  </a:ext>
                </a:extLst>
              </a:tr>
              <a:tr h="2716259"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689008"/>
                  </a:ext>
                </a:extLst>
              </a:tr>
            </a:tbl>
          </a:graphicData>
        </a:graphic>
      </p:graphicFrame>
      <p:pic>
        <p:nvPicPr>
          <p:cNvPr id="1026" name="Picture 2" descr="Ứng dụng Microsoft PowerPoint: Tạo file thuyết trình với nhiều slide đẹp |  Link tải free, cách sử dụng">
            <a:extLst>
              <a:ext uri="{FF2B5EF4-FFF2-40B4-BE49-F238E27FC236}">
                <a16:creationId xmlns:a16="http://schemas.microsoft.com/office/drawing/2014/main" id="{B1938F1A-1619-A5BB-8694-6D80DB2F9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778" y1="42222" x2="27778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1111" r="11111" b="13334"/>
          <a:stretch/>
        </p:blipFill>
        <p:spPr bwMode="auto">
          <a:xfrm>
            <a:off x="6318627" y="3656913"/>
            <a:ext cx="1400116" cy="1322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square with white letter&#10;&#10;Description automatically generated">
            <a:extLst>
              <a:ext uri="{FF2B5EF4-FFF2-40B4-BE49-F238E27FC236}">
                <a16:creationId xmlns:a16="http://schemas.microsoft.com/office/drawing/2014/main" id="{0BC75014-2EA8-C788-FA0D-33BF19608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63" b="89691" l="10000" r="90000">
                        <a14:foregroundMark x1="30769" y1="40206" x2="33846" y2="58763"/>
                        <a14:foregroundMark x1="38077" y1="42784" x2="38077" y2="47423"/>
                        <a14:foregroundMark x1="20000" y1="46907" x2="20769" y2="50515"/>
                        <a14:foregroundMark x1="46538" y1="8763" x2="55385" y2="9794"/>
                      </a14:backgroundRemoval>
                    </a14:imgEffect>
                  </a14:imgLayer>
                </a14:imgProps>
              </a:ext>
            </a:extLst>
          </a:blip>
          <a:srcRect l="6667" r="13333" b="5669"/>
          <a:stretch/>
        </p:blipFill>
        <p:spPr>
          <a:xfrm>
            <a:off x="7982199" y="3690700"/>
            <a:ext cx="1400116" cy="1231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 descr="A logo of a google chrome browser&#10;&#10;Description automatically generated">
            <a:extLst>
              <a:ext uri="{FF2B5EF4-FFF2-40B4-BE49-F238E27FC236}">
                <a16:creationId xmlns:a16="http://schemas.microsoft.com/office/drawing/2014/main" id="{A1A5B192-4413-1EBA-1200-E435D6CADD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67" b="94083" l="9732" r="89933">
                        <a14:foregroundMark x1="46980" y1="10059" x2="51342" y2="10059"/>
                        <a14:foregroundMark x1="47987" y1="92899" x2="53691" y2="94083"/>
                      </a14:backgroundRemoval>
                    </a14:imgEffect>
                  </a14:imgLayer>
                </a14:imgProps>
              </a:ext>
            </a:extLst>
          </a:blip>
          <a:srcRect l="21477" r="19463"/>
          <a:stretch/>
        </p:blipFill>
        <p:spPr>
          <a:xfrm>
            <a:off x="789590" y="3643007"/>
            <a:ext cx="1575759" cy="13596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10" descr="A blue and green logo&#10;&#10;Description automatically generated">
            <a:extLst>
              <a:ext uri="{FF2B5EF4-FFF2-40B4-BE49-F238E27FC236}">
                <a16:creationId xmlns:a16="http://schemas.microsoft.com/office/drawing/2014/main" id="{CB872126-92DC-C561-6A67-8C00EC577D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5636" y1="77049" x2="57455" y2="77049"/>
                      </a14:backgroundRemoval>
                    </a14:imgEffect>
                  </a14:imgLayer>
                </a14:imgProps>
              </a:ext>
            </a:extLst>
          </a:blip>
          <a:srcRect l="18466" t="5923" r="17534" b="6646"/>
          <a:stretch/>
        </p:blipFill>
        <p:spPr>
          <a:xfrm>
            <a:off x="2412606" y="3670875"/>
            <a:ext cx="1616315" cy="13315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Picture 12" descr="A yellow square with a white letter s&#10;&#10;Description automatically generated">
            <a:extLst>
              <a:ext uri="{FF2B5EF4-FFF2-40B4-BE49-F238E27FC236}">
                <a16:creationId xmlns:a16="http://schemas.microsoft.com/office/drawing/2014/main" id="{2A5BCA45-731A-BCBB-BC4A-67906F32AF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4530" y="3690700"/>
            <a:ext cx="1204568" cy="12045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Picture 14" descr="A close-up of a paint palette and a brush&#10;&#10;Description automatically generated">
            <a:extLst>
              <a:ext uri="{FF2B5EF4-FFF2-40B4-BE49-F238E27FC236}">
                <a16:creationId xmlns:a16="http://schemas.microsoft.com/office/drawing/2014/main" id="{831DF424-EEEB-EB92-FA78-B7D6D5A48F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0000" l="4000" r="92500">
                        <a14:foregroundMark x1="84500" y1="9000" x2="82500" y2="20000"/>
                        <a14:foregroundMark x1="78000" y1="11000" x2="74500" y2="9000"/>
                        <a14:foregroundMark x1="77000" y1="6500" x2="75500" y2="5000"/>
                        <a14:foregroundMark x1="92500" y1="16000" x2="92500" y2="17500"/>
                        <a14:foregroundMark x1="9000" y1="56000" x2="10500" y2="69000"/>
                        <a14:foregroundMark x1="4000" y1="61500" x2="5500" y2="68000"/>
                      </a14:backgroundRemoval>
                    </a14:imgEffect>
                  </a14:imgLayer>
                </a14:imgProps>
              </a:ext>
            </a:extLst>
          </a:blip>
          <a:srcRect b="7306"/>
          <a:stretch/>
        </p:blipFill>
        <p:spPr>
          <a:xfrm>
            <a:off x="4152019" y="4859746"/>
            <a:ext cx="1575562" cy="14604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Picture 16" descr="A blue background with text and a person playing a flute&#10;&#10;Description automatically generated">
            <a:extLst>
              <a:ext uri="{FF2B5EF4-FFF2-40B4-BE49-F238E27FC236}">
                <a16:creationId xmlns:a16="http://schemas.microsoft.com/office/drawing/2014/main" id="{690570F5-497A-883B-3C95-B4370862E3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2584" y="5081145"/>
            <a:ext cx="1268305" cy="10620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Picture 18" descr="A blue dolphin with orange circle and orange circle&#10;&#10;Description automatically generated with medium confidence">
            <a:extLst>
              <a:ext uri="{FF2B5EF4-FFF2-40B4-BE49-F238E27FC236}">
                <a16:creationId xmlns:a16="http://schemas.microsoft.com/office/drawing/2014/main" id="{558135B6-1FE3-3BB5-E601-7FE8A4F223A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0222" y1="44889" x2="10222" y2="48000"/>
                      </a14:backgroundRemoval>
                    </a14:imgEffect>
                  </a14:imgLayer>
                </a14:imgProps>
              </a:ext>
            </a:extLst>
          </a:blip>
          <a:srcRect l="7685" t="7095" r="6982" b="4017"/>
          <a:stretch/>
        </p:blipFill>
        <p:spPr>
          <a:xfrm>
            <a:off x="2583987" y="5081145"/>
            <a:ext cx="1413365" cy="12547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Picture 20" descr="A computer with a chain and padlock&#10;&#10;Description automatically generated">
            <a:extLst>
              <a:ext uri="{FF2B5EF4-FFF2-40B4-BE49-F238E27FC236}">
                <a16:creationId xmlns:a16="http://schemas.microsoft.com/office/drawing/2014/main" id="{F620B6BB-6E36-58A7-2D59-009E628213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81650" y="2121630"/>
            <a:ext cx="1717872" cy="1324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8" name="Picture 4" descr="Những phần mềm miễn phí tốt nhất - Phần 1: 17 tiện ích cần thiết cho PC">
            <a:extLst>
              <a:ext uri="{FF2B5EF4-FFF2-40B4-BE49-F238E27FC236}">
                <a16:creationId xmlns:a16="http://schemas.microsoft.com/office/drawing/2014/main" id="{BD340D35-7A48-D5A5-31B8-103F749D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5821"/>
          <a:stretch/>
        </p:blipFill>
        <p:spPr bwMode="auto">
          <a:xfrm>
            <a:off x="3997352" y="2084735"/>
            <a:ext cx="1730229" cy="1324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close-up of a cd&#10;&#10;Description automatically generated">
            <a:extLst>
              <a:ext uri="{FF2B5EF4-FFF2-40B4-BE49-F238E27FC236}">
                <a16:creationId xmlns:a16="http://schemas.microsoft.com/office/drawing/2014/main" id="{CFA76B12-DD6C-DABE-4515-9D82DD1E80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82707" y="3662317"/>
            <a:ext cx="1348676" cy="1348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Picture 26" descr="A group of green owls flying around a planet&#10;&#10;Description automatically generated">
            <a:extLst>
              <a:ext uri="{FF2B5EF4-FFF2-40B4-BE49-F238E27FC236}">
                <a16:creationId xmlns:a16="http://schemas.microsoft.com/office/drawing/2014/main" id="{AB7BBDAE-DECC-C5DE-37E2-5FF26E3A7E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41304" y="4940421"/>
            <a:ext cx="1851147" cy="1231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9" name="Picture 28" descr="A group of logos with text&#10;&#10;Description automatically generated">
            <a:extLst>
              <a:ext uri="{FF2B5EF4-FFF2-40B4-BE49-F238E27FC236}">
                <a16:creationId xmlns:a16="http://schemas.microsoft.com/office/drawing/2014/main" id="{01A9FDA6-85C4-D588-E587-B0AEFEF88B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19426" y="5010993"/>
            <a:ext cx="1928876" cy="1073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F359FD-84EB-2301-CEFE-9CBC84E46F2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117" y="783604"/>
            <a:ext cx="609118" cy="5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6308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9328723-197A-8415-2EF0-B1A2F5B4586A}"/>
              </a:ext>
            </a:extLst>
          </p:cNvPr>
          <p:cNvGrpSpPr/>
          <p:nvPr/>
        </p:nvGrpSpPr>
        <p:grpSpPr>
          <a:xfrm>
            <a:off x="2462090" y="47980"/>
            <a:ext cx="8701310" cy="1857105"/>
            <a:chOff x="-1884388" y="2847859"/>
            <a:chExt cx="7843500" cy="1499254"/>
          </a:xfrm>
          <a:solidFill>
            <a:srgbClr val="4A97A6"/>
          </a:solidFill>
        </p:grpSpPr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A4947255-5605-38E1-D742-F8183777DABA}"/>
                </a:ext>
              </a:extLst>
            </p:cNvPr>
            <p:cNvSpPr/>
            <p:nvPr/>
          </p:nvSpPr>
          <p:spPr>
            <a:xfrm>
              <a:off x="-1884388" y="2980552"/>
              <a:ext cx="7650350" cy="1366561"/>
            </a:xfrm>
            <a:prstGeom prst="round2DiagRect">
              <a:avLst>
                <a:gd name="adj1" fmla="val 50000"/>
                <a:gd name="adj2" fmla="val 9205"/>
              </a:avLst>
            </a:prstGeom>
            <a:grpFill/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792A6C-C9D1-CF8A-03D1-1AAE53420ED1}"/>
                </a:ext>
              </a:extLst>
            </p:cNvPr>
            <p:cNvSpPr txBox="1"/>
            <p:nvPr/>
          </p:nvSpPr>
          <p:spPr>
            <a:xfrm>
              <a:off x="671895" y="3030114"/>
              <a:ext cx="2304745" cy="44724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PHẦN MỀM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82854D-E498-8FEF-E861-05C4EB5120F8}"/>
                </a:ext>
              </a:extLst>
            </p:cNvPr>
            <p:cNvSpPr txBox="1"/>
            <p:nvPr/>
          </p:nvSpPr>
          <p:spPr>
            <a:xfrm>
              <a:off x="-1705734" y="3432266"/>
              <a:ext cx="7293042" cy="8199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những chương trình do cá nhân/tổ chức sản xuất -&gt; đáp ứng các nhu cầu làm việc/học tập/giải trí.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0BA8026-B417-3992-AB88-F75B58B15FBD}"/>
                </a:ext>
              </a:extLst>
            </p:cNvPr>
            <p:cNvSpPr/>
            <p:nvPr/>
          </p:nvSpPr>
          <p:spPr>
            <a:xfrm>
              <a:off x="5237800" y="2847859"/>
              <a:ext cx="706815" cy="580378"/>
            </a:xfrm>
            <a:prstGeom prst="ellipse">
              <a:avLst/>
            </a:prstGeom>
            <a:solidFill>
              <a:srgbClr val="2F66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0187DF-BF85-90D1-4BB3-C13CE347F368}"/>
                </a:ext>
              </a:extLst>
            </p:cNvPr>
            <p:cNvSpPr txBox="1"/>
            <p:nvPr/>
          </p:nvSpPr>
          <p:spPr>
            <a:xfrm>
              <a:off x="5304449" y="2898553"/>
              <a:ext cx="654663" cy="4720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BEFE2C5-54B8-1A0C-D9AE-BD5F2B929BED}"/>
              </a:ext>
            </a:extLst>
          </p:cNvPr>
          <p:cNvGrpSpPr/>
          <p:nvPr/>
        </p:nvGrpSpPr>
        <p:grpSpPr>
          <a:xfrm>
            <a:off x="324360" y="4952799"/>
            <a:ext cx="11206759" cy="1524201"/>
            <a:chOff x="1826952" y="870367"/>
            <a:chExt cx="8068401" cy="225624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9D88116-6FAE-AD97-59AD-669B4C8EAE1B}"/>
                </a:ext>
              </a:extLst>
            </p:cNvPr>
            <p:cNvGrpSpPr/>
            <p:nvPr/>
          </p:nvGrpSpPr>
          <p:grpSpPr>
            <a:xfrm>
              <a:off x="1826952" y="870367"/>
              <a:ext cx="8068401" cy="2256247"/>
              <a:chOff x="1826952" y="870367"/>
              <a:chExt cx="8068401" cy="2256247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CBE5872-7005-21A0-2421-4315C03060E3}"/>
                  </a:ext>
                </a:extLst>
              </p:cNvPr>
              <p:cNvGrpSpPr/>
              <p:nvPr/>
            </p:nvGrpSpPr>
            <p:grpSpPr>
              <a:xfrm>
                <a:off x="2172838" y="993273"/>
                <a:ext cx="7722515" cy="2133341"/>
                <a:chOff x="2795668" y="1054613"/>
                <a:chExt cx="6947511" cy="3147264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F8FD9840-7650-BB16-9C59-E3784BA6AFA0}"/>
                    </a:ext>
                  </a:extLst>
                </p:cNvPr>
                <p:cNvSpPr/>
                <p:nvPr/>
              </p:nvSpPr>
              <p:spPr>
                <a:xfrm>
                  <a:off x="2795668" y="1054613"/>
                  <a:ext cx="6947511" cy="3147264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FC9F0DA0-749D-5F26-62BC-BE65082944D7}"/>
                    </a:ext>
                  </a:extLst>
                </p:cNvPr>
                <p:cNvSpPr/>
                <p:nvPr/>
              </p:nvSpPr>
              <p:spPr>
                <a:xfrm>
                  <a:off x="2880962" y="1464301"/>
                  <a:ext cx="6776925" cy="2327891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E155C4FD-5211-4AD7-6943-DFD9C9DFEB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26952" y="870367"/>
                <a:ext cx="639970" cy="1380505"/>
              </a:xfrm>
              <a:prstGeom prst="rect">
                <a:avLst/>
              </a:prstGeom>
            </p:spPr>
          </p:pic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6313B74-4816-B729-EDF7-1950F2179E06}"/>
                </a:ext>
              </a:extLst>
            </p:cNvPr>
            <p:cNvSpPr/>
            <p:nvPr/>
          </p:nvSpPr>
          <p:spPr>
            <a:xfrm>
              <a:off x="2420739" y="1308209"/>
              <a:ext cx="7427210" cy="15034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/>
              <a:r>
                <a:rPr lang="en-US" sz="3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những phần mềm được sử dụng miễn phí, có những phần mềm không được miễn phí sử dụng.</a:t>
              </a:r>
              <a:endParaRPr lang="vi-VN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815E71C-7E5E-42C0-03B8-904401CEBB09}"/>
              </a:ext>
            </a:extLst>
          </p:cNvPr>
          <p:cNvGrpSpPr/>
          <p:nvPr/>
        </p:nvGrpSpPr>
        <p:grpSpPr>
          <a:xfrm>
            <a:off x="742265" y="2057401"/>
            <a:ext cx="4667935" cy="2623816"/>
            <a:chOff x="421620" y="2017982"/>
            <a:chExt cx="4920438" cy="243877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EC568B2-1AD1-E78E-EE88-337EF21EF31D}"/>
                </a:ext>
              </a:extLst>
            </p:cNvPr>
            <p:cNvSpPr/>
            <p:nvPr/>
          </p:nvSpPr>
          <p:spPr>
            <a:xfrm>
              <a:off x="423431" y="2429326"/>
              <a:ext cx="4668241" cy="2027426"/>
            </a:xfrm>
            <a:prstGeom prst="roundRect">
              <a:avLst/>
            </a:prstGeom>
            <a:solidFill>
              <a:srgbClr val="4A97A6"/>
            </a:solidFill>
            <a:ln w="76200">
              <a:solidFill>
                <a:srgbClr val="2F66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20D57C-1343-2FC4-DDEB-38DB167F88BA}"/>
                </a:ext>
              </a:extLst>
            </p:cNvPr>
            <p:cNvSpPr txBox="1"/>
            <p:nvPr/>
          </p:nvSpPr>
          <p:spPr>
            <a:xfrm>
              <a:off x="421620" y="3137906"/>
              <a:ext cx="4668241" cy="1230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3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Tải về từ Internet để sử dụng -&gt; không phải trả tiền</a:t>
              </a:r>
            </a:p>
            <a:p>
              <a:pPr algn="ctr" defTabSz="342900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Kiran's Typing Tutor, Mouse Sill,….</a:t>
              </a:r>
              <a:endPara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A42798F-0A8A-E808-6F7F-CC7AE22D672A}"/>
                </a:ext>
              </a:extLst>
            </p:cNvPr>
            <p:cNvSpPr/>
            <p:nvPr/>
          </p:nvSpPr>
          <p:spPr>
            <a:xfrm>
              <a:off x="4498113" y="2017982"/>
              <a:ext cx="752141" cy="659703"/>
            </a:xfrm>
            <a:prstGeom prst="ellipse">
              <a:avLst/>
            </a:prstGeom>
            <a:solidFill>
              <a:srgbClr val="2F66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7DDFF9-1895-BB82-6089-306AA8F79899}"/>
                </a:ext>
              </a:extLst>
            </p:cNvPr>
            <p:cNvSpPr txBox="1"/>
            <p:nvPr/>
          </p:nvSpPr>
          <p:spPr>
            <a:xfrm>
              <a:off x="4406308" y="2068874"/>
              <a:ext cx="935750" cy="543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E81931-2E1D-DF58-A3E3-7D9D96CADD07}"/>
                </a:ext>
              </a:extLst>
            </p:cNvPr>
            <p:cNvSpPr txBox="1"/>
            <p:nvPr/>
          </p:nvSpPr>
          <p:spPr>
            <a:xfrm>
              <a:off x="570268" y="2581103"/>
              <a:ext cx="4303915" cy="5149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PHẦN MỀM MIỄN PHÍ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6555879-F916-C808-95DB-32059C191407}"/>
              </a:ext>
            </a:extLst>
          </p:cNvPr>
          <p:cNvGrpSpPr/>
          <p:nvPr/>
        </p:nvGrpSpPr>
        <p:grpSpPr>
          <a:xfrm>
            <a:off x="6562294" y="2040842"/>
            <a:ext cx="5022765" cy="2766437"/>
            <a:chOff x="6961645" y="2013332"/>
            <a:chExt cx="5022765" cy="2625108"/>
          </a:xfrm>
          <a:solidFill>
            <a:srgbClr val="4A97A6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104E2D0-FB17-597C-6A8C-8805AE9A5322}"/>
                </a:ext>
              </a:extLst>
            </p:cNvPr>
            <p:cNvSpPr/>
            <p:nvPr/>
          </p:nvSpPr>
          <p:spPr>
            <a:xfrm>
              <a:off x="6961645" y="2398659"/>
              <a:ext cx="4848833" cy="2184837"/>
            </a:xfrm>
            <a:prstGeom prst="roundRect">
              <a:avLst/>
            </a:prstGeom>
            <a:grpFill/>
            <a:ln w="76200">
              <a:solidFill>
                <a:srgbClr val="2F66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5198C0-2452-F362-85F6-0F71FA028282}"/>
                </a:ext>
              </a:extLst>
            </p:cNvPr>
            <p:cNvSpPr txBox="1"/>
            <p:nvPr/>
          </p:nvSpPr>
          <p:spPr>
            <a:xfrm>
              <a:off x="7287295" y="2436819"/>
              <a:ext cx="423255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PHẦN MỀM </a:t>
              </a:r>
            </a:p>
            <a:p>
              <a:pPr algn="ctr"/>
              <a:r>
                <a:rPr lang="en-US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KHÔNG MIỄN PHÍ</a:t>
              </a:r>
              <a:endPara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BC1D6D-76E8-8B7B-895A-9B294362E5EC}"/>
                </a:ext>
              </a:extLst>
            </p:cNvPr>
            <p:cNvSpPr txBox="1"/>
            <p:nvPr/>
          </p:nvSpPr>
          <p:spPr>
            <a:xfrm>
              <a:off x="7032064" y="3315001"/>
              <a:ext cx="478172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3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 trả một khoản phí để có quyền sử dụng</a:t>
              </a:r>
            </a:p>
            <a:p>
              <a:pPr algn="ctr" defTabSz="342900"/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 PowerPoint, MsWord, ….</a:t>
              </a:r>
              <a:endPara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2732F8-8D84-AC7D-212D-3A8E577FB133}"/>
                </a:ext>
              </a:extLst>
            </p:cNvPr>
            <p:cNvSpPr/>
            <p:nvPr/>
          </p:nvSpPr>
          <p:spPr>
            <a:xfrm>
              <a:off x="11143083" y="2013332"/>
              <a:ext cx="726261" cy="686822"/>
            </a:xfrm>
            <a:prstGeom prst="ellipse">
              <a:avLst/>
            </a:prstGeom>
            <a:solidFill>
              <a:srgbClr val="2F66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4CD477-F322-C5F5-FE1B-34A328B82378}"/>
                </a:ext>
              </a:extLst>
            </p:cNvPr>
            <p:cNvSpPr txBox="1"/>
            <p:nvPr/>
          </p:nvSpPr>
          <p:spPr>
            <a:xfrm>
              <a:off x="11048660" y="2051050"/>
              <a:ext cx="93575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089843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nh huong">
            <a:hlinkClick r:id="" action="ppaction://media"/>
            <a:extLst>
              <a:ext uri="{FF2B5EF4-FFF2-40B4-BE49-F238E27FC236}">
                <a16:creationId xmlns:a16="http://schemas.microsoft.com/office/drawing/2014/main" id="{F861E8A4-2589-4EE5-50DF-0070200E3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609599"/>
            <a:ext cx="10972800" cy="6138629"/>
          </a:xfrm>
          <a:prstGeom prst="roundRect">
            <a:avLst>
              <a:gd name="adj" fmla="val 11111"/>
            </a:avLst>
          </a:prstGeom>
          <a:ln w="190500" cap="rnd">
            <a:solidFill>
              <a:srgbClr val="F99B1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31602C-1CE5-EE37-3E3D-F878FDF9FE94}"/>
              </a:ext>
            </a:extLst>
          </p:cNvPr>
          <p:cNvSpPr/>
          <p:nvPr/>
        </p:nvSpPr>
        <p:spPr>
          <a:xfrm>
            <a:off x="304800" y="28978"/>
            <a:ext cx="1201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Sử dụng phần mềm có bản quyền</a:t>
            </a:r>
            <a:endParaRPr lang="en-US" sz="3200" b="1" dirty="0">
              <a:ln w="0"/>
              <a:solidFill>
                <a:srgbClr val="0000CC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DD79F2-4162-1C8E-4ACC-0DD0C6E3CED3}"/>
              </a:ext>
            </a:extLst>
          </p:cNvPr>
          <p:cNvSpPr/>
          <p:nvPr/>
        </p:nvSpPr>
        <p:spPr>
          <a:xfrm>
            <a:off x="-76200" y="1252142"/>
            <a:ext cx="1371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Video và thảo luận</a:t>
            </a:r>
            <a:endParaRPr lang="en-US" sz="3200" b="1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896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31602C-1CE5-EE37-3E3D-F878FDF9FE94}"/>
              </a:ext>
            </a:extLst>
          </p:cNvPr>
          <p:cNvSpPr/>
          <p:nvPr/>
        </p:nvSpPr>
        <p:spPr>
          <a:xfrm>
            <a:off x="88900" y="152400"/>
            <a:ext cx="1201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Sử dụng phần mềm có bản quyền</a:t>
            </a:r>
            <a:endParaRPr lang="en-US" sz="3200" b="1" dirty="0">
              <a:ln w="0"/>
              <a:solidFill>
                <a:srgbClr val="0000CC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63F1D6F-7907-31B5-086D-CC8C34FFB40C}"/>
              </a:ext>
            </a:extLst>
          </p:cNvPr>
          <p:cNvSpPr/>
          <p:nvPr/>
        </p:nvSpPr>
        <p:spPr>
          <a:xfrm>
            <a:off x="5182981" y="940780"/>
            <a:ext cx="6780419" cy="1460160"/>
          </a:xfrm>
          <a:custGeom>
            <a:avLst/>
            <a:gdLst>
              <a:gd name="connsiteX0" fmla="*/ 0 w 7105650"/>
              <a:gd name="connsiteY0" fmla="*/ 243365 h 1460160"/>
              <a:gd name="connsiteX1" fmla="*/ 243365 w 7105650"/>
              <a:gd name="connsiteY1" fmla="*/ 0 h 1460160"/>
              <a:gd name="connsiteX2" fmla="*/ 6862285 w 7105650"/>
              <a:gd name="connsiteY2" fmla="*/ 0 h 1460160"/>
              <a:gd name="connsiteX3" fmla="*/ 7105650 w 7105650"/>
              <a:gd name="connsiteY3" fmla="*/ 243365 h 1460160"/>
              <a:gd name="connsiteX4" fmla="*/ 7105650 w 7105650"/>
              <a:gd name="connsiteY4" fmla="*/ 1216795 h 1460160"/>
              <a:gd name="connsiteX5" fmla="*/ 6862285 w 7105650"/>
              <a:gd name="connsiteY5" fmla="*/ 1460160 h 1460160"/>
              <a:gd name="connsiteX6" fmla="*/ 243365 w 7105650"/>
              <a:gd name="connsiteY6" fmla="*/ 1460160 h 1460160"/>
              <a:gd name="connsiteX7" fmla="*/ 0 w 7105650"/>
              <a:gd name="connsiteY7" fmla="*/ 1216795 h 1460160"/>
              <a:gd name="connsiteX8" fmla="*/ 0 w 7105650"/>
              <a:gd name="connsiteY8" fmla="*/ 243365 h 146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05650" h="1460160">
                <a:moveTo>
                  <a:pt x="0" y="243365"/>
                </a:moveTo>
                <a:cubicBezTo>
                  <a:pt x="0" y="108958"/>
                  <a:pt x="108958" y="0"/>
                  <a:pt x="243365" y="0"/>
                </a:cubicBezTo>
                <a:lnTo>
                  <a:pt x="6862285" y="0"/>
                </a:lnTo>
                <a:cubicBezTo>
                  <a:pt x="6996692" y="0"/>
                  <a:pt x="7105650" y="108958"/>
                  <a:pt x="7105650" y="243365"/>
                </a:cubicBezTo>
                <a:lnTo>
                  <a:pt x="7105650" y="1216795"/>
                </a:lnTo>
                <a:cubicBezTo>
                  <a:pt x="7105650" y="1351202"/>
                  <a:pt x="6996692" y="1460160"/>
                  <a:pt x="6862285" y="1460160"/>
                </a:cubicBezTo>
                <a:lnTo>
                  <a:pt x="243365" y="1460160"/>
                </a:lnTo>
                <a:cubicBezTo>
                  <a:pt x="108958" y="1460160"/>
                  <a:pt x="0" y="1351202"/>
                  <a:pt x="0" y="1216795"/>
                </a:cubicBezTo>
                <a:lnTo>
                  <a:pt x="0" y="243365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529" tIns="166529" rIns="166529" bIns="166529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PM trình chiếu của máy tính Khoa đã hết hạn bản quyền.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Việc làm của bạn An là không đúng vì: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14FFCE0-49A9-B7D7-AC9D-9BDD0AB2446C}"/>
              </a:ext>
            </a:extLst>
          </p:cNvPr>
          <p:cNvSpPr/>
          <p:nvPr/>
        </p:nvSpPr>
        <p:spPr>
          <a:xfrm>
            <a:off x="5182981" y="2599780"/>
            <a:ext cx="6780419" cy="1097040"/>
          </a:xfrm>
          <a:custGeom>
            <a:avLst/>
            <a:gdLst>
              <a:gd name="connsiteX0" fmla="*/ 0 w 7105650"/>
              <a:gd name="connsiteY0" fmla="*/ 243365 h 1460160"/>
              <a:gd name="connsiteX1" fmla="*/ 243365 w 7105650"/>
              <a:gd name="connsiteY1" fmla="*/ 0 h 1460160"/>
              <a:gd name="connsiteX2" fmla="*/ 6862285 w 7105650"/>
              <a:gd name="connsiteY2" fmla="*/ 0 h 1460160"/>
              <a:gd name="connsiteX3" fmla="*/ 7105650 w 7105650"/>
              <a:gd name="connsiteY3" fmla="*/ 243365 h 1460160"/>
              <a:gd name="connsiteX4" fmla="*/ 7105650 w 7105650"/>
              <a:gd name="connsiteY4" fmla="*/ 1216795 h 1460160"/>
              <a:gd name="connsiteX5" fmla="*/ 6862285 w 7105650"/>
              <a:gd name="connsiteY5" fmla="*/ 1460160 h 1460160"/>
              <a:gd name="connsiteX6" fmla="*/ 243365 w 7105650"/>
              <a:gd name="connsiteY6" fmla="*/ 1460160 h 1460160"/>
              <a:gd name="connsiteX7" fmla="*/ 0 w 7105650"/>
              <a:gd name="connsiteY7" fmla="*/ 1216795 h 1460160"/>
              <a:gd name="connsiteX8" fmla="*/ 0 w 7105650"/>
              <a:gd name="connsiteY8" fmla="*/ 243365 h 146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05650" h="1460160">
                <a:moveTo>
                  <a:pt x="0" y="243365"/>
                </a:moveTo>
                <a:cubicBezTo>
                  <a:pt x="0" y="108958"/>
                  <a:pt x="108958" y="0"/>
                  <a:pt x="243365" y="0"/>
                </a:cubicBezTo>
                <a:lnTo>
                  <a:pt x="6862285" y="0"/>
                </a:lnTo>
                <a:cubicBezTo>
                  <a:pt x="6996692" y="0"/>
                  <a:pt x="7105650" y="108958"/>
                  <a:pt x="7105650" y="243365"/>
                </a:cubicBezTo>
                <a:lnTo>
                  <a:pt x="7105650" y="1216795"/>
                </a:lnTo>
                <a:cubicBezTo>
                  <a:pt x="7105650" y="1351202"/>
                  <a:pt x="6996692" y="1460160"/>
                  <a:pt x="6862285" y="1460160"/>
                </a:cubicBezTo>
                <a:lnTo>
                  <a:pt x="243365" y="1460160"/>
                </a:lnTo>
                <a:cubicBezTo>
                  <a:pt x="108958" y="1460160"/>
                  <a:pt x="0" y="1351202"/>
                  <a:pt x="0" y="1216795"/>
                </a:cubicBezTo>
                <a:lnTo>
                  <a:pt x="0" y="243365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529" tIns="166529" rIns="166529" bIns="166529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Việc làm đó là vi phạm pháp luật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F15848E-D9C3-10A5-6B1C-511F12712121}"/>
              </a:ext>
            </a:extLst>
          </p:cNvPr>
          <p:cNvSpPr/>
          <p:nvPr/>
        </p:nvSpPr>
        <p:spPr>
          <a:xfrm>
            <a:off x="5179668" y="3879095"/>
            <a:ext cx="6780419" cy="1097040"/>
          </a:xfrm>
          <a:custGeom>
            <a:avLst/>
            <a:gdLst>
              <a:gd name="connsiteX0" fmla="*/ 0 w 7105650"/>
              <a:gd name="connsiteY0" fmla="*/ 243365 h 1460160"/>
              <a:gd name="connsiteX1" fmla="*/ 243365 w 7105650"/>
              <a:gd name="connsiteY1" fmla="*/ 0 h 1460160"/>
              <a:gd name="connsiteX2" fmla="*/ 6862285 w 7105650"/>
              <a:gd name="connsiteY2" fmla="*/ 0 h 1460160"/>
              <a:gd name="connsiteX3" fmla="*/ 7105650 w 7105650"/>
              <a:gd name="connsiteY3" fmla="*/ 243365 h 1460160"/>
              <a:gd name="connsiteX4" fmla="*/ 7105650 w 7105650"/>
              <a:gd name="connsiteY4" fmla="*/ 1216795 h 1460160"/>
              <a:gd name="connsiteX5" fmla="*/ 6862285 w 7105650"/>
              <a:gd name="connsiteY5" fmla="*/ 1460160 h 1460160"/>
              <a:gd name="connsiteX6" fmla="*/ 243365 w 7105650"/>
              <a:gd name="connsiteY6" fmla="*/ 1460160 h 1460160"/>
              <a:gd name="connsiteX7" fmla="*/ 0 w 7105650"/>
              <a:gd name="connsiteY7" fmla="*/ 1216795 h 1460160"/>
              <a:gd name="connsiteX8" fmla="*/ 0 w 7105650"/>
              <a:gd name="connsiteY8" fmla="*/ 243365 h 146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05650" h="1460160">
                <a:moveTo>
                  <a:pt x="0" y="243365"/>
                </a:moveTo>
                <a:cubicBezTo>
                  <a:pt x="0" y="108958"/>
                  <a:pt x="108958" y="0"/>
                  <a:pt x="243365" y="0"/>
                </a:cubicBezTo>
                <a:lnTo>
                  <a:pt x="6862285" y="0"/>
                </a:lnTo>
                <a:cubicBezTo>
                  <a:pt x="6996692" y="0"/>
                  <a:pt x="7105650" y="108958"/>
                  <a:pt x="7105650" y="243365"/>
                </a:cubicBezTo>
                <a:lnTo>
                  <a:pt x="7105650" y="1216795"/>
                </a:lnTo>
                <a:cubicBezTo>
                  <a:pt x="7105650" y="1351202"/>
                  <a:pt x="6996692" y="1460160"/>
                  <a:pt x="6862285" y="1460160"/>
                </a:cubicBezTo>
                <a:lnTo>
                  <a:pt x="243365" y="1460160"/>
                </a:lnTo>
                <a:cubicBezTo>
                  <a:pt x="108958" y="1460160"/>
                  <a:pt x="0" y="1351202"/>
                  <a:pt x="0" y="1216795"/>
                </a:cubicBezTo>
                <a:lnTo>
                  <a:pt x="0" y="243365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529" tIns="166529" rIns="166529" bIns="166529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Việc làm đó ảnh hưởng đến quyền lợi của người làm ra phần mềm.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0522C8-B216-976B-33A8-D37642BB1F6D}"/>
              </a:ext>
            </a:extLst>
          </p:cNvPr>
          <p:cNvSpPr/>
          <p:nvPr/>
        </p:nvSpPr>
        <p:spPr>
          <a:xfrm>
            <a:off x="5179668" y="5201479"/>
            <a:ext cx="6780419" cy="1097040"/>
          </a:xfrm>
          <a:custGeom>
            <a:avLst/>
            <a:gdLst>
              <a:gd name="connsiteX0" fmla="*/ 0 w 7105650"/>
              <a:gd name="connsiteY0" fmla="*/ 243365 h 1460160"/>
              <a:gd name="connsiteX1" fmla="*/ 243365 w 7105650"/>
              <a:gd name="connsiteY1" fmla="*/ 0 h 1460160"/>
              <a:gd name="connsiteX2" fmla="*/ 6862285 w 7105650"/>
              <a:gd name="connsiteY2" fmla="*/ 0 h 1460160"/>
              <a:gd name="connsiteX3" fmla="*/ 7105650 w 7105650"/>
              <a:gd name="connsiteY3" fmla="*/ 243365 h 1460160"/>
              <a:gd name="connsiteX4" fmla="*/ 7105650 w 7105650"/>
              <a:gd name="connsiteY4" fmla="*/ 1216795 h 1460160"/>
              <a:gd name="connsiteX5" fmla="*/ 6862285 w 7105650"/>
              <a:gd name="connsiteY5" fmla="*/ 1460160 h 1460160"/>
              <a:gd name="connsiteX6" fmla="*/ 243365 w 7105650"/>
              <a:gd name="connsiteY6" fmla="*/ 1460160 h 1460160"/>
              <a:gd name="connsiteX7" fmla="*/ 0 w 7105650"/>
              <a:gd name="connsiteY7" fmla="*/ 1216795 h 1460160"/>
              <a:gd name="connsiteX8" fmla="*/ 0 w 7105650"/>
              <a:gd name="connsiteY8" fmla="*/ 243365 h 146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05650" h="1460160">
                <a:moveTo>
                  <a:pt x="0" y="243365"/>
                </a:moveTo>
                <a:cubicBezTo>
                  <a:pt x="0" y="108958"/>
                  <a:pt x="108958" y="0"/>
                  <a:pt x="243365" y="0"/>
                </a:cubicBezTo>
                <a:lnTo>
                  <a:pt x="6862285" y="0"/>
                </a:lnTo>
                <a:cubicBezTo>
                  <a:pt x="6996692" y="0"/>
                  <a:pt x="7105650" y="108958"/>
                  <a:pt x="7105650" y="243365"/>
                </a:cubicBezTo>
                <a:lnTo>
                  <a:pt x="7105650" y="1216795"/>
                </a:lnTo>
                <a:cubicBezTo>
                  <a:pt x="7105650" y="1351202"/>
                  <a:pt x="6996692" y="1460160"/>
                  <a:pt x="6862285" y="1460160"/>
                </a:cubicBezTo>
                <a:lnTo>
                  <a:pt x="243365" y="1460160"/>
                </a:lnTo>
                <a:cubicBezTo>
                  <a:pt x="108958" y="1460160"/>
                  <a:pt x="0" y="1351202"/>
                  <a:pt x="0" y="1216795"/>
                </a:cubicBezTo>
                <a:lnTo>
                  <a:pt x="0" y="243365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529" tIns="166529" rIns="166529" bIns="166529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Nó còn gây ra mất an toàn đối với máy tính của mình nữa.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60702-C998-FFBD-E976-B52F55763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327820"/>
            <a:ext cx="5422405" cy="3283014"/>
          </a:xfrm>
          <a:prstGeom prst="rect">
            <a:avLst/>
          </a:prstGeom>
          <a:ln>
            <a:solidFill>
              <a:srgbClr val="F99B19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047194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FD8D4B-ADFC-147B-0D5A-58FC8520671D}"/>
              </a:ext>
            </a:extLst>
          </p:cNvPr>
          <p:cNvSpPr/>
          <p:nvPr/>
        </p:nvSpPr>
        <p:spPr>
          <a:xfrm>
            <a:off x="377928" y="152400"/>
            <a:ext cx="11861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Sử dụng phần mềm có bản quyền</a:t>
            </a:r>
            <a:endParaRPr lang="en-US" sz="3200" b="1" dirty="0">
              <a:ln w="0"/>
              <a:solidFill>
                <a:srgbClr val="0000CC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B188C-28D4-F3AA-E7D8-39FC90AF0067}"/>
              </a:ext>
            </a:extLst>
          </p:cNvPr>
          <p:cNvSpPr txBox="1"/>
          <p:nvPr/>
        </p:nvSpPr>
        <p:spPr>
          <a:xfrm>
            <a:off x="567316" y="1308599"/>
            <a:ext cx="11483024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Em hãy thảo luận nhóm 2 trả lời câu hỏi: 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Phần mềm có bản quyền là gì?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Vì sao chúng ta nên sử dụng phần mềm có bản quyền.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BD1326-8134-8680-E17A-6C8F46DAE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6" y="723824"/>
            <a:ext cx="738824" cy="67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844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11883</TotalTime>
  <Words>1022</Words>
  <Application>Microsoft Office PowerPoint</Application>
  <PresentationFormat>Widescreen</PresentationFormat>
  <Paragraphs>130</Paragraphs>
  <Slides>20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Be Vietnam Pro</vt:lpstr>
      <vt:lpstr>Calibri</vt:lpstr>
      <vt:lpstr>Roboto</vt:lpstr>
      <vt:lpstr>iCiel Cadena</vt:lpstr>
      <vt:lpstr>Arial</vt:lpstr>
      <vt:lpstr>等线</vt:lpstr>
      <vt:lpstr>UTM Avo</vt:lpstr>
      <vt:lpstr>Open Sans Extrabold</vt:lpstr>
      <vt:lpstr>Times New Roman</vt:lpstr>
      <vt:lpstr>#9Slide07 Stormtrooper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Nguyen Thi Linh</cp:lastModifiedBy>
  <cp:revision>1368</cp:revision>
  <dcterms:created xsi:type="dcterms:W3CDTF">2021-09-19T04:33:01Z</dcterms:created>
  <dcterms:modified xsi:type="dcterms:W3CDTF">2026-04-12T05:39:47Z</dcterms:modified>
  <cp:category>9Slide.vn</cp:category>
</cp:coreProperties>
</file>