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86" r:id="rId2"/>
    <p:sldId id="256" r:id="rId3"/>
    <p:sldId id="565" r:id="rId4"/>
    <p:sldId id="257" r:id="rId5"/>
    <p:sldId id="264" r:id="rId6"/>
    <p:sldId id="281" r:id="rId7"/>
    <p:sldId id="267" r:id="rId8"/>
    <p:sldId id="569" r:id="rId9"/>
    <p:sldId id="268" r:id="rId10"/>
    <p:sldId id="272" r:id="rId11"/>
    <p:sldId id="567" r:id="rId12"/>
    <p:sldId id="269" r:id="rId13"/>
    <p:sldId id="277" r:id="rId14"/>
    <p:sldId id="280" r:id="rId15"/>
    <p:sldId id="568" r:id="rId16"/>
    <p:sldId id="566" r:id="rId1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>
          <a:extLst>
            <a:ext uri="{FF2B5EF4-FFF2-40B4-BE49-F238E27FC236}">
              <a16:creationId xmlns:a16="http://schemas.microsoft.com/office/drawing/2014/main" id="{469350BD-BA17-FEE4-D620-57EB47C9D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>
            <a:extLst>
              <a:ext uri="{FF2B5EF4-FFF2-40B4-BE49-F238E27FC236}">
                <a16:creationId xmlns:a16="http://schemas.microsoft.com/office/drawing/2014/main" id="{03D99EFD-3ECF-6114-2166-C1918A0150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>
            <a:extLst>
              <a:ext uri="{FF2B5EF4-FFF2-40B4-BE49-F238E27FC236}">
                <a16:creationId xmlns:a16="http://schemas.microsoft.com/office/drawing/2014/main" id="{A5866E0F-C4CE-76F7-39EB-613D4C81B6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682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5570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>
          <a:extLst>
            <a:ext uri="{FF2B5EF4-FFF2-40B4-BE49-F238E27FC236}">
              <a16:creationId xmlns:a16="http://schemas.microsoft.com/office/drawing/2014/main" id="{EB0B1F64-FC69-6BFA-0297-B00A0CEE9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>
            <a:extLst>
              <a:ext uri="{FF2B5EF4-FFF2-40B4-BE49-F238E27FC236}">
                <a16:creationId xmlns:a16="http://schemas.microsoft.com/office/drawing/2014/main" id="{1C918FFF-5C27-DCC2-86DB-E12EE13222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>
            <a:extLst>
              <a:ext uri="{FF2B5EF4-FFF2-40B4-BE49-F238E27FC236}">
                <a16:creationId xmlns:a16="http://schemas.microsoft.com/office/drawing/2014/main" id="{054EDBE6-44C4-881E-6243-F2630C98D6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73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CF049A-85B1-E1C8-4B87-27F9A0060E8B}"/>
              </a:ext>
            </a:extLst>
          </p:cNvPr>
          <p:cNvSpPr txBox="1"/>
          <p:nvPr/>
        </p:nvSpPr>
        <p:spPr>
          <a:xfrm>
            <a:off x="4279686" y="699955"/>
            <a:ext cx="9404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chemeClr val="bg1"/>
                </a:solidFill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UBND PHƯỜNG HOA LƯ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DAE23FE-F6CE-6304-43CB-5AECCE59E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786" y="1242867"/>
            <a:ext cx="68015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TIỂU</a:t>
            </a:r>
            <a:r>
              <a:rPr lang="en-US" altLang="en-US" sz="32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HỌC NAM THÀNH</a:t>
            </a:r>
            <a:endParaRPr lang="en-US" altLang="en-US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73FC15-A4F0-33E0-EDC5-01BB0B539FB2}"/>
              </a:ext>
            </a:extLst>
          </p:cNvPr>
          <p:cNvSpPr/>
          <p:nvPr/>
        </p:nvSpPr>
        <p:spPr>
          <a:xfrm>
            <a:off x="1157976" y="2783576"/>
            <a:ext cx="171300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 EM </a:t>
            </a:r>
            <a:r>
              <a:rPr lang="en-US" sz="6600" b="1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6600" b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 MÔN </a:t>
            </a:r>
            <a:r>
              <a:rPr lang="en-US" sz="66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TIN </a:t>
            </a:r>
            <a:r>
              <a:rPr lang="en-US" sz="6600" b="1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LỚP</a:t>
            </a:r>
            <a:r>
              <a:rPr lang="en-US" sz="6600" b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 5</a:t>
            </a:r>
            <a:endParaRPr lang="en-US" sz="66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E70E347A-C5E1-93F6-6047-F73D09877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095" y="6665240"/>
            <a:ext cx="9423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Giáo</a:t>
            </a:r>
            <a:r>
              <a:rPr lang="en-US" altLang="en-US" sz="40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i="1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viên</a:t>
            </a:r>
            <a:r>
              <a:rPr lang="en-US" altLang="en-US" sz="4000" b="1" i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Nguyễn Thị Linh</a:t>
            </a:r>
            <a:endParaRPr lang="en-US" altLang="en-US" sz="48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9582401-FD60-24D5-8840-FB24C7FD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461" y="5231626"/>
            <a:ext cx="94238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sz="45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45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2025 - 2026</a:t>
            </a:r>
            <a:endParaRPr lang="en-US" altLang="en-US" sz="45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5E8DCB-A59B-3856-3B2C-E707417262BC}"/>
              </a:ext>
            </a:extLst>
          </p:cNvPr>
          <p:cNvCxnSpPr/>
          <p:nvPr/>
        </p:nvCxnSpPr>
        <p:spPr>
          <a:xfrm>
            <a:off x="6900081" y="1809842"/>
            <a:ext cx="416376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C0F0A6-73DC-4D3A-860C-0708AF5F7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32" y="4071933"/>
            <a:ext cx="3363179" cy="46682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5843660-B495-4708-82BE-3251F7ADE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226" y="2407674"/>
            <a:ext cx="15766026" cy="603209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83A98D8-1676-5363-7A64-906ABB26D73A}"/>
              </a:ext>
            </a:extLst>
          </p:cNvPr>
          <p:cNvSpPr/>
          <p:nvPr/>
        </p:nvSpPr>
        <p:spPr>
          <a:xfrm>
            <a:off x="1490389" y="560307"/>
            <a:ext cx="11282507" cy="1216800"/>
          </a:xfrm>
          <a:custGeom>
            <a:avLst/>
            <a:gdLst>
              <a:gd name="csX0" fmla="*/ 0 w 9232467"/>
              <a:gd name="csY0" fmla="*/ 202804 h 1216800"/>
              <a:gd name="csX1" fmla="*/ 202804 w 9232467"/>
              <a:gd name="csY1" fmla="*/ 0 h 1216800"/>
              <a:gd name="csX2" fmla="*/ 9029663 w 9232467"/>
              <a:gd name="csY2" fmla="*/ 0 h 1216800"/>
              <a:gd name="csX3" fmla="*/ 9232467 w 9232467"/>
              <a:gd name="csY3" fmla="*/ 202804 h 1216800"/>
              <a:gd name="csX4" fmla="*/ 9232467 w 9232467"/>
              <a:gd name="csY4" fmla="*/ 1013996 h 1216800"/>
              <a:gd name="csX5" fmla="*/ 9029663 w 9232467"/>
              <a:gd name="csY5" fmla="*/ 1216800 h 1216800"/>
              <a:gd name="csX6" fmla="*/ 202804 w 9232467"/>
              <a:gd name="csY6" fmla="*/ 1216800 h 1216800"/>
              <a:gd name="csX7" fmla="*/ 0 w 9232467"/>
              <a:gd name="csY7" fmla="*/ 1013996 h 1216800"/>
              <a:gd name="csX8" fmla="*/ 0 w 9232467"/>
              <a:gd name="csY8" fmla="*/ 202804 h 1216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232467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9029663" y="0"/>
                </a:lnTo>
                <a:cubicBezTo>
                  <a:pt x="9141669" y="0"/>
                  <a:pt x="9232467" y="90798"/>
                  <a:pt x="9232467" y="202804"/>
                </a:cubicBezTo>
                <a:lnTo>
                  <a:pt x="9232467" y="1013996"/>
                </a:lnTo>
                <a:cubicBezTo>
                  <a:pt x="9232467" y="1126002"/>
                  <a:pt x="9141669" y="1216800"/>
                  <a:pt x="9029663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559" tIns="196559" rIns="196559" bIns="1965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LỆP LẶP LIÊN TỤC</a:t>
            </a:r>
            <a:endParaRPr lang="en-US" sz="46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>
          <a:extLst>
            <a:ext uri="{FF2B5EF4-FFF2-40B4-BE49-F238E27FC236}">
              <a16:creationId xmlns:a16="http://schemas.microsoft.com/office/drawing/2014/main" id="{638262A4-113C-7998-8831-9D104F57B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D7A0D-B680-3057-DFF2-8B41AC19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969" y="2372848"/>
            <a:ext cx="15632061" cy="597474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669C83C-E0EE-FFE1-2F12-05A5F4825D1F}"/>
              </a:ext>
            </a:extLst>
          </p:cNvPr>
          <p:cNvSpPr/>
          <p:nvPr/>
        </p:nvSpPr>
        <p:spPr>
          <a:xfrm>
            <a:off x="1490389" y="560307"/>
            <a:ext cx="11282507" cy="1216800"/>
          </a:xfrm>
          <a:custGeom>
            <a:avLst/>
            <a:gdLst>
              <a:gd name="csX0" fmla="*/ 0 w 9232467"/>
              <a:gd name="csY0" fmla="*/ 202804 h 1216800"/>
              <a:gd name="csX1" fmla="*/ 202804 w 9232467"/>
              <a:gd name="csY1" fmla="*/ 0 h 1216800"/>
              <a:gd name="csX2" fmla="*/ 9029663 w 9232467"/>
              <a:gd name="csY2" fmla="*/ 0 h 1216800"/>
              <a:gd name="csX3" fmla="*/ 9232467 w 9232467"/>
              <a:gd name="csY3" fmla="*/ 202804 h 1216800"/>
              <a:gd name="csX4" fmla="*/ 9232467 w 9232467"/>
              <a:gd name="csY4" fmla="*/ 1013996 h 1216800"/>
              <a:gd name="csX5" fmla="*/ 9029663 w 9232467"/>
              <a:gd name="csY5" fmla="*/ 1216800 h 1216800"/>
              <a:gd name="csX6" fmla="*/ 202804 w 9232467"/>
              <a:gd name="csY6" fmla="*/ 1216800 h 1216800"/>
              <a:gd name="csX7" fmla="*/ 0 w 9232467"/>
              <a:gd name="csY7" fmla="*/ 1013996 h 1216800"/>
              <a:gd name="csX8" fmla="*/ 0 w 9232467"/>
              <a:gd name="csY8" fmla="*/ 202804 h 1216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232467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9029663" y="0"/>
                </a:lnTo>
                <a:cubicBezTo>
                  <a:pt x="9141669" y="0"/>
                  <a:pt x="9232467" y="90798"/>
                  <a:pt x="9232467" y="202804"/>
                </a:cubicBezTo>
                <a:lnTo>
                  <a:pt x="9232467" y="1013996"/>
                </a:lnTo>
                <a:cubicBezTo>
                  <a:pt x="9232467" y="1126002"/>
                  <a:pt x="9141669" y="1216800"/>
                  <a:pt x="9029663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559" tIns="196559" rIns="196559" bIns="1965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LỆP LẶP CÓ ĐIỀU KIỆN</a:t>
            </a:r>
            <a:endParaRPr lang="en-US" sz="46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128294" y="361247"/>
            <a:ext cx="16583948" cy="4782253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155389" y="450031"/>
            <a:ext cx="11532206" cy="97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"/>
                <a:cs typeface="Times New Roman" panose="02020603050405020304" pitchFamily="18" charset="0"/>
                <a:sym typeface="Lato"/>
              </a:rPr>
              <a:t>Trong </a:t>
            </a:r>
            <a:r>
              <a:rPr lang="vi-VN" sz="4800" b="1" i="0" u="none" strike="noStrike" cap="none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"/>
                <a:cs typeface="Times New Roman" panose="02020603050405020304" pitchFamily="18" charset="0"/>
                <a:sym typeface="Lato"/>
              </a:rPr>
              <a:t>Scratch</a:t>
            </a:r>
            <a:r>
              <a:rPr lang="vi-VN" sz="4800" b="1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4800" b="1" i="0" u="none" strike="noStrike" cap="none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4800" b="1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"/>
                <a:cs typeface="Times New Roman" panose="02020603050405020304" pitchFamily="18" charset="0"/>
                <a:sym typeface="Lato"/>
              </a:rPr>
              <a:t> ba </a:t>
            </a:r>
            <a:r>
              <a:rPr lang="vi-VN" sz="4800" b="1" i="0" u="none" strike="noStrike" cap="none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"/>
                <a:cs typeface="Times New Roman" panose="02020603050405020304" pitchFamily="18" charset="0"/>
                <a:sym typeface="Lato"/>
              </a:rPr>
              <a:t>lệnh</a:t>
            </a:r>
            <a:r>
              <a:rPr lang="vi-VN" sz="4800" b="1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800" b="1" i="0" u="none" strike="noStrike" cap="none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"/>
                <a:cs typeface="Times New Roman" panose="02020603050405020304" pitchFamily="18" charset="0"/>
                <a:sym typeface="Lato"/>
              </a:rPr>
              <a:t>lặp</a:t>
            </a:r>
            <a:r>
              <a:rPr lang="vi-VN" sz="4800" b="1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"/>
                <a:cs typeface="Times New Roman" panose="02020603050405020304" pitchFamily="18" charset="0"/>
                <a:sym typeface="Lato"/>
              </a:rPr>
              <a:t> như sau: 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0513" y="361247"/>
            <a:ext cx="1479042" cy="128880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6645" y="4921207"/>
            <a:ext cx="1137703" cy="1203430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1824192" y="5251086"/>
            <a:ext cx="1514505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/>
            <a:r>
              <a:rPr lang="vi-VN" sz="4800" b="1" dirty="0" err="1">
                <a:solidFill>
                  <a:schemeClr val="bg1"/>
                </a:solidFill>
                <a:latin typeface="+mn-lt"/>
              </a:rPr>
              <a:t>Để</a:t>
            </a:r>
            <a:r>
              <a:rPr lang="vi-VN" sz="4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b="1" dirty="0" err="1">
                <a:solidFill>
                  <a:schemeClr val="bg1"/>
                </a:solidFill>
                <a:latin typeface="+mn-lt"/>
              </a:rPr>
              <a:t>điều</a:t>
            </a:r>
            <a:r>
              <a:rPr lang="vi-VN" sz="4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b="1" dirty="0" err="1">
                <a:solidFill>
                  <a:schemeClr val="bg1"/>
                </a:solidFill>
                <a:latin typeface="+mn-lt"/>
              </a:rPr>
              <a:t>khiển</a:t>
            </a:r>
            <a:r>
              <a:rPr lang="vi-VN" sz="4800" b="1" dirty="0">
                <a:solidFill>
                  <a:schemeClr val="bg1"/>
                </a:solidFill>
                <a:latin typeface="+mn-lt"/>
              </a:rPr>
              <a:t> nhân </a:t>
            </a:r>
            <a:r>
              <a:rPr lang="vi-VN" sz="4800" b="1" dirty="0" err="1">
                <a:solidFill>
                  <a:schemeClr val="bg1"/>
                </a:solidFill>
                <a:latin typeface="+mn-lt"/>
              </a:rPr>
              <a:t>vật</a:t>
            </a:r>
            <a:r>
              <a:rPr lang="vi-VN" sz="4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b="1" dirty="0" err="1">
                <a:solidFill>
                  <a:schemeClr val="bg1"/>
                </a:solidFill>
                <a:latin typeface="+mn-lt"/>
              </a:rPr>
              <a:t>lặp</a:t>
            </a:r>
            <a:r>
              <a:rPr lang="vi-VN" sz="4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b="1" dirty="0" err="1">
                <a:solidFill>
                  <a:schemeClr val="bg1"/>
                </a:solidFill>
                <a:latin typeface="+mn-lt"/>
              </a:rPr>
              <a:t>lại</a:t>
            </a:r>
            <a:r>
              <a:rPr lang="vi-VN" sz="4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b="1" dirty="0" err="1">
                <a:solidFill>
                  <a:schemeClr val="bg1"/>
                </a:solidFill>
                <a:latin typeface="+mn-lt"/>
              </a:rPr>
              <a:t>một</a:t>
            </a:r>
            <a:r>
              <a:rPr lang="vi-VN" sz="4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b="1" dirty="0" err="1">
                <a:solidFill>
                  <a:schemeClr val="bg1"/>
                </a:solidFill>
                <a:latin typeface="+mn-lt"/>
              </a:rPr>
              <a:t>việc</a:t>
            </a:r>
            <a:r>
              <a:rPr lang="vi-VN" sz="4800" b="1" dirty="0">
                <a:solidFill>
                  <a:schemeClr val="bg1"/>
                </a:solidFill>
                <a:latin typeface="+mn-lt"/>
              </a:rPr>
              <a:t> 10 </a:t>
            </a:r>
            <a:r>
              <a:rPr lang="vi-VN" sz="4800" b="1" dirty="0" err="1">
                <a:solidFill>
                  <a:schemeClr val="bg1"/>
                </a:solidFill>
                <a:latin typeface="+mn-lt"/>
              </a:rPr>
              <a:t>lần</a:t>
            </a:r>
            <a:r>
              <a:rPr lang="vi-VN" sz="4800" b="1" dirty="0">
                <a:solidFill>
                  <a:schemeClr val="bg1"/>
                </a:solidFill>
                <a:latin typeface="+mn-lt"/>
              </a:rPr>
              <a:t>, em </a:t>
            </a:r>
            <a:r>
              <a:rPr lang="vi-VN" sz="4800" b="1" dirty="0" err="1">
                <a:solidFill>
                  <a:schemeClr val="bg1"/>
                </a:solidFill>
                <a:latin typeface="+mn-lt"/>
              </a:rPr>
              <a:t>sử</a:t>
            </a:r>
            <a:r>
              <a:rPr lang="vi-VN" sz="4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b="1" dirty="0" err="1">
                <a:solidFill>
                  <a:schemeClr val="bg1"/>
                </a:solidFill>
                <a:latin typeface="+mn-lt"/>
              </a:rPr>
              <a:t>dụng</a:t>
            </a:r>
            <a:r>
              <a:rPr lang="vi-VN" sz="4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b="1" dirty="0" err="1">
                <a:solidFill>
                  <a:schemeClr val="bg1"/>
                </a:solidFill>
                <a:latin typeface="+mn-lt"/>
              </a:rPr>
              <a:t>lệnh</a:t>
            </a:r>
            <a:r>
              <a:rPr lang="vi-VN" sz="4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b="1" dirty="0" err="1">
                <a:solidFill>
                  <a:schemeClr val="bg1"/>
                </a:solidFill>
                <a:latin typeface="+mn-lt"/>
              </a:rPr>
              <a:t>nào</a:t>
            </a:r>
            <a:r>
              <a:rPr lang="vi-VN" sz="4800" b="1" dirty="0">
                <a:solidFill>
                  <a:schemeClr val="bg1"/>
                </a:solidFill>
                <a:latin typeface="+mn-lt"/>
              </a:rPr>
              <a:t> sau đây?</a:t>
            </a:r>
            <a:endParaRPr lang="vi-VN" sz="4800" b="1" i="0" u="none" strike="noStrike" cap="none" dirty="0">
              <a:solidFill>
                <a:schemeClr val="bg1"/>
              </a:solidFill>
              <a:latin typeface="+mn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1932049" y="6985401"/>
            <a:ext cx="1085875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A. </a:t>
            </a:r>
            <a:r>
              <a:rPr lang="vi-VN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Lệnh</a:t>
            </a:r>
            <a:r>
              <a:rPr lang="vi-VN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lặp</a:t>
            </a:r>
            <a:r>
              <a:rPr lang="vi-VN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vi-VN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vi-VN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lần</a:t>
            </a:r>
            <a:r>
              <a:rPr lang="vi-VN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biết</a:t>
            </a:r>
            <a:r>
              <a:rPr lang="vi-VN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trước</a:t>
            </a:r>
            <a:r>
              <a:rPr lang="vi-VN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sz="4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1982820" y="7922661"/>
            <a:ext cx="92169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en-US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lặp</a:t>
            </a:r>
            <a:r>
              <a:rPr lang="en-US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liên</a:t>
            </a:r>
            <a:r>
              <a:rPr lang="en-US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tục</a:t>
            </a:r>
            <a:r>
              <a:rPr lang="en-US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sz="4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1957935" y="8831026"/>
            <a:ext cx="926675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</a:t>
            </a:r>
            <a:r>
              <a:rPr lang="en-US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vi-VN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Lệnh</a:t>
            </a:r>
            <a:r>
              <a:rPr lang="vi-VN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lặp</a:t>
            </a:r>
            <a:r>
              <a:rPr lang="vi-VN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vi-VN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điều</a:t>
            </a:r>
            <a:r>
              <a:rPr lang="vi-VN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4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kiện</a:t>
            </a:r>
            <a:r>
              <a:rPr lang="vi-VN" sz="4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F2C314C-87F1-4F40-A367-54FF5749221A}"/>
              </a:ext>
            </a:extLst>
          </p:cNvPr>
          <p:cNvSpPr/>
          <p:nvPr/>
        </p:nvSpPr>
        <p:spPr>
          <a:xfrm>
            <a:off x="1679555" y="6865456"/>
            <a:ext cx="994033" cy="9742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1EE23-BD26-4F7A-8B1D-19955AD9D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281" y="1478135"/>
            <a:ext cx="13923215" cy="3080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8AF07D8A-B6B2-4269-881E-7A5F344C600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730" y="121743"/>
            <a:ext cx="1371599" cy="1054802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5F55460-1222-4972-B60C-328965156870}"/>
              </a:ext>
            </a:extLst>
          </p:cNvPr>
          <p:cNvSpPr txBox="1"/>
          <p:nvPr/>
        </p:nvSpPr>
        <p:spPr>
          <a:xfrm>
            <a:off x="1301220" y="179784"/>
            <a:ext cx="54671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9E3535B-FDAC-4521-8C26-93EEEC6E51EF}"/>
              </a:ext>
            </a:extLst>
          </p:cNvPr>
          <p:cNvSpPr txBox="1"/>
          <p:nvPr/>
        </p:nvSpPr>
        <p:spPr>
          <a:xfrm>
            <a:off x="5566445" y="291593"/>
            <a:ext cx="125736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</a:t>
            </a:r>
            <a:r>
              <a:rPr lang="vi-VN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vi-VN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</a:t>
            </a:r>
            <a:r>
              <a:rPr lang="vi-VN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7C5A15-0A30-99BD-4F4A-D7BF5D823D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6003"/>
          <a:stretch>
            <a:fillRect/>
          </a:stretch>
        </p:blipFill>
        <p:spPr>
          <a:xfrm>
            <a:off x="11613796" y="1799121"/>
            <a:ext cx="6120581" cy="76949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8C614-5591-9604-2D95-EFD6447BC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578" y="1556429"/>
            <a:ext cx="7809591" cy="3450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419573-42CB-A5F1-78A7-A50A01498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9321" y="5217542"/>
            <a:ext cx="3694008" cy="3993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55D10-0E26-7B92-FA55-FDEDAF1B4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692" y="5232723"/>
            <a:ext cx="3677721" cy="399352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7FB059-74A9-C864-393D-8F4E14CED316}"/>
              </a:ext>
            </a:extLst>
          </p:cNvPr>
          <p:cNvSpPr txBox="1"/>
          <p:nvPr/>
        </p:nvSpPr>
        <p:spPr>
          <a:xfrm>
            <a:off x="2101260" y="9264493"/>
            <a:ext cx="1003492" cy="104638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24C345-4B86-810B-58BE-BA532AD67E98}"/>
              </a:ext>
            </a:extLst>
          </p:cNvPr>
          <p:cNvSpPr txBox="1"/>
          <p:nvPr/>
        </p:nvSpPr>
        <p:spPr>
          <a:xfrm>
            <a:off x="6471427" y="9279374"/>
            <a:ext cx="1003492" cy="104638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9BCA7F-695F-DC12-189A-F0B2FC123DEF}"/>
              </a:ext>
            </a:extLst>
          </p:cNvPr>
          <p:cNvSpPr txBox="1"/>
          <p:nvPr/>
        </p:nvSpPr>
        <p:spPr>
          <a:xfrm>
            <a:off x="180289" y="2413568"/>
            <a:ext cx="912265" cy="103715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D58A3A-B84D-9DF1-CC2C-CB7F2018FDE6}"/>
              </a:ext>
            </a:extLst>
          </p:cNvPr>
          <p:cNvSpPr txBox="1"/>
          <p:nvPr/>
        </p:nvSpPr>
        <p:spPr>
          <a:xfrm>
            <a:off x="11645508" y="2525494"/>
            <a:ext cx="590904" cy="678951"/>
          </a:xfrm>
          <a:prstGeom prst="roundRect">
            <a:avLst/>
          </a:prstGeom>
          <a:solidFill>
            <a:srgbClr val="4A24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E38484-F48F-3EB1-4BD0-3EA749E4B997}"/>
              </a:ext>
            </a:extLst>
          </p:cNvPr>
          <p:cNvSpPr txBox="1"/>
          <p:nvPr/>
        </p:nvSpPr>
        <p:spPr>
          <a:xfrm>
            <a:off x="11689754" y="4523263"/>
            <a:ext cx="590904" cy="821531"/>
          </a:xfrm>
          <a:prstGeom prst="roundRect">
            <a:avLst/>
          </a:prstGeom>
          <a:solidFill>
            <a:srgbClr val="4A24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04179-2EE8-E739-088B-C803EA5F4063}"/>
              </a:ext>
            </a:extLst>
          </p:cNvPr>
          <p:cNvSpPr txBox="1"/>
          <p:nvPr/>
        </p:nvSpPr>
        <p:spPr>
          <a:xfrm>
            <a:off x="11613796" y="7504287"/>
            <a:ext cx="590904" cy="678951"/>
          </a:xfrm>
          <a:prstGeom prst="roundRect">
            <a:avLst/>
          </a:prstGeom>
          <a:solidFill>
            <a:srgbClr val="4A24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905960-4A3E-B891-F61B-81091601AE7B}"/>
              </a:ext>
            </a:extLst>
          </p:cNvPr>
          <p:cNvCxnSpPr>
            <a:cxnSpLocks/>
          </p:cNvCxnSpPr>
          <p:nvPr/>
        </p:nvCxnSpPr>
        <p:spPr>
          <a:xfrm flipV="1">
            <a:off x="7285703" y="3038168"/>
            <a:ext cx="4514933" cy="6241206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1261992-4B57-8E61-071E-0A4F8734C78C}"/>
              </a:ext>
            </a:extLst>
          </p:cNvPr>
          <p:cNvCxnSpPr>
            <a:cxnSpLocks/>
          </p:cNvCxnSpPr>
          <p:nvPr/>
        </p:nvCxnSpPr>
        <p:spPr>
          <a:xfrm flipV="1">
            <a:off x="2448232" y="7730933"/>
            <a:ext cx="9241522" cy="1563622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1AC995-B7AB-0AE7-BA66-D98230141336}"/>
              </a:ext>
            </a:extLst>
          </p:cNvPr>
          <p:cNvCxnSpPr>
            <a:cxnSpLocks/>
          </p:cNvCxnSpPr>
          <p:nvPr/>
        </p:nvCxnSpPr>
        <p:spPr>
          <a:xfrm>
            <a:off x="1053274" y="2545378"/>
            <a:ext cx="10836307" cy="2193985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37;p25">
            <a:extLst>
              <a:ext uri="{FF2B5EF4-FFF2-40B4-BE49-F238E27FC236}">
                <a16:creationId xmlns:a16="http://schemas.microsoft.com/office/drawing/2014/main" id="{EE188F52-0676-40B4-84AA-AF53201BD5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6" y="1563328"/>
            <a:ext cx="11175338" cy="872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D51E49-0F62-47F5-8CFA-DFBEED10431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9411" y="155084"/>
            <a:ext cx="1289978" cy="11079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F0820A-0FF0-477B-9A7D-E32191A9F39D}"/>
              </a:ext>
            </a:extLst>
          </p:cNvPr>
          <p:cNvSpPr txBox="1"/>
          <p:nvPr/>
        </p:nvSpPr>
        <p:spPr>
          <a:xfrm>
            <a:off x="1592826" y="155084"/>
            <a:ext cx="7012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VẬN DỤNG</a:t>
            </a:r>
            <a:endParaRPr lang="en-US" sz="6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9CC4E-C13C-4970-BC8A-E67431053DDC}"/>
              </a:ext>
            </a:extLst>
          </p:cNvPr>
          <p:cNvSpPr txBox="1"/>
          <p:nvPr/>
        </p:nvSpPr>
        <p:spPr>
          <a:xfrm>
            <a:off x="1079586" y="2694310"/>
            <a:ext cx="9260017" cy="64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Hãy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mô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tả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bước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thực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hiện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chương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có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một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chú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cá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bơi liên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tục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trong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bể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, khi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cá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chạm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cạnh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bể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thì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bật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lại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. Khi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chương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em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sẽ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sử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dụng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lặp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latin typeface="+mn-lt"/>
                <a:cs typeface="Times New Roman" panose="02020603050405020304" pitchFamily="18" charset="0"/>
              </a:rPr>
              <a:t>nào</a:t>
            </a:r>
            <a:r>
              <a:rPr lang="vi-VN" sz="5400" dirty="0">
                <a:latin typeface="+mn-lt"/>
                <a:cs typeface="Times New Roman" panose="02020603050405020304" pitchFamily="18" charset="0"/>
              </a:rPr>
              <a:t>?</a:t>
            </a:r>
            <a:endParaRPr lang="en-US" sz="5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FE4C13-A1E8-6502-A27E-1F2902E2F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8328" y="2181849"/>
            <a:ext cx="6244607" cy="3142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7377A4-5883-2934-4129-94D1C18B3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8305" y="1686103"/>
            <a:ext cx="6384630" cy="4994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9D9E18-6521-DB1A-FAD1-42E35AE25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8305" y="1380232"/>
            <a:ext cx="6492650" cy="6451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1D51E49-0F62-47F5-8CFA-DFBEED1043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9411" y="155084"/>
            <a:ext cx="1289978" cy="11079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F0820A-0FF0-477B-9A7D-E32191A9F39D}"/>
              </a:ext>
            </a:extLst>
          </p:cNvPr>
          <p:cNvSpPr txBox="1"/>
          <p:nvPr/>
        </p:nvSpPr>
        <p:spPr>
          <a:xfrm>
            <a:off x="1592826" y="155084"/>
            <a:ext cx="7012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VẬN DỤNG</a:t>
            </a:r>
            <a:endParaRPr lang="en-US" sz="6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9CC4E-C13C-4970-BC8A-E67431053DDC}"/>
              </a:ext>
            </a:extLst>
          </p:cNvPr>
          <p:cNvSpPr txBox="1"/>
          <p:nvPr/>
        </p:nvSpPr>
        <p:spPr>
          <a:xfrm>
            <a:off x="269410" y="1862699"/>
            <a:ext cx="17883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1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vi-VN" sz="5100" b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 mô </a:t>
            </a:r>
            <a:r>
              <a:rPr lang="vi-VN" sz="5100" b="1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tả</a:t>
            </a:r>
            <a:r>
              <a:rPr lang="vi-VN" sz="5100" b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100" b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lại </a:t>
            </a:r>
            <a:r>
              <a:rPr lang="vi-VN" sz="5100" b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các </a:t>
            </a:r>
            <a:r>
              <a:rPr lang="vi-VN" sz="51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bước</a:t>
            </a:r>
            <a:r>
              <a:rPr lang="vi-VN" sz="5100" b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1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thực</a:t>
            </a:r>
            <a:r>
              <a:rPr lang="vi-VN" sz="5100" b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100" b="1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hiện</a:t>
            </a:r>
            <a:r>
              <a:rPr lang="vi-VN" sz="5100" b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 chương </a:t>
            </a:r>
            <a:r>
              <a:rPr lang="vi-VN" sz="5100" b="1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vi-VN" sz="5100" b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100" b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“</a:t>
            </a:r>
            <a:r>
              <a:rPr lang="vi-VN" sz="5100" b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sz="5100" b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5100" b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chú </a:t>
            </a:r>
            <a:r>
              <a:rPr lang="vi-VN" sz="5100" b="1" err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cá</a:t>
            </a:r>
            <a:r>
              <a:rPr lang="vi-VN" sz="5100" b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100" b="1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bơi trong bể” với các câu lệnh lặp điều kiện sau:</a:t>
            </a:r>
            <a:endParaRPr lang="en-US" sz="51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9CC4E-C13C-4970-BC8A-E67431053DDC}"/>
              </a:ext>
            </a:extLst>
          </p:cNvPr>
          <p:cNvSpPr txBox="1"/>
          <p:nvPr/>
        </p:nvSpPr>
        <p:spPr>
          <a:xfrm>
            <a:off x="404949" y="5385527"/>
            <a:ext cx="1369762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5400" b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Chương trình 2: Chú Cá bơi 50 lần</a:t>
            </a:r>
            <a:endParaRPr lang="en-US" sz="5400" b="1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9CC4E-C13C-4970-BC8A-E67431053DDC}"/>
              </a:ext>
            </a:extLst>
          </p:cNvPr>
          <p:cNvSpPr txBox="1"/>
          <p:nvPr/>
        </p:nvSpPr>
        <p:spPr>
          <a:xfrm>
            <a:off x="404949" y="4141784"/>
            <a:ext cx="1369762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5400" b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Chương trình 1: Chú Cá bơi liên tục</a:t>
            </a:r>
            <a:endParaRPr lang="en-US" sz="5400" b="1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9CC4E-C13C-4970-BC8A-E67431053DDC}"/>
              </a:ext>
            </a:extLst>
          </p:cNvPr>
          <p:cNvSpPr txBox="1"/>
          <p:nvPr/>
        </p:nvSpPr>
        <p:spPr>
          <a:xfrm>
            <a:off x="404949" y="6558156"/>
            <a:ext cx="17883051" cy="106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5400" b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Chương trình 3: Lặp cho tới khi chuột được nhấn</a:t>
            </a:r>
            <a:endParaRPr lang="en-US" sz="5400" b="1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1612853" y="218585"/>
            <a:ext cx="11929472" cy="9683764"/>
            <a:chOff x="0" y="-38100"/>
            <a:chExt cx="3141919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54376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1878632" y="290916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5" name="Google Shape;8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345" y="747523"/>
            <a:ext cx="13751079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4">
            <a:alphaModFix/>
          </a:blip>
          <a:srcRect l="22875" t="19880" r="26109" b="16502"/>
          <a:stretch/>
        </p:blipFill>
        <p:spPr>
          <a:xfrm rot="1068287">
            <a:off x="-610397" y="7240313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7158765" y="1334471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2B52860-18E2-0F4F-FAEC-DCB596C13ABD}"/>
              </a:ext>
            </a:extLst>
          </p:cNvPr>
          <p:cNvSpPr/>
          <p:nvPr/>
        </p:nvSpPr>
        <p:spPr>
          <a:xfrm>
            <a:off x="2288200" y="3029599"/>
            <a:ext cx="10781072" cy="3677930"/>
          </a:xfrm>
          <a:prstGeom prst="rect">
            <a:avLst/>
          </a:prstGeom>
          <a:noFill/>
          <a:ln>
            <a:noFill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5" name="cau3">
            <a:hlinkClick r:id="" action="ppaction://noaction"/>
            <a:extLst>
              <a:ext uri="{FF2B5EF4-FFF2-40B4-BE49-F238E27FC236}">
                <a16:creationId xmlns:a16="http://schemas.microsoft.com/office/drawing/2014/main" id="{2438B802-7EC4-1815-C94C-A9C8DE9935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861" l="9801" r="89915">
                        <a14:foregroundMark x1="43182" y1="32879" x2="43182" y2="28786"/>
                        <a14:foregroundMark x1="61364" y1="33970" x2="59801" y2="27967"/>
                        <a14:foregroundMark x1="52415" y1="65894" x2="53267" y2="49113"/>
                        <a14:foregroundMark x1="37074" y1="56889" x2="41619" y2="50614"/>
                        <a14:foregroundMark x1="42045" y1="58799" x2="43608" y2="53206"/>
                        <a14:foregroundMark x1="57813" y1="68759" x2="55540" y2="55798"/>
                        <a14:foregroundMark x1="52841" y1="69577" x2="50568" y2="57708"/>
                        <a14:foregroundMark x1="47017" y1="70668" x2="47017" y2="61801"/>
                        <a14:foregroundMark x1="51278" y1="90723" x2="65625" y2="90723"/>
                        <a14:foregroundMark x1="49006" y1="91132" x2="41193" y2="92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79677" y="2802194"/>
            <a:ext cx="4765138" cy="77134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/>
        </p:nvSpPr>
        <p:spPr>
          <a:xfrm>
            <a:off x="1696066" y="3295404"/>
            <a:ext cx="16429702" cy="274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8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vi-VN" sz="7800" b="1" dirty="0">
                <a:solidFill>
                  <a:schemeClr val="bg1"/>
                </a:solidFill>
                <a:latin typeface="+mn-lt"/>
              </a:rPr>
              <a:t> 11: </a:t>
            </a:r>
            <a:r>
              <a:rPr lang="vi-VN" sz="7800" b="1" dirty="0" err="1">
                <a:solidFill>
                  <a:schemeClr val="bg1"/>
                </a:solidFill>
                <a:latin typeface="+mn-lt"/>
              </a:rPr>
              <a:t>Cấu</a:t>
            </a:r>
            <a:r>
              <a:rPr lang="vi-VN" sz="7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7800" b="1" err="1">
                <a:solidFill>
                  <a:schemeClr val="bg1"/>
                </a:solidFill>
                <a:latin typeface="+mn-lt"/>
              </a:rPr>
              <a:t>trúc</a:t>
            </a:r>
            <a:r>
              <a:rPr lang="vi-VN" sz="7800" b="1">
                <a:solidFill>
                  <a:schemeClr val="bg1"/>
                </a:solidFill>
                <a:latin typeface="+mn-lt"/>
              </a:rPr>
              <a:t> lặp</a:t>
            </a:r>
            <a:r>
              <a:rPr lang="en-US" sz="7800" b="1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bg1"/>
                </a:solidFill>
                <a:latin typeface="+mn-lt"/>
              </a:rPr>
              <a:t>(tiết 1)</a:t>
            </a:r>
            <a:endParaRPr sz="7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3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 l="15507" t="35995" r="15507"/>
          <a:stretch/>
        </p:blipFill>
        <p:spPr>
          <a:xfrm>
            <a:off x="4839521" y="6535719"/>
            <a:ext cx="7943386" cy="345353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C4485C0B-F2CF-4BF3-A161-80647B30201D}"/>
              </a:ext>
            </a:extLst>
          </p:cNvPr>
          <p:cNvSpPr/>
          <p:nvPr/>
        </p:nvSpPr>
        <p:spPr>
          <a:xfrm>
            <a:off x="2959644" y="739810"/>
            <a:ext cx="13303047" cy="2140970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A4956825-7DBB-4721-8F78-DFDDFC54011D}"/>
              </a:ext>
            </a:extLst>
          </p:cNvPr>
          <p:cNvSpPr txBox="1"/>
          <p:nvPr/>
        </p:nvSpPr>
        <p:spPr>
          <a:xfrm>
            <a:off x="2959644" y="739810"/>
            <a:ext cx="13170308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dirty="0">
                <a:solidFill>
                  <a:srgbClr val="002060"/>
                </a:solidFill>
                <a:latin typeface="+mn-lt"/>
                <a:sym typeface="Paytone One"/>
              </a:rPr>
              <a:t>CHỦ ĐỀ 6. GIẢI QUYẾT VẤN </a:t>
            </a:r>
            <a:r>
              <a:rPr lang="vi-VN" sz="4800" b="1">
                <a:solidFill>
                  <a:srgbClr val="002060"/>
                </a:solidFill>
                <a:latin typeface="+mn-lt"/>
                <a:sym typeface="Paytone One"/>
              </a:rPr>
              <a:t>ĐỀ </a:t>
            </a:r>
            <a:endParaRPr lang="en-US" sz="4800" b="1">
              <a:solidFill>
                <a:srgbClr val="002060"/>
              </a:solidFill>
              <a:latin typeface="+mn-lt"/>
              <a:sym typeface="Paytone One"/>
            </a:endParaRP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>
                <a:solidFill>
                  <a:srgbClr val="002060"/>
                </a:solidFill>
                <a:latin typeface="+mn-lt"/>
                <a:sym typeface="Paytone One"/>
              </a:rPr>
              <a:t>VỚI SỰ TRỢ </a:t>
            </a:r>
            <a:r>
              <a:rPr lang="vi-VN" sz="4800" b="1" dirty="0">
                <a:solidFill>
                  <a:srgbClr val="002060"/>
                </a:solidFill>
                <a:latin typeface="+mn-lt"/>
                <a:sym typeface="Paytone One"/>
              </a:rPr>
              <a:t>GIÚP CỦA MÁY TÍNH</a:t>
            </a:r>
            <a:endParaRPr lang="vi-VN" sz="28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3">
            <a:extLst>
              <a:ext uri="{FF2B5EF4-FFF2-40B4-BE49-F238E27FC236}">
                <a16:creationId xmlns:a16="http://schemas.microsoft.com/office/drawing/2014/main" id="{6641EE49-C5EA-2A9C-956C-F3A78A47DE5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7783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5493545" y="-26194"/>
            <a:ext cx="10891839" cy="10287002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100"/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100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2100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945357" y="4549895"/>
            <a:ext cx="58745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lang="en-US" altLang="en-US" sz="6600" b="1" dirty="0">
              <a:solidFill>
                <a:srgbClr val="FF000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256817" y="3967316"/>
            <a:ext cx="13426499" cy="2218808"/>
            <a:chOff x="2904687" y="2290186"/>
            <a:chExt cx="8552778" cy="862090"/>
          </a:xfrm>
        </p:grpSpPr>
        <p:sp>
          <p:nvSpPr>
            <p:cNvPr id="19" name="Oval 18"/>
            <p:cNvSpPr/>
            <p:nvPr/>
          </p:nvSpPr>
          <p:spPr>
            <a:xfrm>
              <a:off x="2904687" y="2374232"/>
              <a:ext cx="1074493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00" dirty="0"/>
            </a:p>
          </p:txBody>
        </p:sp>
        <p:sp>
          <p:nvSpPr>
            <p:cNvPr id="48" name="Chevron 47"/>
            <p:cNvSpPr/>
            <p:nvPr/>
          </p:nvSpPr>
          <p:spPr>
            <a:xfrm>
              <a:off x="3722195" y="2390058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schemeClr val="tx1"/>
                </a:solidFill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gray">
            <a:xfrm>
              <a:off x="3976675" y="2290186"/>
              <a:ext cx="7480790" cy="862090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6600" b="1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9161BBA-F236-4373-AAB0-852212C69D9B}"/>
              </a:ext>
            </a:extLst>
          </p:cNvPr>
          <p:cNvSpPr/>
          <p:nvPr/>
        </p:nvSpPr>
        <p:spPr>
          <a:xfrm>
            <a:off x="6459169" y="4610737"/>
            <a:ext cx="11862374" cy="77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400">
                <a:solidFill>
                  <a:srgbClr val="002060"/>
                </a:solidFill>
                <a:latin typeface="+mn-lt"/>
              </a:rPr>
              <a:t>Nêu được ví dụ cụ thể mô tả cấu trúc lặp.</a:t>
            </a:r>
            <a:endParaRPr lang="en-US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C200EE-F227-4CB9-AF6D-9B5931E4C05C}"/>
              </a:ext>
            </a:extLst>
          </p:cNvPr>
          <p:cNvSpPr/>
          <p:nvPr/>
        </p:nvSpPr>
        <p:spPr>
          <a:xfrm>
            <a:off x="5775429" y="2778269"/>
            <a:ext cx="9715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+mn-lt"/>
              </a:rPr>
              <a:t>Sau </a:t>
            </a:r>
            <a:r>
              <a:rPr lang="en-GB" sz="5400" b="1" dirty="0" err="1">
                <a:solidFill>
                  <a:srgbClr val="002060"/>
                </a:solidFill>
                <a:latin typeface="+mn-lt"/>
              </a:rPr>
              <a:t>khi</a:t>
            </a:r>
            <a:r>
              <a:rPr lang="en-GB" sz="5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5400" b="1" dirty="0" err="1">
                <a:solidFill>
                  <a:srgbClr val="002060"/>
                </a:solidFill>
                <a:latin typeface="+mn-lt"/>
              </a:rPr>
              <a:t>bài</a:t>
            </a:r>
            <a:r>
              <a:rPr lang="en-GB" sz="5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5400" b="1" dirty="0" err="1">
                <a:solidFill>
                  <a:srgbClr val="002060"/>
                </a:solidFill>
                <a:latin typeface="+mn-lt"/>
              </a:rPr>
              <a:t>học</a:t>
            </a:r>
            <a:r>
              <a:rPr lang="en-GB" sz="5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5400" b="1" dirty="0" err="1">
                <a:solidFill>
                  <a:srgbClr val="002060"/>
                </a:solidFill>
                <a:latin typeface="+mn-lt"/>
              </a:rPr>
              <a:t>này</a:t>
            </a:r>
            <a:r>
              <a:rPr lang="en-GB" sz="5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5400" b="1" dirty="0" err="1">
                <a:solidFill>
                  <a:srgbClr val="002060"/>
                </a:solidFill>
                <a:latin typeface="+mn-lt"/>
              </a:rPr>
              <a:t>em</a:t>
            </a:r>
            <a:r>
              <a:rPr lang="en-GB" sz="5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5400" b="1" dirty="0" err="1">
                <a:solidFill>
                  <a:srgbClr val="002060"/>
                </a:solidFill>
                <a:latin typeface="+mn-lt"/>
              </a:rPr>
              <a:t>sẽ</a:t>
            </a:r>
            <a:r>
              <a:rPr lang="en-GB" sz="5400" b="1" dirty="0">
                <a:solidFill>
                  <a:srgbClr val="002060"/>
                </a:solidFill>
                <a:latin typeface="+mn-lt"/>
              </a:rPr>
              <a:t>:</a:t>
            </a:r>
            <a:endParaRPr lang="en-GB" sz="5400" b="1" baseline="30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17BD3196-D168-9E2C-8ACF-853DA6A31B1C}"/>
              </a:ext>
            </a:extLst>
          </p:cNvPr>
          <p:cNvSpPr txBox="1"/>
          <p:nvPr/>
        </p:nvSpPr>
        <p:spPr>
          <a:xfrm>
            <a:off x="4006733" y="782712"/>
            <a:ext cx="13770214" cy="142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800" b="1" dirty="0" err="1">
                <a:solidFill>
                  <a:srgbClr val="002060"/>
                </a:solidFill>
                <a:latin typeface="+mn-lt"/>
              </a:rPr>
              <a:t>Bài</a:t>
            </a:r>
            <a:r>
              <a:rPr lang="vi-VN" sz="7800" b="1" dirty="0">
                <a:solidFill>
                  <a:srgbClr val="002060"/>
                </a:solidFill>
                <a:latin typeface="+mn-lt"/>
              </a:rPr>
              <a:t> 11: </a:t>
            </a:r>
            <a:r>
              <a:rPr lang="vi-VN" sz="7800" b="1" dirty="0" err="1">
                <a:solidFill>
                  <a:srgbClr val="002060"/>
                </a:solidFill>
                <a:latin typeface="+mn-lt"/>
              </a:rPr>
              <a:t>Cấu</a:t>
            </a:r>
            <a:r>
              <a:rPr lang="vi-VN" sz="7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vi-VN" sz="7800" b="1" err="1">
                <a:solidFill>
                  <a:srgbClr val="002060"/>
                </a:solidFill>
                <a:latin typeface="+mn-lt"/>
              </a:rPr>
              <a:t>trúc</a:t>
            </a:r>
            <a:r>
              <a:rPr lang="vi-VN" sz="7800" b="1">
                <a:solidFill>
                  <a:srgbClr val="002060"/>
                </a:solidFill>
                <a:latin typeface="+mn-lt"/>
              </a:rPr>
              <a:t> lặp</a:t>
            </a:r>
            <a:r>
              <a:rPr lang="en-US" sz="7800" b="1">
                <a:solidFill>
                  <a:srgbClr val="002060"/>
                </a:solidFill>
                <a:latin typeface="+mn-lt"/>
              </a:rPr>
              <a:t> (tiết 1)</a:t>
            </a:r>
            <a:endParaRPr sz="7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8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71565" y="265452"/>
            <a:ext cx="3086100" cy="31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712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6740" y="160582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259228" y="8925"/>
            <a:ext cx="4492644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>
                <a:solidFill>
                  <a:schemeClr val="bg1"/>
                </a:solidFill>
                <a:latin typeface="+mn-lt"/>
                <a:sym typeface="Paytone One"/>
              </a:rPr>
              <a:t>KHỞI ĐỘNG</a:t>
            </a:r>
            <a:endParaRPr lang="vi-VN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328770" y="1511638"/>
            <a:ext cx="11500887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/>
            <a:r>
              <a:rPr lang="vi-VN" sz="4800" dirty="0">
                <a:solidFill>
                  <a:schemeClr val="bg1"/>
                </a:solidFill>
                <a:latin typeface="+mn-lt"/>
              </a:rPr>
              <a:t>Trong môn </a:t>
            </a:r>
            <a:r>
              <a:rPr lang="vi-VN" sz="4800" dirty="0" err="1">
                <a:solidFill>
                  <a:schemeClr val="bg1"/>
                </a:solidFill>
                <a:latin typeface="+mn-lt"/>
              </a:rPr>
              <a:t>Giáo</a:t>
            </a:r>
            <a:r>
              <a:rPr lang="vi-VN" sz="48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dirty="0" err="1">
                <a:solidFill>
                  <a:schemeClr val="bg1"/>
                </a:solidFill>
                <a:latin typeface="+mn-lt"/>
              </a:rPr>
              <a:t>dục</a:t>
            </a:r>
            <a:r>
              <a:rPr lang="vi-VN" sz="48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dirty="0" err="1">
                <a:solidFill>
                  <a:schemeClr val="bg1"/>
                </a:solidFill>
                <a:latin typeface="+mn-lt"/>
              </a:rPr>
              <a:t>thể</a:t>
            </a:r>
            <a:r>
              <a:rPr lang="vi-VN" sz="48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err="1">
                <a:solidFill>
                  <a:schemeClr val="bg1"/>
                </a:solidFill>
                <a:latin typeface="+mn-lt"/>
              </a:rPr>
              <a:t>chất</a:t>
            </a:r>
            <a:r>
              <a:rPr lang="vi-VN" sz="4800">
                <a:solidFill>
                  <a:schemeClr val="bg1"/>
                </a:solidFill>
                <a:latin typeface="+mn-lt"/>
              </a:rPr>
              <a:t> </a:t>
            </a:r>
            <a:r>
              <a:rPr lang="en-US" sz="4800">
                <a:solidFill>
                  <a:schemeClr val="bg1"/>
                </a:solidFill>
                <a:latin typeface="+mn-lt"/>
              </a:rPr>
              <a:t>lớp </a:t>
            </a:r>
            <a:r>
              <a:rPr lang="vi-VN" sz="4800">
                <a:solidFill>
                  <a:schemeClr val="bg1"/>
                </a:solidFill>
                <a:latin typeface="+mn-lt"/>
              </a:rPr>
              <a:t>4</a:t>
            </a:r>
            <a:r>
              <a:rPr lang="en-US" sz="4800">
                <a:solidFill>
                  <a:schemeClr val="bg1"/>
                </a:solidFill>
                <a:latin typeface="+mn-lt"/>
              </a:rPr>
              <a:t> bài </a:t>
            </a:r>
            <a:r>
              <a:rPr lang="vi-VN" sz="4800">
                <a:solidFill>
                  <a:schemeClr val="bg1"/>
                </a:solidFill>
                <a:latin typeface="+mn-lt"/>
              </a:rPr>
              <a:t>tập </a:t>
            </a:r>
            <a:r>
              <a:rPr lang="vi-VN" sz="4800" err="1">
                <a:solidFill>
                  <a:schemeClr val="bg1"/>
                </a:solidFill>
                <a:latin typeface="+mn-lt"/>
              </a:rPr>
              <a:t>nhảy</a:t>
            </a:r>
            <a:r>
              <a:rPr lang="vi-VN" sz="4800">
                <a:solidFill>
                  <a:schemeClr val="bg1"/>
                </a:solidFill>
                <a:latin typeface="+mn-lt"/>
              </a:rPr>
              <a:t> đập</a:t>
            </a:r>
            <a:r>
              <a:rPr lang="en-US" sz="4800">
                <a:solidFill>
                  <a:schemeClr val="bg1"/>
                </a:solidFill>
                <a:latin typeface="+mn-lt"/>
              </a:rPr>
              <a:t> bóng.</a:t>
            </a:r>
          </a:p>
          <a:p>
            <a:pPr lvl="0" algn="just"/>
            <a:r>
              <a:rPr lang="en-US" sz="4800">
                <a:solidFill>
                  <a:schemeClr val="bg1"/>
                </a:solidFill>
                <a:latin typeface="+mn-lt"/>
              </a:rPr>
              <a:t>- Y</a:t>
            </a:r>
            <a:r>
              <a:rPr lang="vi-VN" sz="4800">
                <a:solidFill>
                  <a:schemeClr val="bg1"/>
                </a:solidFill>
                <a:latin typeface="+mn-lt"/>
              </a:rPr>
              <a:t>êu </a:t>
            </a:r>
            <a:r>
              <a:rPr lang="vi-VN" sz="4800" dirty="0" err="1">
                <a:solidFill>
                  <a:schemeClr val="bg1"/>
                </a:solidFill>
                <a:latin typeface="+mn-lt"/>
              </a:rPr>
              <a:t>cầu</a:t>
            </a:r>
            <a:r>
              <a:rPr lang="vi-VN" sz="48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dirty="0" err="1">
                <a:solidFill>
                  <a:schemeClr val="bg1"/>
                </a:solidFill>
                <a:latin typeface="+mn-lt"/>
              </a:rPr>
              <a:t>thực</a:t>
            </a:r>
            <a:r>
              <a:rPr lang="vi-VN" sz="48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err="1">
                <a:solidFill>
                  <a:schemeClr val="bg1"/>
                </a:solidFill>
                <a:latin typeface="+mn-lt"/>
              </a:rPr>
              <a:t>hiện</a:t>
            </a:r>
            <a:r>
              <a:rPr lang="vi-VN" sz="4800">
                <a:solidFill>
                  <a:schemeClr val="bg1"/>
                </a:solidFill>
                <a:latin typeface="+mn-lt"/>
              </a:rPr>
              <a:t> </a:t>
            </a:r>
            <a:r>
              <a:rPr lang="en-US" sz="4800">
                <a:solidFill>
                  <a:schemeClr val="bg1"/>
                </a:solidFill>
                <a:latin typeface="+mn-lt"/>
              </a:rPr>
              <a:t>l</a:t>
            </a:r>
            <a:r>
              <a:rPr lang="vi-VN" sz="4800">
                <a:solidFill>
                  <a:schemeClr val="bg1"/>
                </a:solidFill>
                <a:latin typeface="+mn-lt"/>
              </a:rPr>
              <a:t>ặp </a:t>
            </a:r>
            <a:r>
              <a:rPr lang="vi-VN" sz="4800" dirty="0" err="1">
                <a:solidFill>
                  <a:schemeClr val="bg1"/>
                </a:solidFill>
                <a:latin typeface="+mn-lt"/>
              </a:rPr>
              <a:t>lại</a:t>
            </a:r>
            <a:r>
              <a:rPr lang="vi-VN" sz="4800" dirty="0">
                <a:solidFill>
                  <a:schemeClr val="bg1"/>
                </a:solidFill>
                <a:latin typeface="+mn-lt"/>
              </a:rPr>
              <a:t> 20 </a:t>
            </a:r>
            <a:r>
              <a:rPr lang="vi-VN" sz="4800" dirty="0" err="1">
                <a:solidFill>
                  <a:schemeClr val="bg1"/>
                </a:solidFill>
                <a:latin typeface="+mn-lt"/>
              </a:rPr>
              <a:t>lần</a:t>
            </a:r>
            <a:r>
              <a:rPr lang="vi-VN" sz="48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dirty="0" err="1">
                <a:solidFill>
                  <a:schemeClr val="bg1"/>
                </a:solidFill>
                <a:latin typeface="+mn-lt"/>
              </a:rPr>
              <a:t>động</a:t>
            </a:r>
            <a:r>
              <a:rPr lang="vi-VN" sz="48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800" err="1">
                <a:solidFill>
                  <a:schemeClr val="bg1"/>
                </a:solidFill>
                <a:latin typeface="+mn-lt"/>
              </a:rPr>
              <a:t>tác</a:t>
            </a:r>
            <a:r>
              <a:rPr lang="vi-VN" sz="4800">
                <a:solidFill>
                  <a:schemeClr val="bg1"/>
                </a:solidFill>
                <a:latin typeface="+mn-lt"/>
              </a:rPr>
              <a:t> </a:t>
            </a:r>
            <a:r>
              <a:rPr lang="en-US" sz="4800">
                <a:solidFill>
                  <a:schemeClr val="bg1"/>
                </a:solidFill>
                <a:latin typeface="+mn-lt"/>
              </a:rPr>
              <a:t>“</a:t>
            </a:r>
            <a:r>
              <a:rPr lang="vi-VN" sz="4800">
                <a:solidFill>
                  <a:schemeClr val="bg1"/>
                </a:solidFill>
                <a:latin typeface="+mn-lt"/>
              </a:rPr>
              <a:t>nhảy </a:t>
            </a:r>
            <a:r>
              <a:rPr lang="vi-VN" sz="4800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vi-VN" sz="4800" dirty="0">
                <a:solidFill>
                  <a:schemeClr val="bg1"/>
                </a:solidFill>
                <a:latin typeface="+mn-lt"/>
              </a:rPr>
              <a:t> tay </a:t>
            </a:r>
            <a:r>
              <a:rPr lang="vi-VN" sz="4800" err="1">
                <a:solidFill>
                  <a:schemeClr val="bg1"/>
                </a:solidFill>
                <a:latin typeface="+mn-lt"/>
              </a:rPr>
              <a:t>đập</a:t>
            </a:r>
            <a:r>
              <a:rPr lang="vi-VN" sz="4800">
                <a:solidFill>
                  <a:schemeClr val="bg1"/>
                </a:solidFill>
                <a:latin typeface="+mn-lt"/>
              </a:rPr>
              <a:t> bóng</a:t>
            </a:r>
            <a:r>
              <a:rPr lang="en-US" sz="4800">
                <a:solidFill>
                  <a:schemeClr val="bg1"/>
                </a:solidFill>
                <a:latin typeface="+mn-lt"/>
              </a:rPr>
              <a:t>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3AA1A-F323-4F4B-9711-56967959E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8022" y="68405"/>
            <a:ext cx="5793238" cy="4972653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:a16="http://schemas.microsoft.com/office/drawing/2014/main" id="{D67416D6-BB5A-407C-BB20-3F62D3A3B39C}"/>
              </a:ext>
            </a:extLst>
          </p:cNvPr>
          <p:cNvSpPr txBox="1"/>
          <p:nvPr/>
        </p:nvSpPr>
        <p:spPr>
          <a:xfrm>
            <a:off x="12526562" y="5089708"/>
            <a:ext cx="5416157" cy="57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i="1" err="1">
                <a:solidFill>
                  <a:schemeClr val="bg1"/>
                </a:solidFill>
                <a:latin typeface="+mn-lt"/>
              </a:rPr>
              <a:t>Hình</a:t>
            </a:r>
            <a:r>
              <a:rPr lang="vi-VN" sz="2800" i="1" dirty="0">
                <a:solidFill>
                  <a:schemeClr val="bg1"/>
                </a:solidFill>
                <a:latin typeface="+mn-lt"/>
              </a:rPr>
              <a:t> 76. </a:t>
            </a:r>
            <a:r>
              <a:rPr lang="vi-VN" sz="2800" i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vi-VN" sz="2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vi-VN" sz="2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+mn-lt"/>
              </a:rPr>
              <a:t>nhảy</a:t>
            </a:r>
            <a:r>
              <a:rPr lang="vi-VN" sz="2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+mn-lt"/>
              </a:rPr>
              <a:t>đập</a:t>
            </a:r>
            <a:r>
              <a:rPr lang="vi-VN" sz="2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+mn-lt"/>
              </a:rPr>
              <a:t>bóng</a:t>
            </a:r>
            <a:endParaRPr sz="28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73F15-6860-FB61-6978-8546D6412A7E}"/>
              </a:ext>
            </a:extLst>
          </p:cNvPr>
          <p:cNvSpPr txBox="1"/>
          <p:nvPr/>
        </p:nvSpPr>
        <p:spPr>
          <a:xfrm>
            <a:off x="371565" y="6386081"/>
            <a:ext cx="163412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+mn-lt"/>
              </a:rPr>
              <a:t>? </a:t>
            </a:r>
            <a:r>
              <a:rPr lang="vi-VN" sz="4800" b="1">
                <a:solidFill>
                  <a:schemeClr val="bg1"/>
                </a:solidFill>
                <a:latin typeface="+mn-lt"/>
              </a:rPr>
              <a:t>Em hãy kể thêm một số việc mà em thực hiện lặp lạ</a:t>
            </a:r>
            <a:r>
              <a:rPr lang="en-US" sz="4800" b="1">
                <a:solidFill>
                  <a:schemeClr val="bg1"/>
                </a:solidFill>
                <a:latin typeface="+mn-lt"/>
              </a:rPr>
              <a:t>i.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3CF24-EC11-82D5-F27F-97CDB6D99DAF}"/>
              </a:ext>
            </a:extLst>
          </p:cNvPr>
          <p:cNvSpPr txBox="1"/>
          <p:nvPr/>
        </p:nvSpPr>
        <p:spPr>
          <a:xfrm>
            <a:off x="2340627" y="7317273"/>
            <a:ext cx="152006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+mn-lt"/>
              </a:rPr>
              <a:t>- Chải rang cho đến khi chải sạch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AB252D-0905-AA58-49FC-F862DEE715D3}"/>
              </a:ext>
            </a:extLst>
          </p:cNvPr>
          <p:cNvSpPr txBox="1"/>
          <p:nvPr/>
        </p:nvSpPr>
        <p:spPr>
          <a:xfrm>
            <a:off x="2340627" y="8533325"/>
            <a:ext cx="152006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+mn-lt"/>
              </a:rPr>
              <a:t>- Học một bài thơ cho đến khi thuộc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84124-AC70-EAE6-662A-71F51F17186E}"/>
              </a:ext>
            </a:extLst>
          </p:cNvPr>
          <p:cNvSpPr txBox="1"/>
          <p:nvPr/>
        </p:nvSpPr>
        <p:spPr>
          <a:xfrm>
            <a:off x="103237" y="4666682"/>
            <a:ext cx="112382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7200" b="1" spc="-150">
                <a:solidFill>
                  <a:srgbClr val="FFFF00"/>
                </a:solidFill>
                <a:latin typeface="+mn-lt"/>
              </a:rPr>
              <a:t>-&gt; Động tác được lặp lại.</a:t>
            </a:r>
            <a:endParaRPr lang="vi-VN" sz="7200" b="1" i="0" u="none" strike="noStrike" cap="none" spc="-150" dirty="0">
              <a:solidFill>
                <a:srgbClr val="FFFF00"/>
              </a:solidFill>
              <a:latin typeface="+mn-lt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  <p:bldP spid="4" grpId="0"/>
      <p:bldP spid="5" grpId="0"/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"/>
          <p:cNvSpPr txBox="1"/>
          <p:nvPr/>
        </p:nvSpPr>
        <p:spPr>
          <a:xfrm>
            <a:off x="178398" y="283098"/>
            <a:ext cx="8387574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>
                <a:solidFill>
                  <a:schemeClr val="bg1"/>
                </a:solidFill>
                <a:latin typeface="+mn-lt"/>
                <a:sym typeface="Paytone One"/>
              </a:rPr>
              <a:t>1. CẤU TRÚC LẶP</a:t>
            </a:r>
            <a:endParaRPr lang="vi-VN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8" name="Google Shape;338;p21"/>
          <p:cNvSpPr txBox="1"/>
          <p:nvPr/>
        </p:nvSpPr>
        <p:spPr>
          <a:xfrm>
            <a:off x="416671" y="1665116"/>
            <a:ext cx="1768778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200" b="1" dirty="0">
                <a:solidFill>
                  <a:schemeClr val="bg1"/>
                </a:solidFill>
                <a:latin typeface="+mn-lt"/>
              </a:rPr>
              <a:t>Trong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Nhiệm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vụ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2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10, em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đã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tạo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chương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trình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điều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khiển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nhân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vật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mèo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di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chuyển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trên sân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khấu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thay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đổi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động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tác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vi-VN" sz="4200" b="1" dirty="0" err="1">
                <a:solidFill>
                  <a:schemeClr val="bg1"/>
                </a:solidFill>
                <a:latin typeface="+mn-lt"/>
              </a:rPr>
              <a:t>Hình</a:t>
            </a:r>
            <a:r>
              <a:rPr lang="vi-VN" sz="4200" b="1" dirty="0">
                <a:solidFill>
                  <a:schemeClr val="bg1"/>
                </a:solidFill>
                <a:latin typeface="+mn-lt"/>
              </a:rPr>
              <a:t> 74</a:t>
            </a:r>
            <a:r>
              <a:rPr lang="vi-VN" sz="4200" b="1">
                <a:solidFill>
                  <a:schemeClr val="bg1"/>
                </a:solidFill>
                <a:latin typeface="+mn-lt"/>
              </a:rPr>
              <a:t>). </a:t>
            </a:r>
            <a:endParaRPr lang="vi-VN" sz="4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Google Shape;338;p21">
            <a:extLst>
              <a:ext uri="{FF2B5EF4-FFF2-40B4-BE49-F238E27FC236}">
                <a16:creationId xmlns:a16="http://schemas.microsoft.com/office/drawing/2014/main" id="{729216D4-26EC-A0BE-34C8-7D4663A5C2F1}"/>
              </a:ext>
            </a:extLst>
          </p:cNvPr>
          <p:cNvSpPr txBox="1"/>
          <p:nvPr/>
        </p:nvSpPr>
        <p:spPr>
          <a:xfrm>
            <a:off x="331652" y="4654923"/>
            <a:ext cx="1758394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spc="-150">
                <a:solidFill>
                  <a:srgbClr val="FFFF00"/>
                </a:solidFill>
                <a:latin typeface="+mn-lt"/>
              </a:rPr>
              <a:t>? </a:t>
            </a:r>
            <a:r>
              <a:rPr lang="vi-VN" sz="6000" b="1" spc="-150">
                <a:solidFill>
                  <a:srgbClr val="FFFF00"/>
                </a:solidFill>
                <a:latin typeface="+mn-lt"/>
              </a:rPr>
              <a:t>Trong </a:t>
            </a:r>
            <a:r>
              <a:rPr lang="vi-VN" sz="6000" b="1" spc="-150" dirty="0">
                <a:solidFill>
                  <a:srgbClr val="FFFF00"/>
                </a:solidFill>
                <a:latin typeface="+mn-lt"/>
              </a:rPr>
              <a:t>chương </a:t>
            </a:r>
            <a:r>
              <a:rPr lang="vi-VN" sz="6000" b="1" spc="-150" err="1">
                <a:solidFill>
                  <a:srgbClr val="FFFF00"/>
                </a:solidFill>
                <a:latin typeface="+mn-lt"/>
              </a:rPr>
              <a:t>trình</a:t>
            </a:r>
            <a:r>
              <a:rPr lang="vi-VN" sz="6000" b="1" spc="-150">
                <a:solidFill>
                  <a:srgbClr val="FFFF00"/>
                </a:solidFill>
                <a:latin typeface="+mn-lt"/>
              </a:rPr>
              <a:t> đó</a:t>
            </a:r>
            <a:r>
              <a:rPr lang="en-US" sz="6000" b="1" spc="-150">
                <a:solidFill>
                  <a:srgbClr val="FFFF00"/>
                </a:solidFill>
                <a:latin typeface="+mn-lt"/>
              </a:rPr>
              <a:t> có những câu lệnh</a:t>
            </a:r>
            <a:r>
              <a:rPr lang="vi-VN" sz="6000" b="1" spc="-150">
                <a:solidFill>
                  <a:srgbClr val="FFFF00"/>
                </a:solidFill>
                <a:latin typeface="+mn-lt"/>
              </a:rPr>
              <a:t> </a:t>
            </a:r>
            <a:r>
              <a:rPr lang="vi-VN" sz="6000" b="1" spc="-150" dirty="0" err="1">
                <a:solidFill>
                  <a:srgbClr val="FFFF00"/>
                </a:solidFill>
                <a:latin typeface="+mn-lt"/>
              </a:rPr>
              <a:t>nào</a:t>
            </a:r>
            <a:r>
              <a:rPr lang="vi-VN" sz="6000" b="1" spc="-150" dirty="0">
                <a:solidFill>
                  <a:srgbClr val="FFFF00"/>
                </a:solidFill>
                <a:latin typeface="+mn-lt"/>
              </a:rPr>
              <a:t> </a:t>
            </a:r>
            <a:r>
              <a:rPr lang="vi-VN" sz="6000" b="1" spc="-150" dirty="0" err="1">
                <a:solidFill>
                  <a:srgbClr val="FFFF00"/>
                </a:solidFill>
                <a:latin typeface="+mn-lt"/>
              </a:rPr>
              <a:t>được</a:t>
            </a:r>
            <a:r>
              <a:rPr lang="vi-VN" sz="6000" b="1" spc="-150" dirty="0">
                <a:solidFill>
                  <a:srgbClr val="FFFF00"/>
                </a:solidFill>
                <a:latin typeface="+mn-lt"/>
              </a:rPr>
              <a:t> </a:t>
            </a:r>
            <a:r>
              <a:rPr lang="vi-VN" sz="6000" b="1" spc="-150" dirty="0" err="1">
                <a:solidFill>
                  <a:srgbClr val="FFFF00"/>
                </a:solidFill>
                <a:latin typeface="+mn-lt"/>
              </a:rPr>
              <a:t>lặp</a:t>
            </a:r>
            <a:r>
              <a:rPr lang="vi-VN" sz="6000" b="1" spc="-150" dirty="0">
                <a:solidFill>
                  <a:srgbClr val="FFFF00"/>
                </a:solidFill>
                <a:latin typeface="+mn-lt"/>
              </a:rPr>
              <a:t> </a:t>
            </a:r>
            <a:r>
              <a:rPr lang="vi-VN" sz="6000" b="1" spc="-150" dirty="0" err="1">
                <a:solidFill>
                  <a:srgbClr val="FFFF00"/>
                </a:solidFill>
                <a:latin typeface="+mn-lt"/>
              </a:rPr>
              <a:t>lại</a:t>
            </a:r>
            <a:r>
              <a:rPr lang="vi-VN" sz="6000" b="1" spc="-150" dirty="0">
                <a:solidFill>
                  <a:srgbClr val="FFFF00"/>
                </a:solidFill>
                <a:latin typeface="+mn-lt"/>
              </a:rPr>
              <a:t> </a:t>
            </a:r>
            <a:r>
              <a:rPr lang="vi-VN" sz="6000" b="1" spc="-150" dirty="0" err="1">
                <a:solidFill>
                  <a:srgbClr val="FFFF00"/>
                </a:solidFill>
                <a:latin typeface="+mn-lt"/>
              </a:rPr>
              <a:t>và</a:t>
            </a:r>
            <a:r>
              <a:rPr lang="vi-VN" sz="6000" b="1" spc="-150" dirty="0">
                <a:solidFill>
                  <a:srgbClr val="FFFF00"/>
                </a:solidFill>
                <a:latin typeface="+mn-lt"/>
              </a:rPr>
              <a:t> </a:t>
            </a:r>
            <a:r>
              <a:rPr lang="vi-VN" sz="6000" b="1" spc="-150" dirty="0" err="1">
                <a:solidFill>
                  <a:srgbClr val="FFFF00"/>
                </a:solidFill>
                <a:latin typeface="+mn-lt"/>
              </a:rPr>
              <a:t>lặp</a:t>
            </a:r>
            <a:r>
              <a:rPr lang="vi-VN" sz="6000" b="1" spc="-150" dirty="0">
                <a:solidFill>
                  <a:srgbClr val="FFFF00"/>
                </a:solidFill>
                <a:latin typeface="+mn-lt"/>
              </a:rPr>
              <a:t> </a:t>
            </a:r>
            <a:r>
              <a:rPr lang="vi-VN" sz="6000" b="1" spc="-150" dirty="0" err="1">
                <a:solidFill>
                  <a:srgbClr val="FFFF00"/>
                </a:solidFill>
                <a:latin typeface="+mn-lt"/>
              </a:rPr>
              <a:t>lại</a:t>
            </a:r>
            <a:r>
              <a:rPr lang="vi-VN" sz="6000" b="1" spc="-150" dirty="0">
                <a:solidFill>
                  <a:srgbClr val="FFFF00"/>
                </a:solidFill>
                <a:latin typeface="+mn-lt"/>
              </a:rPr>
              <a:t> bao </a:t>
            </a:r>
            <a:r>
              <a:rPr lang="vi-VN" sz="6000" b="1" spc="-150">
                <a:solidFill>
                  <a:srgbClr val="FFFF00"/>
                </a:solidFill>
                <a:latin typeface="+mn-lt"/>
              </a:rPr>
              <a:t>nhiêu lần</a:t>
            </a:r>
            <a:r>
              <a:rPr lang="en-US" sz="6000" b="1" spc="-150">
                <a:solidFill>
                  <a:srgbClr val="FFFF00"/>
                </a:solidFill>
                <a:latin typeface="+mn-lt"/>
              </a:rPr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123625" y="2957778"/>
            <a:ext cx="40749" cy="1750970"/>
          </a:xfrm>
          <a:prstGeom prst="straightConnector1">
            <a:avLst/>
          </a:prstGeom>
          <a:ln w="168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338;p21">
            <a:extLst>
              <a:ext uri="{FF2B5EF4-FFF2-40B4-BE49-F238E27FC236}">
                <a16:creationId xmlns:a16="http://schemas.microsoft.com/office/drawing/2014/main" id="{D0AEBFB1-32EC-45B4-4865-06407906BB57}"/>
              </a:ext>
            </a:extLst>
          </p:cNvPr>
          <p:cNvSpPr txBox="1"/>
          <p:nvPr/>
        </p:nvSpPr>
        <p:spPr>
          <a:xfrm>
            <a:off x="416671" y="7151526"/>
            <a:ext cx="178713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spc="-300">
                <a:solidFill>
                  <a:srgbClr val="FFFF00"/>
                </a:solidFill>
                <a:latin typeface="+mn-lt"/>
              </a:rPr>
              <a:t>? </a:t>
            </a:r>
            <a:r>
              <a:rPr lang="vi-VN" sz="6000" b="1" spc="-300" dirty="0" err="1">
                <a:solidFill>
                  <a:srgbClr val="FFFF00"/>
                </a:solidFill>
                <a:latin typeface="+mn-lt"/>
              </a:rPr>
              <a:t>Có</a:t>
            </a:r>
            <a:r>
              <a:rPr lang="vi-VN" sz="6000" b="1" spc="-300" dirty="0">
                <a:solidFill>
                  <a:srgbClr val="FFFF00"/>
                </a:solidFill>
                <a:latin typeface="+mn-lt"/>
              </a:rPr>
              <a:t> </a:t>
            </a:r>
            <a:r>
              <a:rPr lang="vi-VN" sz="6000" b="1" spc="-300" dirty="0" err="1">
                <a:solidFill>
                  <a:srgbClr val="FFFF00"/>
                </a:solidFill>
                <a:latin typeface="+mn-lt"/>
              </a:rPr>
              <a:t>cách</a:t>
            </a:r>
            <a:r>
              <a:rPr lang="vi-VN" sz="6000" b="1" spc="-300" dirty="0">
                <a:solidFill>
                  <a:srgbClr val="FFFF00"/>
                </a:solidFill>
                <a:latin typeface="+mn-lt"/>
              </a:rPr>
              <a:t> </a:t>
            </a:r>
            <a:r>
              <a:rPr lang="vi-VN" sz="6000" b="1" spc="-300" dirty="0" err="1">
                <a:solidFill>
                  <a:srgbClr val="FFFF00"/>
                </a:solidFill>
                <a:latin typeface="+mn-lt"/>
              </a:rPr>
              <a:t>nào</a:t>
            </a:r>
            <a:r>
              <a:rPr lang="vi-VN" sz="6000" b="1" spc="-300" dirty="0">
                <a:solidFill>
                  <a:srgbClr val="FFFF00"/>
                </a:solidFill>
                <a:latin typeface="+mn-lt"/>
              </a:rPr>
              <a:t> </a:t>
            </a:r>
            <a:r>
              <a:rPr lang="vi-VN" sz="6000" b="1" spc="-300" dirty="0" err="1">
                <a:solidFill>
                  <a:srgbClr val="FFFF00"/>
                </a:solidFill>
                <a:latin typeface="+mn-lt"/>
              </a:rPr>
              <a:t>để</a:t>
            </a:r>
            <a:r>
              <a:rPr lang="vi-VN" sz="6000" b="1" spc="-300" dirty="0">
                <a:solidFill>
                  <a:srgbClr val="FFFF00"/>
                </a:solidFill>
                <a:latin typeface="+mn-lt"/>
              </a:rPr>
              <a:t> chương </a:t>
            </a:r>
            <a:r>
              <a:rPr lang="vi-VN" sz="6000" b="1" spc="-300" dirty="0" err="1">
                <a:solidFill>
                  <a:srgbClr val="FFFF00"/>
                </a:solidFill>
                <a:latin typeface="+mn-lt"/>
              </a:rPr>
              <a:t>trình</a:t>
            </a:r>
            <a:r>
              <a:rPr lang="vi-VN" sz="6000" b="1" spc="-300" dirty="0">
                <a:solidFill>
                  <a:srgbClr val="FFFF00"/>
                </a:solidFill>
                <a:latin typeface="+mn-lt"/>
              </a:rPr>
              <a:t> </a:t>
            </a:r>
            <a:r>
              <a:rPr lang="vi-VN" sz="6000" b="1" spc="-300" dirty="0" err="1">
                <a:solidFill>
                  <a:srgbClr val="FFFF00"/>
                </a:solidFill>
                <a:latin typeface="+mn-lt"/>
              </a:rPr>
              <a:t>ngắn</a:t>
            </a:r>
            <a:r>
              <a:rPr lang="vi-VN" sz="6000" b="1" spc="-300" dirty="0">
                <a:solidFill>
                  <a:srgbClr val="FFFF00"/>
                </a:solidFill>
                <a:latin typeface="+mn-lt"/>
              </a:rPr>
              <a:t> </a:t>
            </a:r>
            <a:r>
              <a:rPr lang="vi-VN" sz="6000" b="1" spc="-300" dirty="0" err="1">
                <a:solidFill>
                  <a:srgbClr val="FFFF00"/>
                </a:solidFill>
                <a:latin typeface="+mn-lt"/>
              </a:rPr>
              <a:t>gọn</a:t>
            </a:r>
            <a:r>
              <a:rPr lang="vi-VN" sz="6000" b="1" spc="-300" dirty="0">
                <a:solidFill>
                  <a:srgbClr val="FFFF00"/>
                </a:solidFill>
                <a:latin typeface="+mn-lt"/>
              </a:rPr>
              <a:t> </a:t>
            </a:r>
            <a:r>
              <a:rPr lang="vi-VN" sz="6000" b="1" spc="-300">
                <a:solidFill>
                  <a:srgbClr val="FFFF00"/>
                </a:solidFill>
                <a:latin typeface="+mn-lt"/>
              </a:rPr>
              <a:t>hơn không</a:t>
            </a:r>
            <a:r>
              <a:rPr lang="en-US" sz="6000" b="1" spc="-300">
                <a:solidFill>
                  <a:srgbClr val="FFFF00"/>
                </a:solidFill>
                <a:latin typeface="+mn-lt"/>
              </a:rPr>
              <a:t>.</a:t>
            </a:r>
            <a:endParaRPr lang="vi-VN" sz="6000" b="1" spc="-3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3137" y="157048"/>
            <a:ext cx="768644" cy="68207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1111061" y="182615"/>
            <a:ext cx="1748488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Một </a:t>
            </a:r>
            <a:r>
              <a:rPr lang="vi-VN" sz="3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công </a:t>
            </a:r>
            <a:r>
              <a:rPr lang="vi-VN" sz="3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việc</a:t>
            </a:r>
            <a:r>
              <a:rPr lang="vi-VN" sz="3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vi-VN" sz="3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thực</a:t>
            </a:r>
            <a:r>
              <a:rPr lang="vi-VN" sz="3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hiện</a:t>
            </a:r>
            <a:r>
              <a:rPr lang="vi-VN" sz="3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nhiều</a:t>
            </a:r>
            <a:r>
              <a:rPr lang="vi-VN" sz="3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lần</a:t>
            </a:r>
            <a:r>
              <a:rPr lang="vi-VN" sz="3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như </a:t>
            </a:r>
            <a:r>
              <a:rPr lang="vi-VN" sz="3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thế</a:t>
            </a:r>
            <a:r>
              <a:rPr lang="vi-VN" sz="3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vi-VN" sz="3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gọi</a:t>
            </a:r>
            <a:r>
              <a:rPr lang="vi-VN" sz="3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vi-VN" sz="3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công </a:t>
            </a:r>
            <a:r>
              <a:rPr lang="vi-VN" sz="3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việc</a:t>
            </a:r>
            <a:r>
              <a:rPr lang="vi-VN" sz="3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vi-VN" sz="3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cấu</a:t>
            </a:r>
            <a:r>
              <a:rPr lang="vi-VN" sz="3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350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trúc</a:t>
            </a:r>
            <a:r>
              <a:rPr lang="vi-VN"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lặp</a:t>
            </a:r>
            <a:r>
              <a:rPr lang="en-US"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sz="35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5038263" y="9500213"/>
            <a:ext cx="7243191" cy="57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i="1" err="1">
                <a:solidFill>
                  <a:schemeClr val="bg1"/>
                </a:solidFill>
                <a:latin typeface="+mn-lt"/>
              </a:rPr>
              <a:t>Hình</a:t>
            </a:r>
            <a:r>
              <a:rPr lang="vi-VN" sz="2800" i="1">
                <a:solidFill>
                  <a:schemeClr val="bg1"/>
                </a:solidFill>
                <a:latin typeface="+mn-lt"/>
              </a:rPr>
              <a:t> 77</a:t>
            </a:r>
            <a:r>
              <a:rPr lang="en-US" sz="2800" i="1">
                <a:solidFill>
                  <a:schemeClr val="bg1"/>
                </a:solidFill>
                <a:latin typeface="+mn-lt"/>
              </a:rPr>
              <a:t>a</a:t>
            </a:r>
            <a:r>
              <a:rPr lang="vi-VN" sz="2800" i="1">
                <a:solidFill>
                  <a:schemeClr val="bg1"/>
                </a:solidFill>
                <a:latin typeface="+mn-lt"/>
              </a:rPr>
              <a:t>. </a:t>
            </a:r>
            <a:r>
              <a:rPr lang="en-US" sz="2800" i="1">
                <a:solidFill>
                  <a:schemeClr val="bg1"/>
                </a:solidFill>
                <a:latin typeface="+mn-lt"/>
              </a:rPr>
              <a:t>Có một khối lệnh được lặp lại 3 lần</a:t>
            </a:r>
            <a:endParaRPr sz="28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99111" y="1336551"/>
            <a:ext cx="541058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>
                <a:solidFill>
                  <a:schemeClr val="bg1"/>
                </a:solidFill>
                <a:latin typeface="+mn-lt"/>
              </a:rPr>
              <a:t>-&gt; </a:t>
            </a:r>
            <a:r>
              <a:rPr lang="vi-VN" sz="3800">
                <a:solidFill>
                  <a:schemeClr val="bg1"/>
                </a:solidFill>
                <a:latin typeface="+mn-lt"/>
              </a:rPr>
              <a:t>Chương </a:t>
            </a:r>
            <a:r>
              <a:rPr lang="vi-VN" sz="3800" err="1">
                <a:solidFill>
                  <a:schemeClr val="bg1"/>
                </a:solidFill>
                <a:latin typeface="+mn-lt"/>
              </a:rPr>
              <a:t>trình</a:t>
            </a:r>
            <a:r>
              <a:rPr lang="vi-VN" sz="3800">
                <a:solidFill>
                  <a:schemeClr val="bg1"/>
                </a:solidFill>
                <a:latin typeface="+mn-lt"/>
              </a:rPr>
              <a:t> </a:t>
            </a:r>
            <a:r>
              <a:rPr lang="vi-VN" sz="3800" b="1">
                <a:solidFill>
                  <a:srgbClr val="FFFF00"/>
                </a:solidFill>
                <a:latin typeface="+mn-lt"/>
              </a:rPr>
              <a:t>CÓ LỆNH HOẶC KHỐI LỆNH ĐƯỢC LẶP LẠI</a:t>
            </a:r>
            <a:r>
              <a:rPr lang="vi-VN" sz="3800">
                <a:solidFill>
                  <a:schemeClr val="bg1"/>
                </a:solidFill>
                <a:latin typeface="+mn-lt"/>
              </a:rPr>
              <a:t> </a:t>
            </a:r>
            <a:r>
              <a:rPr lang="vi-VN" sz="3800" dirty="0" err="1">
                <a:solidFill>
                  <a:schemeClr val="bg1"/>
                </a:solidFill>
                <a:latin typeface="+mn-lt"/>
              </a:rPr>
              <a:t>gọi</a:t>
            </a:r>
            <a:r>
              <a:rPr lang="vi-VN" sz="38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38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vi-VN" sz="3800" dirty="0">
                <a:solidFill>
                  <a:schemeClr val="bg1"/>
                </a:solidFill>
                <a:latin typeface="+mn-lt"/>
              </a:rPr>
              <a:t> chương </a:t>
            </a:r>
            <a:r>
              <a:rPr lang="vi-VN" sz="3800" dirty="0" err="1">
                <a:solidFill>
                  <a:schemeClr val="bg1"/>
                </a:solidFill>
                <a:latin typeface="+mn-lt"/>
              </a:rPr>
              <a:t>trình</a:t>
            </a:r>
            <a:r>
              <a:rPr lang="vi-VN" sz="38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3800" err="1">
                <a:solidFill>
                  <a:schemeClr val="bg1"/>
                </a:solidFill>
                <a:latin typeface="+mn-lt"/>
              </a:rPr>
              <a:t>có</a:t>
            </a:r>
            <a:r>
              <a:rPr lang="vi-VN" sz="3800">
                <a:solidFill>
                  <a:schemeClr val="bg1"/>
                </a:solidFill>
                <a:latin typeface="+mn-lt"/>
              </a:rPr>
              <a:t> </a:t>
            </a:r>
            <a:r>
              <a:rPr lang="vi-VN" sz="3800" b="1">
                <a:solidFill>
                  <a:srgbClr val="FFFF00"/>
                </a:solidFill>
                <a:latin typeface="+mn-lt"/>
              </a:rPr>
              <a:t>CẤU TRÚC LẶP</a:t>
            </a:r>
            <a:r>
              <a:rPr lang="vi-VN" sz="3800">
                <a:solidFill>
                  <a:schemeClr val="bg1"/>
                </a:solidFill>
                <a:latin typeface="+mn-lt"/>
              </a:rPr>
              <a:t>. </a:t>
            </a:r>
            <a:endParaRPr lang="vi-VN" sz="3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3D2319-7D0A-43D1-89B8-0D063CB317AE}"/>
              </a:ext>
            </a:extLst>
          </p:cNvPr>
          <p:cNvSpPr txBox="1"/>
          <p:nvPr/>
        </p:nvSpPr>
        <p:spPr>
          <a:xfrm>
            <a:off x="363695" y="5466419"/>
            <a:ext cx="500947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800">
                <a:solidFill>
                  <a:schemeClr val="bg1"/>
                </a:solidFill>
                <a:latin typeface="+mn-lt"/>
              </a:rPr>
              <a:t>Scratch </a:t>
            </a:r>
            <a:r>
              <a:rPr lang="vi-VN" sz="3800" b="1">
                <a:solidFill>
                  <a:srgbClr val="FFFF00"/>
                </a:solidFill>
                <a:latin typeface="+mn-lt"/>
              </a:rPr>
              <a:t>CUNG CẤP LỆNH LẶP ĐỂ ĐIỀU KHIỂN CẤU TRÚC LẶP</a:t>
            </a:r>
            <a:r>
              <a:rPr lang="vi-VN" sz="3800">
                <a:solidFill>
                  <a:schemeClr val="bg1"/>
                </a:solidFill>
                <a:latin typeface="+mn-lt"/>
              </a:rPr>
              <a:t> </a:t>
            </a:r>
            <a:r>
              <a:rPr lang="vi-VN" sz="3800" dirty="0" err="1">
                <a:solidFill>
                  <a:schemeClr val="bg1"/>
                </a:solidFill>
                <a:latin typeface="+mn-lt"/>
              </a:rPr>
              <a:t>đó</a:t>
            </a:r>
            <a:r>
              <a:rPr lang="vi-VN" sz="3800" dirty="0">
                <a:solidFill>
                  <a:schemeClr val="bg1"/>
                </a:solidFill>
                <a:latin typeface="+mn-lt"/>
              </a:rPr>
              <a:t> như minh </a:t>
            </a:r>
            <a:r>
              <a:rPr lang="vi-VN" sz="3800" dirty="0" err="1">
                <a:solidFill>
                  <a:schemeClr val="bg1"/>
                </a:solidFill>
                <a:latin typeface="+mn-lt"/>
              </a:rPr>
              <a:t>hoạ</a:t>
            </a:r>
            <a:r>
              <a:rPr lang="vi-VN" sz="3800" dirty="0">
                <a:solidFill>
                  <a:schemeClr val="bg1"/>
                </a:solidFill>
                <a:latin typeface="+mn-lt"/>
              </a:rPr>
              <a:t> ở </a:t>
            </a:r>
            <a:r>
              <a:rPr lang="vi-VN" sz="3800" dirty="0" err="1">
                <a:solidFill>
                  <a:schemeClr val="bg1"/>
                </a:solidFill>
                <a:latin typeface="+mn-lt"/>
              </a:rPr>
              <a:t>Hình</a:t>
            </a:r>
            <a:r>
              <a:rPr lang="vi-VN" sz="3800" dirty="0">
                <a:solidFill>
                  <a:schemeClr val="bg1"/>
                </a:solidFill>
                <a:latin typeface="+mn-lt"/>
              </a:rPr>
              <a:t> 77b. </a:t>
            </a:r>
            <a:endParaRPr lang="en-US" sz="3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C8FE7-96C5-5ECD-1457-4D7B5E841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986" y="839123"/>
            <a:ext cx="4193154" cy="8661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9B48AA-AE6A-F078-64CD-259E63072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7546" y="813557"/>
            <a:ext cx="6533141" cy="8764492"/>
          </a:xfrm>
          <a:prstGeom prst="rect">
            <a:avLst/>
          </a:prstGeom>
        </p:spPr>
      </p:pic>
      <p:sp>
        <p:nvSpPr>
          <p:cNvPr id="8" name="Google Shape;338;p21">
            <a:extLst>
              <a:ext uri="{FF2B5EF4-FFF2-40B4-BE49-F238E27FC236}">
                <a16:creationId xmlns:a16="http://schemas.microsoft.com/office/drawing/2014/main" id="{E5D0CC13-170E-5752-2E29-0265E1D018CC}"/>
              </a:ext>
            </a:extLst>
          </p:cNvPr>
          <p:cNvSpPr txBox="1"/>
          <p:nvPr/>
        </p:nvSpPr>
        <p:spPr>
          <a:xfrm>
            <a:off x="12415258" y="9588228"/>
            <a:ext cx="5346203" cy="57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i="1" err="1">
                <a:solidFill>
                  <a:schemeClr val="bg1"/>
                </a:solidFill>
                <a:latin typeface="+mn-lt"/>
              </a:rPr>
              <a:t>Hình</a:t>
            </a:r>
            <a:r>
              <a:rPr lang="vi-VN" sz="2800" i="1">
                <a:solidFill>
                  <a:schemeClr val="bg1"/>
                </a:solidFill>
                <a:latin typeface="+mn-lt"/>
              </a:rPr>
              <a:t> 77</a:t>
            </a:r>
            <a:r>
              <a:rPr lang="en-US" sz="2800" i="1">
                <a:solidFill>
                  <a:schemeClr val="bg1"/>
                </a:solidFill>
                <a:latin typeface="+mn-lt"/>
              </a:rPr>
              <a:t>b</a:t>
            </a:r>
            <a:r>
              <a:rPr lang="vi-VN" sz="2800" i="1">
                <a:solidFill>
                  <a:schemeClr val="bg1"/>
                </a:solidFill>
                <a:latin typeface="+mn-lt"/>
              </a:rPr>
              <a:t>. </a:t>
            </a:r>
            <a:r>
              <a:rPr lang="en-US" sz="2800" i="1">
                <a:solidFill>
                  <a:schemeClr val="bg1"/>
                </a:solidFill>
                <a:latin typeface="+mn-lt"/>
              </a:rPr>
              <a:t>Sử dụng lệnh lặp</a:t>
            </a:r>
            <a:endParaRPr sz="28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06FBD9-9E97-753C-0E29-540B12534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7546" y="2169588"/>
            <a:ext cx="5561876" cy="5000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4091D5-ADEA-7FDA-02DA-EA711005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5523" y="2827292"/>
            <a:ext cx="5862967" cy="48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70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994731" y="1457507"/>
            <a:ext cx="17106638" cy="5208764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39743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1433486" y="1700014"/>
            <a:ext cx="15932286" cy="4482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• Trong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cấu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trúc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lặp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công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việc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thực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hiện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lặp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vi-VN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• Trong chương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cấu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trúc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lặp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lệnh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hoặc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khối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lệnh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thực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hiện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lặp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vi-VN" sz="6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sz="6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489" y="1284681"/>
            <a:ext cx="1667002" cy="1414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>
          <a:extLst>
            <a:ext uri="{FF2B5EF4-FFF2-40B4-BE49-F238E27FC236}">
              <a16:creationId xmlns:a16="http://schemas.microsoft.com/office/drawing/2014/main" id="{DA9A29DC-76FC-8A23-D5D6-0AF806E2F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B28EEE71-23F8-012D-48AD-D70274972F9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6472" y="132344"/>
            <a:ext cx="1029343" cy="1085904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E5E2AC13-6421-B1D3-C589-F58CFE7E8E15}"/>
              </a:ext>
            </a:extLst>
          </p:cNvPr>
          <p:cNvSpPr txBox="1"/>
          <p:nvPr/>
        </p:nvSpPr>
        <p:spPr>
          <a:xfrm>
            <a:off x="1603518" y="241780"/>
            <a:ext cx="1653801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/>
            <a:r>
              <a:rPr lang="en-US" sz="44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Hình 77b.</a:t>
            </a:r>
          </a:p>
          <a:p>
            <a:pPr lvl="0" algn="just"/>
            <a:r>
              <a:rPr lang="en-US" sz="44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vi-VN" sz="44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Em </a:t>
            </a:r>
            <a:r>
              <a:rPr lang="vi-VN" sz="44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vi-VN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chỉ</a:t>
            </a:r>
            <a:r>
              <a:rPr lang="vi-VN" sz="4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44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ra </a:t>
            </a:r>
            <a:r>
              <a:rPr lang="en-US" sz="44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những </a:t>
            </a:r>
            <a:r>
              <a:rPr lang="vi-VN" sz="44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lệnh </a:t>
            </a:r>
            <a:r>
              <a:rPr lang="en-US" sz="44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nào được </a:t>
            </a:r>
            <a:r>
              <a:rPr lang="vi-VN" sz="44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lặp</a:t>
            </a:r>
            <a:r>
              <a:rPr lang="en-US" sz="44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-&gt; Gọi là: </a:t>
            </a:r>
          </a:p>
          <a:p>
            <a:pPr lvl="0" algn="just"/>
            <a:r>
              <a:rPr lang="en-US" sz="44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? Lặp mấy lần .</a:t>
            </a:r>
          </a:p>
          <a:p>
            <a:pPr lvl="0" algn="just"/>
            <a:r>
              <a:rPr lang="en-US" sz="44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? Sử dụng lệnh lặp nào để thực hiện cấu trúc lặp đó.</a:t>
            </a:r>
            <a:endParaRPr lang="vi-VN" sz="4400" b="1" i="0" u="none" strike="noStrike" cap="none" dirty="0">
              <a:solidFill>
                <a:schemeClr val="bg1"/>
              </a:solidFill>
              <a:latin typeface="+mn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" name="Google Shape;338;p21">
            <a:extLst>
              <a:ext uri="{FF2B5EF4-FFF2-40B4-BE49-F238E27FC236}">
                <a16:creationId xmlns:a16="http://schemas.microsoft.com/office/drawing/2014/main" id="{6C3C41F9-B386-D816-290A-6D4F6F8B7804}"/>
              </a:ext>
            </a:extLst>
          </p:cNvPr>
          <p:cNvSpPr txBox="1"/>
          <p:nvPr/>
        </p:nvSpPr>
        <p:spPr>
          <a:xfrm>
            <a:off x="322656" y="9659777"/>
            <a:ext cx="7717736" cy="57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i="1" dirty="0" err="1">
                <a:solidFill>
                  <a:schemeClr val="bg1"/>
                </a:solidFill>
                <a:latin typeface="+mn-lt"/>
              </a:rPr>
              <a:t>Hình</a:t>
            </a:r>
            <a:r>
              <a:rPr lang="vi-VN" sz="2800" i="1" dirty="0">
                <a:solidFill>
                  <a:schemeClr val="bg1"/>
                </a:solidFill>
                <a:latin typeface="+mn-lt"/>
              </a:rPr>
              <a:t> 77. </a:t>
            </a:r>
            <a:r>
              <a:rPr lang="vi-VN" sz="2800" i="1">
                <a:solidFill>
                  <a:schemeClr val="bg1"/>
                </a:solidFill>
                <a:latin typeface="+mn-lt"/>
              </a:rPr>
              <a:t>Chương tr</a:t>
            </a:r>
            <a:r>
              <a:rPr lang="en-US" sz="2800" i="1">
                <a:solidFill>
                  <a:schemeClr val="bg1"/>
                </a:solidFill>
                <a:latin typeface="+mn-lt"/>
              </a:rPr>
              <a:t>ì</a:t>
            </a:r>
            <a:r>
              <a:rPr lang="vi-VN" sz="2800" i="1">
                <a:solidFill>
                  <a:schemeClr val="bg1"/>
                </a:solidFill>
                <a:latin typeface="+mn-lt"/>
              </a:rPr>
              <a:t>nh </a:t>
            </a:r>
            <a:r>
              <a:rPr lang="vi-VN" sz="2800" i="1" dirty="0" err="1">
                <a:solidFill>
                  <a:schemeClr val="bg1"/>
                </a:solidFill>
                <a:latin typeface="+mn-lt"/>
              </a:rPr>
              <a:t>điều</a:t>
            </a:r>
            <a:r>
              <a:rPr lang="vi-VN" sz="2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+mn-lt"/>
              </a:rPr>
              <a:t>khiển</a:t>
            </a:r>
            <a:r>
              <a:rPr lang="vi-VN" sz="2800" i="1" dirty="0">
                <a:solidFill>
                  <a:schemeClr val="bg1"/>
                </a:solidFill>
                <a:latin typeface="+mn-lt"/>
              </a:rPr>
              <a:t> nhân </a:t>
            </a:r>
            <a:r>
              <a:rPr lang="vi-VN" sz="2800" i="1" dirty="0" err="1">
                <a:solidFill>
                  <a:schemeClr val="bg1"/>
                </a:solidFill>
                <a:latin typeface="+mn-lt"/>
              </a:rPr>
              <a:t>vật</a:t>
            </a:r>
            <a:r>
              <a:rPr lang="vi-VN" sz="28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2800" i="1" dirty="0" err="1">
                <a:solidFill>
                  <a:schemeClr val="bg1"/>
                </a:solidFill>
                <a:latin typeface="+mn-lt"/>
              </a:rPr>
              <a:t>mèo</a:t>
            </a:r>
            <a:endParaRPr sz="28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FA574-476A-F293-39C5-3731AFE04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56" y="3053318"/>
            <a:ext cx="7626725" cy="65858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891E76-430A-5E30-B18D-E9666C4167DE}"/>
              </a:ext>
            </a:extLst>
          </p:cNvPr>
          <p:cNvCxnSpPr>
            <a:cxnSpLocks/>
          </p:cNvCxnSpPr>
          <p:nvPr/>
        </p:nvCxnSpPr>
        <p:spPr>
          <a:xfrm>
            <a:off x="7974988" y="6986061"/>
            <a:ext cx="2338023" cy="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EBC5935-81C4-1183-2017-C736FCEC4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7608" y="3833427"/>
            <a:ext cx="7372853" cy="5438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BE2175-F580-0D29-BEFD-F51700FCE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7608" y="3717308"/>
            <a:ext cx="7717736" cy="60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-14748" y="99310"/>
            <a:ext cx="6249431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>
                <a:solidFill>
                  <a:schemeClr val="bg1"/>
                </a:solidFill>
                <a:latin typeface="+mn-lt"/>
                <a:sym typeface="Paytone One"/>
              </a:rPr>
              <a:t>2. CÁC LỆNH LẶP</a:t>
            </a:r>
            <a:endParaRPr lang="vi-VN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696866" y="1202766"/>
            <a:ext cx="16310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 err="1">
                <a:solidFill>
                  <a:schemeClr val="bg1"/>
                </a:solidFill>
                <a:latin typeface="+mn-lt"/>
              </a:rPr>
              <a:t>Scratch</a:t>
            </a:r>
            <a:r>
              <a:rPr lang="vi-VN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vi-VN" sz="4000" dirty="0">
                <a:solidFill>
                  <a:schemeClr val="bg1"/>
                </a:solidFill>
                <a:latin typeface="+mn-lt"/>
              </a:rPr>
              <a:t> ba </a:t>
            </a:r>
            <a:r>
              <a:rPr lang="vi-VN" sz="4000" dirty="0" err="1">
                <a:solidFill>
                  <a:schemeClr val="bg1"/>
                </a:solidFill>
                <a:latin typeface="+mn-lt"/>
              </a:rPr>
              <a:t>lệnh</a:t>
            </a:r>
            <a:r>
              <a:rPr lang="vi-VN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+mn-lt"/>
              </a:rPr>
              <a:t>điều</a:t>
            </a:r>
            <a:r>
              <a:rPr lang="vi-VN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+mn-lt"/>
              </a:rPr>
              <a:t>khiển</a:t>
            </a:r>
            <a:r>
              <a:rPr lang="vi-VN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+mn-lt"/>
              </a:rPr>
              <a:t>cấu</a:t>
            </a:r>
            <a:r>
              <a:rPr lang="vi-VN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+mn-lt"/>
              </a:rPr>
              <a:t>trúc</a:t>
            </a:r>
            <a:r>
              <a:rPr lang="vi-VN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+mn-lt"/>
              </a:rPr>
              <a:t>lặp</a:t>
            </a:r>
            <a:r>
              <a:rPr lang="vi-VN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+mn-lt"/>
              </a:rPr>
              <a:t>thuộc</a:t>
            </a:r>
            <a:r>
              <a:rPr lang="vi-VN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+mn-lt"/>
              </a:rPr>
              <a:t>nhóm</a:t>
            </a:r>
            <a:r>
              <a:rPr lang="vi-VN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000" dirty="0" err="1">
                <a:solidFill>
                  <a:schemeClr val="bg1"/>
                </a:solidFill>
                <a:latin typeface="+mn-lt"/>
              </a:rPr>
              <a:t>lệnh</a:t>
            </a:r>
            <a:r>
              <a:rPr lang="vi-VN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vi-VN" sz="4000" err="1">
                <a:solidFill>
                  <a:schemeClr val="bg1"/>
                </a:solidFill>
                <a:latin typeface="+mn-lt"/>
              </a:rPr>
              <a:t>Điều</a:t>
            </a:r>
            <a:r>
              <a:rPr lang="vi-VN" sz="4000">
                <a:solidFill>
                  <a:schemeClr val="bg1"/>
                </a:solidFill>
                <a:latin typeface="+mn-lt"/>
              </a:rPr>
              <a:t> khiển</a:t>
            </a:r>
            <a:r>
              <a:rPr lang="en-US" sz="4000">
                <a:solidFill>
                  <a:schemeClr val="bg1"/>
                </a:solidFill>
                <a:latin typeface="+mn-lt"/>
              </a:rPr>
              <a:t>:</a:t>
            </a:r>
            <a:endParaRPr lang="en-US" sz="4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40AF01B-B094-412E-8768-E595182571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818" y="1307106"/>
            <a:ext cx="1294279" cy="1138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0B28F-7FB5-4745-B96C-83B00FB8B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866" y="3539612"/>
            <a:ext cx="15323574" cy="6282813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F03BAAF-5B8C-F5C8-1651-2B723F0F0C77}"/>
              </a:ext>
            </a:extLst>
          </p:cNvPr>
          <p:cNvSpPr/>
          <p:nvPr/>
        </p:nvSpPr>
        <p:spPr>
          <a:xfrm>
            <a:off x="1696866" y="2035146"/>
            <a:ext cx="11282507" cy="1216800"/>
          </a:xfrm>
          <a:custGeom>
            <a:avLst/>
            <a:gdLst>
              <a:gd name="csX0" fmla="*/ 0 w 9232467"/>
              <a:gd name="csY0" fmla="*/ 202804 h 1216800"/>
              <a:gd name="csX1" fmla="*/ 202804 w 9232467"/>
              <a:gd name="csY1" fmla="*/ 0 h 1216800"/>
              <a:gd name="csX2" fmla="*/ 9029663 w 9232467"/>
              <a:gd name="csY2" fmla="*/ 0 h 1216800"/>
              <a:gd name="csX3" fmla="*/ 9232467 w 9232467"/>
              <a:gd name="csY3" fmla="*/ 202804 h 1216800"/>
              <a:gd name="csX4" fmla="*/ 9232467 w 9232467"/>
              <a:gd name="csY4" fmla="*/ 1013996 h 1216800"/>
              <a:gd name="csX5" fmla="*/ 9029663 w 9232467"/>
              <a:gd name="csY5" fmla="*/ 1216800 h 1216800"/>
              <a:gd name="csX6" fmla="*/ 202804 w 9232467"/>
              <a:gd name="csY6" fmla="*/ 1216800 h 1216800"/>
              <a:gd name="csX7" fmla="*/ 0 w 9232467"/>
              <a:gd name="csY7" fmla="*/ 1013996 h 1216800"/>
              <a:gd name="csX8" fmla="*/ 0 w 9232467"/>
              <a:gd name="csY8" fmla="*/ 202804 h 1216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232467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9029663" y="0"/>
                </a:lnTo>
                <a:cubicBezTo>
                  <a:pt x="9141669" y="0"/>
                  <a:pt x="9232467" y="90798"/>
                  <a:pt x="9232467" y="202804"/>
                </a:cubicBezTo>
                <a:lnTo>
                  <a:pt x="9232467" y="1013996"/>
                </a:lnTo>
                <a:cubicBezTo>
                  <a:pt x="9232467" y="1126002"/>
                  <a:pt x="9141669" y="1216800"/>
                  <a:pt x="9029663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559" tIns="196559" rIns="196559" bIns="1965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LỆP LẶP VỚI SỐ LẦN BIẾT TRƯỚC</a:t>
            </a:r>
            <a:endParaRPr lang="en-US" sz="46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639</Words>
  <Application>Microsoft Office PowerPoint</Application>
  <PresentationFormat>Custom</PresentationFormat>
  <Paragraphs>64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Thi Linh</cp:lastModifiedBy>
  <cp:revision>103</cp:revision>
  <dcterms:modified xsi:type="dcterms:W3CDTF">2026-04-12T05:27:23Z</dcterms:modified>
</cp:coreProperties>
</file>