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86" r:id="rId2"/>
    <p:sldId id="283" r:id="rId3"/>
    <p:sldId id="565" r:id="rId4"/>
    <p:sldId id="2975" r:id="rId5"/>
    <p:sldId id="2979" r:id="rId6"/>
    <p:sldId id="2976" r:id="rId7"/>
    <p:sldId id="2995" r:id="rId8"/>
    <p:sldId id="2997" r:id="rId9"/>
    <p:sldId id="2998" r:id="rId10"/>
    <p:sldId id="2999" r:id="rId11"/>
    <p:sldId id="2985" r:id="rId12"/>
    <p:sldId id="3001" r:id="rId13"/>
    <p:sldId id="3002" r:id="rId14"/>
    <p:sldId id="2986" r:id="rId15"/>
    <p:sldId id="3003" r:id="rId16"/>
    <p:sldId id="30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FFFFFF"/>
    <a:srgbClr val="0998D7"/>
    <a:srgbClr val="FF3399"/>
    <a:srgbClr val="3DC3EC"/>
    <a:srgbClr val="F3E8CC"/>
    <a:srgbClr val="F03C6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2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1.sv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CF049A-85B1-E1C8-4B87-27F9A0060E8B}"/>
              </a:ext>
            </a:extLst>
          </p:cNvPr>
          <p:cNvSpPr txBox="1"/>
          <p:nvPr/>
        </p:nvSpPr>
        <p:spPr>
          <a:xfrm>
            <a:off x="2853125" y="298686"/>
            <a:ext cx="626970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2133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#9Slide02 Noi dung rat dai" panose="02000000000000000000" pitchFamily="2" charset="0"/>
                <a:cs typeface="Arial" panose="020B0604020202020204" pitchFamily="34" charset="0"/>
              </a:rPr>
              <a:t>UBND PHƯỜNG HOA LƯ</a:t>
            </a:r>
            <a:endParaRPr lang="en-US" sz="2133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#9Slide02 Noi dung rat dai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9DAE23FE-F6CE-6304-43CB-5AECCE59E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0525" y="660627"/>
            <a:ext cx="4534339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33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2133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33" b="1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altLang="en-US" sz="2133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HỌC NAM THÀNH</a:t>
            </a:r>
            <a:endParaRPr lang="en-US" altLang="en-US" sz="2133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73FC15-A4F0-33E0-EDC5-01BB0B539FB2}"/>
              </a:ext>
            </a:extLst>
          </p:cNvPr>
          <p:cNvSpPr/>
          <p:nvPr/>
        </p:nvSpPr>
        <p:spPr>
          <a:xfrm>
            <a:off x="2556588" y="1824707"/>
            <a:ext cx="9635412" cy="1263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36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36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en-US" sz="3600" b="1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3600" b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</a:t>
            </a:r>
            <a:r>
              <a:rPr lang="en-US" sz="36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US" sz="3600" b="1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b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3600" b="1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E70E347A-C5E1-93F6-6047-F73D09877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4821" y="4295007"/>
            <a:ext cx="6282552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67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altLang="en-US" sz="2667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b="1" i="1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en-US" sz="2667" b="1" i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Nguyễn Thị Linh</a:t>
            </a:r>
            <a:endParaRPr lang="en-US" altLang="en-US" sz="32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9582401-FD60-24D5-8840-FB24C7FDE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658" y="3221245"/>
            <a:ext cx="62825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3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học 2025 - 2026</a:t>
            </a:r>
            <a:endParaRPr lang="en-US" altLang="en-US" sz="30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5E8DCB-A59B-3856-3B2C-E707417262BC}"/>
              </a:ext>
            </a:extLst>
          </p:cNvPr>
          <p:cNvCxnSpPr/>
          <p:nvPr/>
        </p:nvCxnSpPr>
        <p:spPr>
          <a:xfrm>
            <a:off x="4716897" y="1066603"/>
            <a:ext cx="2523494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DC0F0A6-73DC-4D3A-860C-0708AF5F7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6" y="1358390"/>
            <a:ext cx="2640563" cy="34603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id="{4FA2ADD3-F6D0-363F-1848-069A7C0FB2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757" y="4797773"/>
            <a:ext cx="12689124" cy="20602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765D58D-440D-55AC-201F-9692030A45B3}"/>
              </a:ext>
            </a:extLst>
          </p:cNvPr>
          <p:cNvSpPr txBox="1"/>
          <p:nvPr/>
        </p:nvSpPr>
        <p:spPr>
          <a:xfrm>
            <a:off x="232124" y="216056"/>
            <a:ext cx="11785705" cy="1968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Tương tự câu a, em bổ sung lệnh như Hình 82 để vẹt không bị lộn ngược. </a:t>
            </a:r>
            <a:endParaRPr lang="vi-V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vi-VN" sz="2600" i="1" dirty="0">
                <a:solidFill>
                  <a:srgbClr val="F794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Bước 3: </a:t>
            </a: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Chạy thử chương trình, nháy chuột và quan sát kết quả xem vẹt có dừng bay hay không. </a:t>
            </a:r>
            <a:endParaRPr lang="vi-V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vi-VN" sz="2600" i="1" dirty="0">
                <a:solidFill>
                  <a:srgbClr val="F794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Bước 4:</a:t>
            </a: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Lưu tệp với tên là </a:t>
            </a:r>
            <a:r>
              <a:rPr lang="vi-VN" sz="2600" dirty="0">
                <a:solidFill>
                  <a:srgbClr val="F794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VetBay3</a:t>
            </a: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vào thư mục của em.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A62D7-D5D6-C6F0-DC29-18590FAAAF3B}"/>
              </a:ext>
            </a:extLst>
          </p:cNvPr>
          <p:cNvSpPr txBox="1"/>
          <p:nvPr/>
        </p:nvSpPr>
        <p:spPr>
          <a:xfrm>
            <a:off x="1621513" y="4027744"/>
            <a:ext cx="3537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 err="1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800" b="1" i="1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82. </a:t>
            </a:r>
            <a:r>
              <a:rPr lang="en-US" sz="1800" i="1" dirty="0" err="1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Vẹt</a:t>
            </a:r>
            <a:r>
              <a:rPr lang="en-US" sz="1800" i="1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1800" i="1" dirty="0" err="1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1800" i="1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1800" i="1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800" i="1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1800" i="1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800" i="1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1800" i="1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FDEC8F-5488-1A20-1ED7-6813696CD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665" y="2281405"/>
            <a:ext cx="3537216" cy="436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1295" y="9021"/>
            <a:ext cx="3698233" cy="820674"/>
            <a:chOff x="371924" y="299165"/>
            <a:chExt cx="3698233" cy="82067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71924" y="467377"/>
              <a:ext cx="729803" cy="5785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101727" y="299165"/>
              <a:ext cx="2968430" cy="820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3600" b="1">
                  <a:solidFill>
                    <a:srgbClr val="0998D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vi-VN" sz="3600" b="1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531845" y="997907"/>
            <a:ext cx="11513975" cy="5215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20000"/>
              </a:lnSpc>
            </a:pPr>
            <a:r>
              <a:rPr lang="vi-VN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Tạo khối lệnh để nhân vật thực hiện tuần tự các hành động sau:</a:t>
            </a:r>
          </a:p>
          <a:p>
            <a:pPr defTabSz="342900">
              <a:lnSpc>
                <a:spcPct val="12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1. Di chuyển 20 bước. </a:t>
            </a:r>
          </a:p>
          <a:p>
            <a:pPr defTabSz="342900">
              <a:lnSpc>
                <a:spcPct val="12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2. Thay đổi động tác. </a:t>
            </a:r>
          </a:p>
          <a:p>
            <a:pPr defTabSz="342900">
              <a:lnSpc>
                <a:spcPct val="12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3. Đợi 1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giây.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lnSpc>
                <a:spcPct val="120000"/>
              </a:lnSpc>
            </a:pP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lnSpc>
                <a:spcPct val="120000"/>
              </a:lnSpc>
            </a:pPr>
            <a:r>
              <a:rPr lang="vi-VN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Sử dụng lệnh lặp tạo ba chương trình, mỗi chương trình thực hiện một yêu cầu sau:</a:t>
            </a:r>
          </a:p>
          <a:p>
            <a:pPr defTabSz="342900">
              <a:lnSpc>
                <a:spcPct val="12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a) Lặp lại 15 lần khối lệnh ở Câu 1. </a:t>
            </a:r>
          </a:p>
          <a:p>
            <a:pPr defTabSz="342900">
              <a:lnSpc>
                <a:spcPct val="12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b) Lặp liên tục khối lệnh ở Câu 1.</a:t>
            </a:r>
          </a:p>
          <a:p>
            <a:pPr defTabSz="342900">
              <a:lnSpc>
                <a:spcPct val="12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c) Lặp khối lệnh ở Câu 1 cho đến khi nháy chuột.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1E562-CDD8-6ACD-EC9D-72FB19E06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025130-DEBB-66CC-5962-470C079BB868}"/>
              </a:ext>
            </a:extLst>
          </p:cNvPr>
          <p:cNvGrpSpPr/>
          <p:nvPr/>
        </p:nvGrpSpPr>
        <p:grpSpPr>
          <a:xfrm>
            <a:off x="255942" y="116153"/>
            <a:ext cx="4122087" cy="837473"/>
            <a:chOff x="255942" y="116153"/>
            <a:chExt cx="4122087" cy="83747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B4180F6-2F15-0D7B-7559-ADDF88F52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942" y="306782"/>
              <a:ext cx="701096" cy="64684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C604321-0102-06F4-3B73-C62EF1A05C0F}"/>
                </a:ext>
              </a:extLst>
            </p:cNvPr>
            <p:cNvSpPr/>
            <p:nvPr/>
          </p:nvSpPr>
          <p:spPr>
            <a:xfrm>
              <a:off x="1027044" y="116153"/>
              <a:ext cx="3350985" cy="837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3600" b="1">
                  <a:solidFill>
                    <a:srgbClr val="0998D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vi-VN" sz="3600" b="1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00929-80C9-FA26-C2AC-9A636EA2A786}"/>
              </a:ext>
            </a:extLst>
          </p:cNvPr>
          <p:cNvSpPr/>
          <p:nvPr/>
        </p:nvSpPr>
        <p:spPr>
          <a:xfrm>
            <a:off x="606490" y="951705"/>
            <a:ext cx="111202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/>
            <a:r>
              <a:rPr lang="vi-VN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tạo chương trình sử dụng lệnh lặp với số </a:t>
            </a:r>
            <a:r>
              <a:rPr lang="vi-VN" sz="21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 biết</a:t>
            </a:r>
            <a:r>
              <a:rPr lang="en-US" sz="21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 </a:t>
            </a:r>
            <a:r>
              <a:rPr lang="vi-VN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vẽ hình vuông.</a:t>
            </a:r>
            <a:endParaRPr lang="vi-VN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60CE5-75A2-C707-D97E-2CD284FA84A7}"/>
              </a:ext>
            </a:extLst>
          </p:cNvPr>
          <p:cNvSpPr txBox="1"/>
          <p:nvPr/>
        </p:nvSpPr>
        <p:spPr>
          <a:xfrm>
            <a:off x="752129" y="1471817"/>
            <a:ext cx="43507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 cho rô bốt:</a:t>
            </a:r>
            <a:endParaRPr lang="vi-VN" sz="3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-VN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thẳng </a:t>
            </a:r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vi-VN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bước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-VN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phải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F0D0E278-670A-4623-9626-415AAF4AF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42" y="3066331"/>
            <a:ext cx="77350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Sau mấy lần lặp lại thì thành HV?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C4605C8-2490-FEA4-7F98-2D0F45FC2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383" y="3563961"/>
            <a:ext cx="69065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-&gt; </a:t>
            </a: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Hành động bị lặp lại 4 lần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81AEBF1-0D28-4B36-C17B-99B174295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4400" y="5297004"/>
            <a:ext cx="97127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Có</a:t>
            </a:r>
            <a:r>
              <a:rPr kumimoji="0" lang="en-US" altLang="en-US" sz="3200" b="1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mấy góc, </a:t>
            </a: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mỗi g</a:t>
            </a: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óc quay là bao nhiêu độ?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8E35A19-AF3D-CC1C-6EAA-C0112D7A1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968" y="6858000"/>
            <a:ext cx="242595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Có 4 cạnh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Mỗi lần quay 90 độ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Hành động bị lặp lại 4 lần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C2DB7AA-AB5B-4C4F-5A6F-63A6B267D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3480" y="5838538"/>
            <a:ext cx="50341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-&gt; </a:t>
            </a: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Mỗi lần quay 90 độ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A6B28259-9149-9C7C-51E6-B7DCD8711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169" y="4688186"/>
            <a:ext cx="50341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-&gt; Có 4 cạnh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8EA86F-259C-C141-935D-21278B7FB0ED}"/>
              </a:ext>
            </a:extLst>
          </p:cNvPr>
          <p:cNvGrpSpPr/>
          <p:nvPr/>
        </p:nvGrpSpPr>
        <p:grpSpPr>
          <a:xfrm>
            <a:off x="7823065" y="1663089"/>
            <a:ext cx="3279973" cy="2773406"/>
            <a:chOff x="7823065" y="1663089"/>
            <a:chExt cx="3279973" cy="277340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931DFE-6573-F0A3-C2D3-8C40FC5CAC92}"/>
                </a:ext>
              </a:extLst>
            </p:cNvPr>
            <p:cNvSpPr/>
            <p:nvPr/>
          </p:nvSpPr>
          <p:spPr>
            <a:xfrm>
              <a:off x="7991019" y="1734203"/>
              <a:ext cx="2944065" cy="2623336"/>
            </a:xfrm>
            <a:prstGeom prst="rect">
              <a:avLst/>
            </a:prstGeom>
            <a:noFill/>
            <a:ln w="1016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Up 10">
              <a:extLst>
                <a:ext uri="{FF2B5EF4-FFF2-40B4-BE49-F238E27FC236}">
                  <a16:creationId xmlns:a16="http://schemas.microsoft.com/office/drawing/2014/main" id="{1E2C53D5-3302-09F1-F1BD-26A23A649BCF}"/>
                </a:ext>
              </a:extLst>
            </p:cNvPr>
            <p:cNvSpPr/>
            <p:nvPr/>
          </p:nvSpPr>
          <p:spPr>
            <a:xfrm>
              <a:off x="7823065" y="3682409"/>
              <a:ext cx="452300" cy="710845"/>
            </a:xfrm>
            <a:prstGeom prst="up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F11A386-12C1-5B92-D4E6-A74C627293DF}"/>
                </a:ext>
              </a:extLst>
            </p:cNvPr>
            <p:cNvSpPr/>
            <p:nvPr/>
          </p:nvSpPr>
          <p:spPr>
            <a:xfrm>
              <a:off x="7892506" y="2870245"/>
              <a:ext cx="892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endPara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966F4CA-068B-ECE7-B9AA-45227DD1FD42}"/>
                </a:ext>
              </a:extLst>
            </p:cNvPr>
            <p:cNvSpPr/>
            <p:nvPr/>
          </p:nvSpPr>
          <p:spPr>
            <a:xfrm>
              <a:off x="9318010" y="3913275"/>
              <a:ext cx="892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endPara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AA8AAF4-2130-2995-39DA-86572C6F2B16}"/>
                </a:ext>
              </a:extLst>
            </p:cNvPr>
            <p:cNvSpPr/>
            <p:nvPr/>
          </p:nvSpPr>
          <p:spPr>
            <a:xfrm>
              <a:off x="9278737" y="1663089"/>
              <a:ext cx="892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endPara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C3ABBB-DF3F-503E-BDBD-4F165C69C192}"/>
                </a:ext>
              </a:extLst>
            </p:cNvPr>
            <p:cNvSpPr/>
            <p:nvPr/>
          </p:nvSpPr>
          <p:spPr>
            <a:xfrm>
              <a:off x="10210524" y="2823739"/>
              <a:ext cx="892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endPara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1">
            <a:extLst>
              <a:ext uri="{FF2B5EF4-FFF2-40B4-BE49-F238E27FC236}">
                <a16:creationId xmlns:a16="http://schemas.microsoft.com/office/drawing/2014/main" id="{7A4A4A7E-4B50-D78A-969D-C99978BB7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169" y="4276230"/>
            <a:ext cx="55715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Hình</a:t>
            </a:r>
            <a:r>
              <a:rPr kumimoji="0" lang="en-US" altLang="en-US" sz="3200" b="1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vuông có mấy cạnh?</a:t>
            </a:r>
            <a:endParaRPr kumimoji="0" lang="en-US" altLang="en-US" sz="32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Block Arc 21">
            <a:extLst>
              <a:ext uri="{FF2B5EF4-FFF2-40B4-BE49-F238E27FC236}">
                <a16:creationId xmlns:a16="http://schemas.microsoft.com/office/drawing/2014/main" id="{EA9E25EE-6C38-28B1-8DF6-DEDAB9A51698}"/>
              </a:ext>
            </a:extLst>
          </p:cNvPr>
          <p:cNvSpPr/>
          <p:nvPr/>
        </p:nvSpPr>
        <p:spPr>
          <a:xfrm rot="8002834">
            <a:off x="7938984" y="1744788"/>
            <a:ext cx="344805" cy="276462"/>
          </a:xfrm>
          <a:prstGeom prst="blockArc">
            <a:avLst>
              <a:gd name="adj1" fmla="val 10944842"/>
              <a:gd name="adj2" fmla="val 151349"/>
              <a:gd name="adj3" fmla="val 0"/>
            </a:avLst>
          </a:prstGeom>
          <a:ln w="920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A4B9278E-F45D-5295-54F3-F8CC8F36B16B}"/>
              </a:ext>
            </a:extLst>
          </p:cNvPr>
          <p:cNvSpPr/>
          <p:nvPr/>
        </p:nvSpPr>
        <p:spPr>
          <a:xfrm rot="3475997">
            <a:off x="7992805" y="4054489"/>
            <a:ext cx="344805" cy="276462"/>
          </a:xfrm>
          <a:prstGeom prst="blockArc">
            <a:avLst>
              <a:gd name="adj1" fmla="val 10944842"/>
              <a:gd name="adj2" fmla="val 151349"/>
              <a:gd name="adj3" fmla="val 0"/>
            </a:avLst>
          </a:prstGeom>
          <a:ln w="920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Block Arc 23">
            <a:extLst>
              <a:ext uri="{FF2B5EF4-FFF2-40B4-BE49-F238E27FC236}">
                <a16:creationId xmlns:a16="http://schemas.microsoft.com/office/drawing/2014/main" id="{7F67AE3D-F6F9-2976-81AF-A2771A118F86}"/>
              </a:ext>
            </a:extLst>
          </p:cNvPr>
          <p:cNvSpPr/>
          <p:nvPr/>
        </p:nvSpPr>
        <p:spPr>
          <a:xfrm rot="18311992">
            <a:off x="10627260" y="4044116"/>
            <a:ext cx="344805" cy="276462"/>
          </a:xfrm>
          <a:prstGeom prst="blockArc">
            <a:avLst>
              <a:gd name="adj1" fmla="val 10944842"/>
              <a:gd name="adj2" fmla="val 151349"/>
              <a:gd name="adj3" fmla="val 0"/>
            </a:avLst>
          </a:prstGeom>
          <a:ln w="920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C26BEB20-F532-625D-29FB-CB2481401126}"/>
              </a:ext>
            </a:extLst>
          </p:cNvPr>
          <p:cNvSpPr/>
          <p:nvPr/>
        </p:nvSpPr>
        <p:spPr>
          <a:xfrm rot="13179395">
            <a:off x="10594888" y="1707980"/>
            <a:ext cx="344805" cy="276462"/>
          </a:xfrm>
          <a:prstGeom prst="blockArc">
            <a:avLst>
              <a:gd name="adj1" fmla="val 10944842"/>
              <a:gd name="adj2" fmla="val 151349"/>
              <a:gd name="adj3" fmla="val 0"/>
            </a:avLst>
          </a:prstGeom>
          <a:ln w="920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89ED1EB-CB69-7B28-96A0-22B7635F6B3D}"/>
              </a:ext>
            </a:extLst>
          </p:cNvPr>
          <p:cNvCxnSpPr/>
          <p:nvPr/>
        </p:nvCxnSpPr>
        <p:spPr>
          <a:xfrm>
            <a:off x="7823065" y="2848202"/>
            <a:ext cx="53023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7B22EB-60BC-4EFC-21C4-F86E193ACEAE}"/>
              </a:ext>
            </a:extLst>
          </p:cNvPr>
          <p:cNvCxnSpPr/>
          <p:nvPr/>
        </p:nvCxnSpPr>
        <p:spPr>
          <a:xfrm>
            <a:off x="10656781" y="2801223"/>
            <a:ext cx="53023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B60E000-D9E9-FEA1-5B68-04EDD39657B9}"/>
              </a:ext>
            </a:extLst>
          </p:cNvPr>
          <p:cNvCxnSpPr>
            <a:cxnSpLocks/>
          </p:cNvCxnSpPr>
          <p:nvPr/>
        </p:nvCxnSpPr>
        <p:spPr>
          <a:xfrm flipV="1">
            <a:off x="9318010" y="4082929"/>
            <a:ext cx="0" cy="4295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1C60C70-7016-B0F1-EB4E-ACBD2BDDF272}"/>
              </a:ext>
            </a:extLst>
          </p:cNvPr>
          <p:cNvCxnSpPr>
            <a:cxnSpLocks/>
          </p:cNvCxnSpPr>
          <p:nvPr/>
        </p:nvCxnSpPr>
        <p:spPr>
          <a:xfrm flipV="1">
            <a:off x="9319576" y="1519449"/>
            <a:ext cx="0" cy="4295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25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4" grpId="0"/>
      <p:bldP spid="9" grpId="0"/>
      <p:bldP spid="14" grpId="0"/>
      <p:bldP spid="20" grpId="0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6B065-28EB-4B7F-24D6-03D2A5ABB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B67978F-BFCE-C415-AB91-357EF9E62921}"/>
              </a:ext>
            </a:extLst>
          </p:cNvPr>
          <p:cNvGrpSpPr/>
          <p:nvPr/>
        </p:nvGrpSpPr>
        <p:grpSpPr>
          <a:xfrm>
            <a:off x="255942" y="116153"/>
            <a:ext cx="4122087" cy="837473"/>
            <a:chOff x="255942" y="116153"/>
            <a:chExt cx="4122087" cy="83747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1C70484-88EF-63AD-37B5-40DCF7CC4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942" y="306782"/>
              <a:ext cx="701096" cy="64684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808ABF5-B057-F459-025E-FD326041307D}"/>
                </a:ext>
              </a:extLst>
            </p:cNvPr>
            <p:cNvSpPr/>
            <p:nvPr/>
          </p:nvSpPr>
          <p:spPr>
            <a:xfrm>
              <a:off x="1027044" y="116153"/>
              <a:ext cx="3350985" cy="837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3600" b="1">
                  <a:solidFill>
                    <a:srgbClr val="0998D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vi-VN" sz="3600" b="1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63C5401-B3D2-010E-6699-789752801C08}"/>
              </a:ext>
            </a:extLst>
          </p:cNvPr>
          <p:cNvSpPr txBox="1"/>
          <p:nvPr/>
        </p:nvSpPr>
        <p:spPr>
          <a:xfrm>
            <a:off x="671804" y="1323199"/>
            <a:ext cx="6097554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vi-VN" sz="32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Đi 100 bước</a:t>
            </a:r>
            <a:br>
              <a:rPr lang="vi-VN" sz="32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2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Quay 90 độ</a:t>
            </a:r>
            <a:endParaRPr lang="en-US" sz="3200" b="1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2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8C7A4E-ACFA-95AE-16E7-C9F2236A7E3E}"/>
              </a:ext>
            </a:extLst>
          </p:cNvPr>
          <p:cNvSpPr txBox="1"/>
          <p:nvPr/>
        </p:nvSpPr>
        <p:spPr>
          <a:xfrm>
            <a:off x="295141" y="2630820"/>
            <a:ext cx="10623552" cy="628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Nếu không dùng lệnh lặp thì phải viết mấy lần.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0BA9A0-2178-2795-4EB5-98908AD46857}"/>
              </a:ext>
            </a:extLst>
          </p:cNvPr>
          <p:cNvCxnSpPr>
            <a:cxnSpLocks/>
          </p:cNvCxnSpPr>
          <p:nvPr/>
        </p:nvCxnSpPr>
        <p:spPr>
          <a:xfrm flipH="1">
            <a:off x="7006338" y="606048"/>
            <a:ext cx="2114939" cy="0"/>
          </a:xfrm>
          <a:prstGeom prst="line">
            <a:avLst/>
          </a:prstGeom>
          <a:ln w="1016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EA4A628-82F3-6BAD-25AD-172A057D5BF3}"/>
              </a:ext>
            </a:extLst>
          </p:cNvPr>
          <p:cNvCxnSpPr>
            <a:cxnSpLocks/>
          </p:cNvCxnSpPr>
          <p:nvPr/>
        </p:nvCxnSpPr>
        <p:spPr>
          <a:xfrm flipH="1">
            <a:off x="7050543" y="2217916"/>
            <a:ext cx="2114939" cy="0"/>
          </a:xfrm>
          <a:prstGeom prst="line">
            <a:avLst/>
          </a:prstGeom>
          <a:ln w="1016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09B7E7-4EC4-E413-748A-6A16EEE4B976}"/>
              </a:ext>
            </a:extLst>
          </p:cNvPr>
          <p:cNvCxnSpPr>
            <a:cxnSpLocks/>
          </p:cNvCxnSpPr>
          <p:nvPr/>
        </p:nvCxnSpPr>
        <p:spPr>
          <a:xfrm>
            <a:off x="9111946" y="562326"/>
            <a:ext cx="0" cy="1655590"/>
          </a:xfrm>
          <a:prstGeom prst="line">
            <a:avLst/>
          </a:prstGeom>
          <a:ln w="1016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F2C434-D97E-7858-2A76-B19D398FC075}"/>
              </a:ext>
            </a:extLst>
          </p:cNvPr>
          <p:cNvCxnSpPr>
            <a:cxnSpLocks/>
          </p:cNvCxnSpPr>
          <p:nvPr/>
        </p:nvCxnSpPr>
        <p:spPr>
          <a:xfrm>
            <a:off x="7050543" y="605657"/>
            <a:ext cx="0" cy="1655590"/>
          </a:xfrm>
          <a:prstGeom prst="line">
            <a:avLst/>
          </a:prstGeom>
          <a:ln w="1016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row: Circular 22">
            <a:extLst>
              <a:ext uri="{FF2B5EF4-FFF2-40B4-BE49-F238E27FC236}">
                <a16:creationId xmlns:a16="http://schemas.microsoft.com/office/drawing/2014/main" id="{C959C346-037C-AF5F-BDA2-3C8BAA3EE2A7}"/>
              </a:ext>
            </a:extLst>
          </p:cNvPr>
          <p:cNvSpPr/>
          <p:nvPr/>
        </p:nvSpPr>
        <p:spPr>
          <a:xfrm>
            <a:off x="6838383" y="327975"/>
            <a:ext cx="576050" cy="473958"/>
          </a:xfrm>
          <a:prstGeom prst="circularArrow">
            <a:avLst>
              <a:gd name="adj1" fmla="val 12500"/>
              <a:gd name="adj2" fmla="val 489440"/>
              <a:gd name="adj3" fmla="val 20457681"/>
              <a:gd name="adj4" fmla="val 10299018"/>
              <a:gd name="adj5" fmla="val 7696"/>
            </a:avLst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row: Circular 23">
            <a:extLst>
              <a:ext uri="{FF2B5EF4-FFF2-40B4-BE49-F238E27FC236}">
                <a16:creationId xmlns:a16="http://schemas.microsoft.com/office/drawing/2014/main" id="{5A498786-002F-C7E5-6976-6B885B39768F}"/>
              </a:ext>
            </a:extLst>
          </p:cNvPr>
          <p:cNvSpPr/>
          <p:nvPr/>
        </p:nvSpPr>
        <p:spPr>
          <a:xfrm rot="4551330">
            <a:off x="8833251" y="407006"/>
            <a:ext cx="576050" cy="473958"/>
          </a:xfrm>
          <a:prstGeom prst="circularArrow">
            <a:avLst>
              <a:gd name="adj1" fmla="val 12500"/>
              <a:gd name="adj2" fmla="val 489440"/>
              <a:gd name="adj3" fmla="val 20457681"/>
              <a:gd name="adj4" fmla="val 10299018"/>
              <a:gd name="adj5" fmla="val 7696"/>
            </a:avLst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rrow: Circular 24">
            <a:extLst>
              <a:ext uri="{FF2B5EF4-FFF2-40B4-BE49-F238E27FC236}">
                <a16:creationId xmlns:a16="http://schemas.microsoft.com/office/drawing/2014/main" id="{B93F234F-ADE8-D869-3B84-18E07BD3FAE6}"/>
              </a:ext>
            </a:extLst>
          </p:cNvPr>
          <p:cNvSpPr/>
          <p:nvPr/>
        </p:nvSpPr>
        <p:spPr>
          <a:xfrm rot="10242316">
            <a:off x="8800973" y="1956094"/>
            <a:ext cx="576050" cy="473958"/>
          </a:xfrm>
          <a:prstGeom prst="circularArrow">
            <a:avLst>
              <a:gd name="adj1" fmla="val 12500"/>
              <a:gd name="adj2" fmla="val 489440"/>
              <a:gd name="adj3" fmla="val 20457681"/>
              <a:gd name="adj4" fmla="val 10299018"/>
              <a:gd name="adj5" fmla="val 7696"/>
            </a:avLst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Arrow: Circular 25">
            <a:extLst>
              <a:ext uri="{FF2B5EF4-FFF2-40B4-BE49-F238E27FC236}">
                <a16:creationId xmlns:a16="http://schemas.microsoft.com/office/drawing/2014/main" id="{E2946B30-3C72-D502-AD05-3697142AE7AA}"/>
              </a:ext>
            </a:extLst>
          </p:cNvPr>
          <p:cNvSpPr/>
          <p:nvPr/>
        </p:nvSpPr>
        <p:spPr>
          <a:xfrm rot="16200000">
            <a:off x="6718312" y="1895892"/>
            <a:ext cx="576050" cy="473958"/>
          </a:xfrm>
          <a:prstGeom prst="circularArrow">
            <a:avLst>
              <a:gd name="adj1" fmla="val 12500"/>
              <a:gd name="adj2" fmla="val 489440"/>
              <a:gd name="adj3" fmla="val 20457681"/>
              <a:gd name="adj4" fmla="val 10299018"/>
              <a:gd name="adj5" fmla="val 7696"/>
            </a:avLst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CE95A-1C37-E04B-46D7-0F7D8004111C}"/>
              </a:ext>
            </a:extLst>
          </p:cNvPr>
          <p:cNvSpPr txBox="1"/>
          <p:nvPr/>
        </p:nvSpPr>
        <p:spPr>
          <a:xfrm>
            <a:off x="295141" y="3328920"/>
            <a:ext cx="10623552" cy="628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Dùng lặp có lợi gì.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8933D-658C-9AC3-A704-B7760830BB7E}"/>
              </a:ext>
            </a:extLst>
          </p:cNvPr>
          <p:cNvSpPr txBox="1"/>
          <p:nvPr/>
        </p:nvSpPr>
        <p:spPr>
          <a:xfrm>
            <a:off x="295141" y="4492975"/>
            <a:ext cx="10623552" cy="628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Khối lệnh nào được lặp lại.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2A663-8761-750E-6AA9-A253AF4D633B}"/>
              </a:ext>
            </a:extLst>
          </p:cNvPr>
          <p:cNvSpPr txBox="1"/>
          <p:nvPr/>
        </p:nvSpPr>
        <p:spPr>
          <a:xfrm>
            <a:off x="295141" y="5371876"/>
            <a:ext cx="10623552" cy="628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Dùng câu lệnh lặp nào để thực hiện chương trình.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A0F299-8580-EBD7-7FDB-EC22940BD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834" y="3429000"/>
            <a:ext cx="3146544" cy="18427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5BC47B-691E-E0F5-689A-63E20CDA9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7910" y="3429000"/>
            <a:ext cx="2485342" cy="172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7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 animBg="1"/>
      <p:bldP spid="24" grpId="0" animBg="1"/>
      <p:bldP spid="25" grpId="0" animBg="1"/>
      <p:bldP spid="26" grpId="0" animBg="1"/>
      <p:bldP spid="4" grpId="0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523BF60-4E2D-9B98-2E37-9ABAE1C822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06652" y="-104876"/>
            <a:ext cx="3410988" cy="739754"/>
            <a:chOff x="255942" y="116153"/>
            <a:chExt cx="3410988" cy="7397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942" y="306782"/>
              <a:ext cx="595181" cy="5491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47125" y="116153"/>
              <a:ext cx="2919805" cy="739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3200" b="1">
                  <a:solidFill>
                    <a:srgbClr val="0998D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vi-VN" sz="3200" b="1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424DC00-31EF-321A-E8D1-6A4A9DCF2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37" y="1029601"/>
            <a:ext cx="4045732" cy="44754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AE743F-E491-263A-413B-472D21238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150" y="683864"/>
            <a:ext cx="3461892" cy="58834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1CE87C-9832-B8D4-B0E7-3BAD344FF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37" y="768327"/>
            <a:ext cx="4045731" cy="57145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CF617D-A565-5F9B-1734-784AC1F154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9791" y="448810"/>
            <a:ext cx="7010046" cy="6118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AADC1-014F-72F1-9E38-54D5AF7D1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A6CC471-D912-A982-7187-A3D7BB032013}"/>
              </a:ext>
            </a:extLst>
          </p:cNvPr>
          <p:cNvGrpSpPr/>
          <p:nvPr/>
        </p:nvGrpSpPr>
        <p:grpSpPr>
          <a:xfrm>
            <a:off x="255942" y="116153"/>
            <a:ext cx="4122087" cy="837473"/>
            <a:chOff x="255942" y="116153"/>
            <a:chExt cx="4122087" cy="83747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61ECC6C-1B49-BFBF-0D29-CDA6FCEA1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942" y="306782"/>
              <a:ext cx="701096" cy="64684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AD56AEF-F7A1-C8EE-BA2A-548548FED839}"/>
                </a:ext>
              </a:extLst>
            </p:cNvPr>
            <p:cNvSpPr/>
            <p:nvPr/>
          </p:nvSpPr>
          <p:spPr>
            <a:xfrm>
              <a:off x="1027044" y="116153"/>
              <a:ext cx="3350985" cy="837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3600" b="1">
                  <a:solidFill>
                    <a:srgbClr val="0998D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vi-VN" sz="3600" b="1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E6CC631-6B47-F8A8-F870-A632A1031A42}"/>
              </a:ext>
            </a:extLst>
          </p:cNvPr>
          <p:cNvSpPr txBox="1"/>
          <p:nvPr/>
        </p:nvSpPr>
        <p:spPr>
          <a:xfrm>
            <a:off x="2548034" y="3075057"/>
            <a:ext cx="68105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quay = 360 : số cạnh</a:t>
            </a:r>
            <a:endParaRPr lang="en-US" sz="4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57BCB4-AFAD-52DF-D8E5-CFC758A5C195}"/>
              </a:ext>
            </a:extLst>
          </p:cNvPr>
          <p:cNvSpPr txBox="1"/>
          <p:nvPr/>
        </p:nvSpPr>
        <p:spPr>
          <a:xfrm>
            <a:off x="2548034" y="2234786"/>
            <a:ext cx="68105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lần lặp = số cạnh</a:t>
            </a:r>
            <a:endParaRPr lang="en-US" sz="4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2E458E-A50C-AC94-FE35-01A0F4971781}"/>
              </a:ext>
            </a:extLst>
          </p:cNvPr>
          <p:cNvSpPr txBox="1"/>
          <p:nvPr/>
        </p:nvSpPr>
        <p:spPr>
          <a:xfrm>
            <a:off x="408927" y="1332960"/>
            <a:ext cx="110887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tắc tính Góc quay của hình đa giác</a:t>
            </a:r>
            <a:endParaRPr lang="en-US" sz="4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31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1075236" y="145723"/>
            <a:ext cx="7952981" cy="6455843"/>
            <a:chOff x="0" y="-38100"/>
            <a:chExt cx="3141919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54376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1252422" y="193944"/>
            <a:ext cx="7736266" cy="6373673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87591"/>
            </a:solidFill>
            <a:ln>
              <a:noFill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5" name="Google Shape;87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564" y="498349"/>
            <a:ext cx="9167386" cy="586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4">
            <a:alphaModFix/>
          </a:blip>
          <a:srcRect l="22875" t="19880" r="26109" b="16502"/>
          <a:stretch/>
        </p:blipFill>
        <p:spPr>
          <a:xfrm rot="1068287">
            <a:off x="-406931" y="4826875"/>
            <a:ext cx="2964333" cy="2079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3" name="Google Shape;883;p37"/>
          <p:cNvGrpSpPr/>
          <p:nvPr/>
        </p:nvGrpSpPr>
        <p:grpSpPr>
          <a:xfrm>
            <a:off x="4772511" y="889648"/>
            <a:ext cx="693295" cy="583515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2B52860-18E2-0F4F-FAEC-DCB596C13ABD}"/>
              </a:ext>
            </a:extLst>
          </p:cNvPr>
          <p:cNvSpPr/>
          <p:nvPr/>
        </p:nvSpPr>
        <p:spPr>
          <a:xfrm>
            <a:off x="1525467" y="2019733"/>
            <a:ext cx="7187381" cy="245208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6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5" name="cau3">
            <a:hlinkClick r:id="" action="ppaction://noaction"/>
            <a:extLst>
              <a:ext uri="{FF2B5EF4-FFF2-40B4-BE49-F238E27FC236}">
                <a16:creationId xmlns:a16="http://schemas.microsoft.com/office/drawing/2014/main" id="{2438B802-7EC4-1815-C94C-A9C8DE9935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861" l="9801" r="89915">
                        <a14:foregroundMark x1="43182" y1="32879" x2="43182" y2="28786"/>
                        <a14:foregroundMark x1="61364" y1="33970" x2="59801" y2="27967"/>
                        <a14:foregroundMark x1="52415" y1="65894" x2="53267" y2="49113"/>
                        <a14:foregroundMark x1="37074" y1="56889" x2="41619" y2="50614"/>
                        <a14:foregroundMark x1="42045" y1="58799" x2="43608" y2="53206"/>
                        <a14:foregroundMark x1="57813" y1="68759" x2="55540" y2="55798"/>
                        <a14:foregroundMark x1="52841" y1="69577" x2="50568" y2="57708"/>
                        <a14:foregroundMark x1="47017" y1="70668" x2="47017" y2="61801"/>
                        <a14:foregroundMark x1="51278" y1="90723" x2="65625" y2="90723"/>
                        <a14:foregroundMark x1="49006" y1="91132" x2="41193" y2="92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6451" y="1868130"/>
            <a:ext cx="3176759" cy="51422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56" y="52757"/>
            <a:ext cx="661327" cy="600727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453222"/>
            <a:ext cx="9582541" cy="2010675"/>
            <a:chOff x="0" y="-52373"/>
            <a:chExt cx="9622035" cy="23470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-52373"/>
              <a:ext cx="9622035" cy="23470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38226" y="154860"/>
              <a:ext cx="7804434" cy="12933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sz="33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3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3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6. </a:t>
              </a:r>
              <a:r>
                <a:rPr lang="en-US" sz="33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3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quyết</a:t>
              </a:r>
              <a:r>
                <a:rPr lang="en-US" sz="3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vấn</a:t>
              </a:r>
              <a:r>
                <a:rPr lang="en-US" sz="3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3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3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trợ</a:t>
              </a:r>
              <a:r>
                <a:rPr lang="en-US" sz="3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3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3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vi-VN" sz="3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9263" y="2555463"/>
            <a:ext cx="12102349" cy="2557713"/>
            <a:chOff x="602864" y="1348128"/>
            <a:chExt cx="8084514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02864" y="1348128"/>
              <a:ext cx="1852411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019591" y="1478807"/>
              <a:ext cx="946108" cy="920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87734" y="2000605"/>
              <a:ext cx="1039905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52482" y="1847854"/>
              <a:ext cx="6334894" cy="9825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solidFill>
                    <a:srgbClr val="F932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HÀNH SỬ DỤNG LỆNH</a:t>
              </a:r>
              <a:r>
                <a:rPr lang="vi-VN" altLang="vi-VN" sz="4400" b="1" dirty="0">
                  <a:solidFill>
                    <a:srgbClr val="F932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4400" b="1" dirty="0">
                  <a:solidFill>
                    <a:srgbClr val="F932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LẶP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-3795713" y="-17463"/>
            <a:ext cx="7605066" cy="6858001"/>
            <a:chOff x="-2222500" y="1600200"/>
            <a:chExt cx="4770438" cy="4824413"/>
          </a:xfrm>
        </p:grpSpPr>
        <p:sp>
          <p:nvSpPr>
            <p:cNvPr id="15" name="AutoShape 41"/>
            <p:cNvSpPr>
              <a:spLocks noChangeArrowheads="1"/>
            </p:cNvSpPr>
            <p:nvPr/>
          </p:nvSpPr>
          <p:spPr bwMode="ltGray">
            <a:xfrm rot="5400000">
              <a:off x="-2249488" y="16271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400"/>
            </a:p>
          </p:txBody>
        </p:sp>
        <p:sp>
          <p:nvSpPr>
            <p:cNvPr id="16" name="AutoShape 42"/>
            <p:cNvSpPr>
              <a:spLocks noChangeArrowheads="1"/>
            </p:cNvSpPr>
            <p:nvPr/>
          </p:nvSpPr>
          <p:spPr bwMode="ltGray">
            <a:xfrm rot="5400000" flipH="1">
              <a:off x="-1844208" y="2062571"/>
              <a:ext cx="4032628" cy="392982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400"/>
            </a:p>
          </p:txBody>
        </p:sp>
        <p:sp>
          <p:nvSpPr>
            <p:cNvPr id="17" name="AutoShape 42"/>
            <p:cNvSpPr>
              <a:spLocks noChangeArrowheads="1"/>
            </p:cNvSpPr>
            <p:nvPr/>
          </p:nvSpPr>
          <p:spPr bwMode="ltGray">
            <a:xfrm rot="5400000" flipH="1">
              <a:off x="-1602907" y="2255488"/>
              <a:ext cx="3506669" cy="3501256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1400"/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559678" y="3017874"/>
            <a:ext cx="39163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400" b="1" dirty="0">
                <a:solidFill>
                  <a:srgbClr val="FF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MỤC TIÊU</a:t>
            </a:r>
            <a:endParaRPr lang="en-US" altLang="en-US" sz="4400" b="1" dirty="0">
              <a:solidFill>
                <a:srgbClr val="FF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2383871" y="1488888"/>
            <a:ext cx="9220199" cy="1559103"/>
            <a:chOff x="2904687" y="2243621"/>
            <a:chExt cx="8580963" cy="908655"/>
          </a:xfrm>
        </p:grpSpPr>
        <p:sp>
          <p:nvSpPr>
            <p:cNvPr id="19" name="Oval 18"/>
            <p:cNvSpPr/>
            <p:nvPr/>
          </p:nvSpPr>
          <p:spPr>
            <a:xfrm>
              <a:off x="2904687" y="2374232"/>
              <a:ext cx="687734" cy="6104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hevron 47"/>
            <p:cNvSpPr/>
            <p:nvPr/>
          </p:nvSpPr>
          <p:spPr>
            <a:xfrm>
              <a:off x="3542941" y="2392199"/>
              <a:ext cx="299719" cy="610448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AutoShape 47"/>
            <p:cNvSpPr>
              <a:spLocks noChangeArrowheads="1"/>
            </p:cNvSpPr>
            <p:nvPr/>
          </p:nvSpPr>
          <p:spPr bwMode="gray">
            <a:xfrm>
              <a:off x="3810056" y="2243621"/>
              <a:ext cx="7675594" cy="908655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469775" y="3745795"/>
            <a:ext cx="9368265" cy="1399211"/>
            <a:chOff x="3021825" y="2309513"/>
            <a:chExt cx="7755655" cy="716493"/>
          </a:xfrm>
        </p:grpSpPr>
        <p:sp>
          <p:nvSpPr>
            <p:cNvPr id="64" name="Oval 63"/>
            <p:cNvSpPr/>
            <p:nvPr/>
          </p:nvSpPr>
          <p:spPr>
            <a:xfrm>
              <a:off x="3021825" y="2346715"/>
              <a:ext cx="687734" cy="5205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Chevron 64"/>
            <p:cNvSpPr/>
            <p:nvPr/>
          </p:nvSpPr>
          <p:spPr>
            <a:xfrm>
              <a:off x="3709558" y="2392199"/>
              <a:ext cx="294590" cy="45789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AutoShape 47"/>
            <p:cNvSpPr>
              <a:spLocks noChangeArrowheads="1"/>
            </p:cNvSpPr>
            <p:nvPr/>
          </p:nvSpPr>
          <p:spPr bwMode="gray">
            <a:xfrm>
              <a:off x="3983208" y="2309513"/>
              <a:ext cx="6794272" cy="716493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9161BBA-F236-4373-AAB0-852212C69D9B}"/>
              </a:ext>
            </a:extLst>
          </p:cNvPr>
          <p:cNvSpPr/>
          <p:nvPr/>
        </p:nvSpPr>
        <p:spPr>
          <a:xfrm>
            <a:off x="3741446" y="1751297"/>
            <a:ext cx="7908249" cy="1133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được lệnh lặp trong một số chương trình đơn giản.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51FF41-A7A0-42CA-B480-D68F6C7F443D}"/>
              </a:ext>
            </a:extLst>
          </p:cNvPr>
          <p:cNvSpPr/>
          <p:nvPr/>
        </p:nvSpPr>
        <p:spPr>
          <a:xfrm>
            <a:off x="4039662" y="4219697"/>
            <a:ext cx="7415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 thử được chương trình.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19588" y="-123851"/>
            <a:ext cx="3739195" cy="1863879"/>
            <a:chOff x="301091" y="-1240"/>
            <a:chExt cx="4134561" cy="28113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-1240"/>
              <a:ext cx="1700766" cy="1631091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299934" y="724443"/>
            <a:ext cx="8833208" cy="4184678"/>
            <a:chOff x="1768766" y="4552258"/>
            <a:chExt cx="7300588" cy="2237383"/>
          </a:xfrm>
        </p:grpSpPr>
        <p:sp>
          <p:nvSpPr>
            <p:cNvPr id="10" name="Speech Bubble: Rectangle with Corners Rounded 9"/>
            <p:cNvSpPr/>
            <p:nvPr/>
          </p:nvSpPr>
          <p:spPr>
            <a:xfrm>
              <a:off x="1768766" y="4644318"/>
              <a:ext cx="7212563" cy="2145323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peech Bubble: Rectangle with Corners Rounded 10"/>
            <p:cNvSpPr/>
            <p:nvPr/>
          </p:nvSpPr>
          <p:spPr>
            <a:xfrm>
              <a:off x="1856791" y="4552258"/>
              <a:ext cx="7212563" cy="2145323"/>
            </a:xfrm>
            <a:prstGeom prst="wedgeRoundRectCallout">
              <a:avLst>
                <a:gd name="adj1" fmla="val -61499"/>
                <a:gd name="adj2" fmla="val 19451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500431" y="873542"/>
            <a:ext cx="86327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vi-VN" altLang="vi-VN" sz="2600" dirty="0">
                <a:latin typeface="Arial" panose="020B0604020202020204" pitchFamily="34" charset="0"/>
                <a:cs typeface="Arial" panose="020B0604020202020204" pitchFamily="34" charset="0"/>
              </a:rPr>
              <a:t>Sau khi học về cấu trúc lặp, bạn Khoa có ý tưởng tạo chương trình mô tả </a:t>
            </a:r>
            <a:r>
              <a:rPr lang="vi-VN" altLang="vi-VN" sz="2600">
                <a:latin typeface="Arial" panose="020B0604020202020204" pitchFamily="34" charset="0"/>
                <a:cs typeface="Arial" panose="020B0604020202020204" pitchFamily="34" charset="0"/>
              </a:rPr>
              <a:t>chú vẹt </a:t>
            </a:r>
            <a:r>
              <a:rPr lang="vi-VN" altLang="vi-VN" sz="2600" dirty="0">
                <a:latin typeface="Arial" panose="020B0604020202020204" pitchFamily="34" charset="0"/>
                <a:cs typeface="Arial" panose="020B0604020202020204" pitchFamily="34" charset="0"/>
              </a:rPr>
              <a:t>bay liên tục trên </a:t>
            </a:r>
            <a:r>
              <a:rPr lang="vi-VN" altLang="vi-VN" sz="2600">
                <a:latin typeface="Arial" panose="020B0604020202020204" pitchFamily="34" charset="0"/>
                <a:cs typeface="Arial" panose="020B0604020202020204" pitchFamily="34" charset="0"/>
              </a:rPr>
              <a:t>sân khấu:</a:t>
            </a:r>
            <a:endParaRPr lang="vi-VN" altLang="vi-V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/>
            <a:r>
              <a:rPr lang="vi-VN" altLang="vi-VN" sz="2600" dirty="0">
                <a:latin typeface="Arial" panose="020B0604020202020204" pitchFamily="34" charset="0"/>
                <a:cs typeface="Arial" panose="020B0604020202020204" pitchFamily="34" charset="0"/>
              </a:rPr>
              <a:t>– Nhân vật: vẹt.</a:t>
            </a:r>
          </a:p>
          <a:p>
            <a:pPr defTabSz="342900"/>
            <a:r>
              <a:rPr lang="vi-VN" altLang="vi-VN" sz="2600" dirty="0">
                <a:latin typeface="Arial" panose="020B0604020202020204" pitchFamily="34" charset="0"/>
                <a:cs typeface="Arial" panose="020B0604020202020204" pitchFamily="34" charset="0"/>
              </a:rPr>
              <a:t>– Sân khấu: phông nền bầu trời hoặc nền mặc định.</a:t>
            </a:r>
          </a:p>
          <a:p>
            <a:pPr defTabSz="342900"/>
            <a:r>
              <a:rPr lang="vi-VN" altLang="vi-VN" sz="2600" dirty="0">
                <a:latin typeface="Arial" panose="020B0604020202020204" pitchFamily="34" charset="0"/>
                <a:cs typeface="Arial" panose="020B0604020202020204" pitchFamily="34" charset="0"/>
              </a:rPr>
              <a:t>– Hành động của nhân vật: lặp lại liên tục các </a:t>
            </a:r>
            <a:r>
              <a:rPr lang="vi-VN" altLang="vi-VN" sz="2600">
                <a:latin typeface="Arial" panose="020B0604020202020204" pitchFamily="34" charset="0"/>
                <a:cs typeface="Arial" panose="020B0604020202020204" pitchFamily="34" charset="0"/>
              </a:rPr>
              <a:t>hành động:</a:t>
            </a:r>
            <a:endParaRPr lang="vi-VN" altLang="vi-V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/>
            <a:r>
              <a:rPr lang="en-US" altLang="vi-VN" sz="2600">
                <a:latin typeface="Arial" panose="020B0604020202020204" pitchFamily="34" charset="0"/>
                <a:cs typeface="Arial" panose="020B0604020202020204" pitchFamily="34" charset="0"/>
              </a:rPr>
              <a:t>                   1. </a:t>
            </a:r>
            <a:r>
              <a:rPr lang="vi-VN" altLang="vi-VN" sz="260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vi-VN" altLang="vi-VN" sz="2600" dirty="0">
                <a:latin typeface="Arial" panose="020B0604020202020204" pitchFamily="34" charset="0"/>
                <a:cs typeface="Arial" panose="020B0604020202020204" pitchFamily="34" charset="0"/>
              </a:rPr>
              <a:t>chuyển 10 bước</a:t>
            </a:r>
            <a:r>
              <a:rPr lang="vi-VN" altLang="vi-VN" sz="2600">
                <a:latin typeface="Arial" panose="020B0604020202020204" pitchFamily="34" charset="0"/>
                <a:cs typeface="Arial" panose="020B0604020202020204" pitchFamily="34" charset="0"/>
              </a:rPr>
              <a:t>.       </a:t>
            </a:r>
            <a:endParaRPr lang="en-US" altLang="vi-VN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/>
            <a:r>
              <a:rPr lang="en-US" altLang="vi-VN" sz="260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vi-VN" altLang="vi-VN" sz="26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altLang="vi-VN" sz="2600" dirty="0">
                <a:latin typeface="Arial" panose="020B0604020202020204" pitchFamily="34" charset="0"/>
                <a:cs typeface="Arial" panose="020B0604020202020204" pitchFamily="34" charset="0"/>
              </a:rPr>
              <a:t>. Vỗ cánh.</a:t>
            </a:r>
          </a:p>
          <a:p>
            <a:pPr defTabSz="342900"/>
            <a:r>
              <a:rPr lang="en-US" altLang="vi-VN" sz="260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vi-VN" altLang="vi-VN" sz="260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altLang="vi-VN" sz="2600" dirty="0">
                <a:latin typeface="Arial" panose="020B0604020202020204" pitchFamily="34" charset="0"/>
                <a:cs typeface="Arial" panose="020B0604020202020204" pitchFamily="34" charset="0"/>
              </a:rPr>
              <a:t>Đợi 1 giây</a:t>
            </a:r>
            <a:r>
              <a:rPr lang="vi-VN" altLang="vi-VN" sz="2600">
                <a:latin typeface="Arial" panose="020B0604020202020204" pitchFamily="34" charset="0"/>
                <a:cs typeface="Arial" panose="020B0604020202020204" pitchFamily="34" charset="0"/>
              </a:rPr>
              <a:t>.       </a:t>
            </a:r>
            <a:endParaRPr lang="en-US" altLang="vi-VN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/>
            <a:r>
              <a:rPr lang="en-US" altLang="vi-VN" sz="260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vi-VN" altLang="vi-VN" sz="260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vi-VN" altLang="vi-VN" sz="2600" dirty="0">
                <a:latin typeface="Arial" panose="020B0604020202020204" pitchFamily="34" charset="0"/>
                <a:cs typeface="Arial" panose="020B0604020202020204" pitchFamily="34" charset="0"/>
              </a:rPr>
              <a:t>Nếu chạm cạnh sân khấu thì bật lại.</a:t>
            </a:r>
            <a:endParaRPr lang="vi-VN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flipH="1">
            <a:off x="212711" y="5065475"/>
            <a:ext cx="6048130" cy="1483568"/>
            <a:chOff x="1856791" y="4401655"/>
            <a:chExt cx="7212563" cy="2295926"/>
          </a:xfrm>
        </p:grpSpPr>
        <p:sp>
          <p:nvSpPr>
            <p:cNvPr id="16" name="Speech Bubble: Oval 15"/>
            <p:cNvSpPr/>
            <p:nvPr/>
          </p:nvSpPr>
          <p:spPr>
            <a:xfrm>
              <a:off x="1856791" y="4401655"/>
              <a:ext cx="7212563" cy="214532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Speech Bubble: Oval 16"/>
            <p:cNvSpPr/>
            <p:nvPr/>
          </p:nvSpPr>
          <p:spPr>
            <a:xfrm>
              <a:off x="1856791" y="4552258"/>
              <a:ext cx="7212563" cy="214532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727311" y="4932206"/>
            <a:ext cx="2178949" cy="154903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25159" y="5345887"/>
            <a:ext cx="57495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vi-VN" alt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Em hãy cùng bạn Khoa thực hành tạo chương trình đó nhé.</a:t>
            </a:r>
            <a:endParaRPr lang="en-US" altLang="vi-VN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336400" y="492683"/>
            <a:ext cx="3883486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3800" b="1" dirty="0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800" b="1" dirty="0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vi-VN" sz="3800" b="1" dirty="0">
              <a:solidFill>
                <a:srgbClr val="0998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1493" y="-27171"/>
            <a:ext cx="440234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F03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  <a:endParaRPr lang="vi-VN" sz="4000" b="1" dirty="0">
              <a:solidFill>
                <a:srgbClr val="F03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77701" y="744857"/>
            <a:ext cx="94766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altLang="vi-VN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altLang="vi-VN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altLang="vi-VN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altLang="vi-VN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vi-VN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altLang="vi-VN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vi-VN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vi-VN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vẹt</a:t>
            </a:r>
            <a:r>
              <a:rPr lang="en-US" altLang="vi-VN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vi-VN" altLang="vi-VN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vi-VN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altLang="vi-VN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vi-VN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vi-VN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vi-VN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9761" y="1641610"/>
            <a:ext cx="10905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vi-VN" altLang="vi-VN" sz="2800">
                <a:latin typeface="Arial" panose="020B0604020202020204" pitchFamily="34" charset="0"/>
                <a:cs typeface="Arial" panose="020B0604020202020204" pitchFamily="34" charset="0"/>
              </a:rPr>
              <a:t>   1</a:t>
            </a:r>
            <a:r>
              <a:rPr lang="vi-VN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. Di chuyển 10 bước.		</a:t>
            </a:r>
            <a:r>
              <a:rPr lang="vi-VN" altLang="vi-VN" sz="280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vi-VN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Vỗ cánh. </a:t>
            </a:r>
          </a:p>
          <a:p>
            <a:pPr defTabSz="342900"/>
            <a:r>
              <a:rPr lang="vi-VN" altLang="vi-VN" sz="2800">
                <a:latin typeface="Arial" panose="020B0604020202020204" pitchFamily="34" charset="0"/>
                <a:cs typeface="Arial" panose="020B0604020202020204" pitchFamily="34" charset="0"/>
              </a:rPr>
              <a:t>   3</a:t>
            </a:r>
            <a:r>
              <a:rPr lang="vi-VN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. Đợi 1 giây.			</a:t>
            </a:r>
            <a:r>
              <a:rPr lang="vi-VN" altLang="vi-VN" sz="280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altLang="vi-VN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vi-VN" sz="28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. Nếu chạm cạnh sân khấu thì bật lại.</a:t>
            </a:r>
            <a:endParaRPr lang="en-US" alt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2744" y="643876"/>
            <a:ext cx="2134957" cy="61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vi-VN" sz="2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</a:t>
            </a:r>
            <a:r>
              <a:rPr lang="en-US" sz="2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vi-VN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65D58D-440D-55AC-201F-9692030A45B3}"/>
              </a:ext>
            </a:extLst>
          </p:cNvPr>
          <p:cNvSpPr txBox="1"/>
          <p:nvPr/>
        </p:nvSpPr>
        <p:spPr>
          <a:xfrm>
            <a:off x="242744" y="3063045"/>
            <a:ext cx="11949256" cy="2166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794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Hướng dẫn 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i="1" dirty="0">
                <a:solidFill>
                  <a:srgbClr val="F794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Bước 1:</a:t>
            </a:r>
            <a:r>
              <a:rPr lang="vi-VN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Xoá nhân vật mèo,</a:t>
            </a:r>
            <a:r>
              <a:rPr lang="vi-V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 nhân </a:t>
            </a:r>
            <a:r>
              <a:rPr lang="vi-VN" sz="28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28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 chủ đề </a:t>
            </a:r>
            <a:r>
              <a:rPr lang="vi-VN" sz="2800" dirty="0">
                <a:solidFill>
                  <a:srgbClr val="F794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Động vật</a:t>
            </a:r>
            <a:r>
              <a:rPr lang="vi-VN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i="1" dirty="0">
                <a:solidFill>
                  <a:srgbClr val="F794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vi-VN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Sử dụng các lệnh trong bảng sau để tạo khối lệnh như minh hoạ trong Hình 78.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E2F7E8D-5010-136C-8BF3-DA5769D6A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023" y="3063045"/>
            <a:ext cx="1000124" cy="1002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FEBC96-BD92-ADD2-27F8-1346DBA04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284634"/>
            <a:ext cx="11336361" cy="45766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CBE473-43B8-8A81-1EF3-642BAE973D3E}"/>
              </a:ext>
            </a:extLst>
          </p:cNvPr>
          <p:cNvSpPr txBox="1"/>
          <p:nvPr/>
        </p:nvSpPr>
        <p:spPr>
          <a:xfrm>
            <a:off x="643813" y="5297119"/>
            <a:ext cx="108328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3:</a:t>
            </a: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Lưu tệp với tên </a:t>
            </a:r>
            <a:r>
              <a:rPr lang="vi-VN" sz="2600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HanhDongCuaVet</a:t>
            </a: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vào thư mục của em.</a:t>
            </a:r>
            <a:endParaRPr lang="en-US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765D58D-440D-55AC-201F-9692030A45B3}"/>
              </a:ext>
            </a:extLst>
          </p:cNvPr>
          <p:cNvSpPr txBox="1"/>
          <p:nvPr/>
        </p:nvSpPr>
        <p:spPr>
          <a:xfrm>
            <a:off x="473758" y="2499144"/>
            <a:ext cx="7325121" cy="3373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800" b="1" dirty="0">
                <a:solidFill>
                  <a:srgbClr val="F794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Hướng dẫn 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vi-VN" sz="2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Vẹt bay 10 lần 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vi-VN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Để thực hiện yêu cầu này, em sử dụng lệnh lặp với số lần biết trước để lặp lại 10 lần khối lệnh ở Hình 78. 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vi-VN" sz="2800" i="1" dirty="0">
                <a:solidFill>
                  <a:srgbClr val="F794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Bước 1: </a:t>
            </a:r>
            <a:r>
              <a:rPr lang="vi-VN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Mở tệp </a:t>
            </a:r>
            <a:r>
              <a:rPr lang="vi-VN" sz="2800" dirty="0">
                <a:solidFill>
                  <a:srgbClr val="F794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HanhDongCuaVet</a:t>
            </a:r>
            <a:r>
              <a:rPr lang="vi-VN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đã tạo ở </a:t>
            </a:r>
            <a:r>
              <a:rPr lang="vi-VN" sz="280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Nhiệm vụ 1</a:t>
            </a:r>
            <a:r>
              <a:rPr lang="vi-VN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B63C5-0D35-5BFC-655F-87FB19FBB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112" y="1099438"/>
            <a:ext cx="3378130" cy="43961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0A62D7-D5D6-C6F0-DC29-18590FAAAF3B}"/>
              </a:ext>
            </a:extLst>
          </p:cNvPr>
          <p:cNvSpPr txBox="1"/>
          <p:nvPr/>
        </p:nvSpPr>
        <p:spPr>
          <a:xfrm>
            <a:off x="8268579" y="5545884"/>
            <a:ext cx="31910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i="1" dirty="0" err="1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200" b="1" i="1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79. </a:t>
            </a:r>
            <a:r>
              <a:rPr lang="en-US" sz="2200" i="1" dirty="0" err="1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200" i="1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200" i="1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vẹt</a:t>
            </a:r>
            <a:r>
              <a:rPr lang="en-US" sz="2200" i="1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bay 10 </a:t>
            </a:r>
            <a:r>
              <a:rPr lang="en-US" sz="2200" i="1" dirty="0" err="1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63B0D8-1A57-6EE2-B215-ED5EECFBFFCE}"/>
              </a:ext>
            </a:extLst>
          </p:cNvPr>
          <p:cNvSpPr/>
          <p:nvPr/>
        </p:nvSpPr>
        <p:spPr>
          <a:xfrm>
            <a:off x="2498836" y="165110"/>
            <a:ext cx="8960812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ba chương trình thực hiện các yêu cầu sau:</a:t>
            </a:r>
            <a:endParaRPr lang="en-US" altLang="vi-VN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D991E3-0717-4E1C-02CE-623ECC5B1600}"/>
              </a:ext>
            </a:extLst>
          </p:cNvPr>
          <p:cNvSpPr/>
          <p:nvPr/>
        </p:nvSpPr>
        <p:spPr>
          <a:xfrm>
            <a:off x="729309" y="783484"/>
            <a:ext cx="10599631" cy="137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10000"/>
              </a:lnSpc>
            </a:pPr>
            <a:r>
              <a:rPr lang="vi-VN" altLang="vi-VN" sz="2600" dirty="0">
                <a:latin typeface="Arial" panose="020B0604020202020204" pitchFamily="34" charset="0"/>
                <a:cs typeface="Arial" panose="020B0604020202020204" pitchFamily="34" charset="0"/>
              </a:rPr>
              <a:t>a) Vẹt bay 10 lần. </a:t>
            </a:r>
          </a:p>
          <a:p>
            <a:pPr defTabSz="342900">
              <a:lnSpc>
                <a:spcPct val="110000"/>
              </a:lnSpc>
            </a:pPr>
            <a:r>
              <a:rPr lang="vi-VN" altLang="vi-VN" sz="2600" dirty="0">
                <a:latin typeface="Arial" panose="020B0604020202020204" pitchFamily="34" charset="0"/>
                <a:cs typeface="Arial" panose="020B0604020202020204" pitchFamily="34" charset="0"/>
              </a:rPr>
              <a:t>b) Vẹt bay liên tục.</a:t>
            </a:r>
          </a:p>
          <a:p>
            <a:pPr defTabSz="342900">
              <a:lnSpc>
                <a:spcPct val="110000"/>
              </a:lnSpc>
            </a:pPr>
            <a:r>
              <a:rPr lang="vi-VN" altLang="vi-VN" sz="2600" dirty="0">
                <a:latin typeface="Arial" panose="020B0604020202020204" pitchFamily="34" charset="0"/>
                <a:cs typeface="Arial" panose="020B0604020202020204" pitchFamily="34" charset="0"/>
              </a:rPr>
              <a:t>c) Vẹt bay liên tục cho đến khi nháy chuột.</a:t>
            </a:r>
            <a:endParaRPr lang="en-US" altLang="vi-VN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DEBEAAB-FCD5-042D-3422-F0FF9742CACB}"/>
              </a:ext>
            </a:extLst>
          </p:cNvPr>
          <p:cNvSpPr/>
          <p:nvPr/>
        </p:nvSpPr>
        <p:spPr>
          <a:xfrm>
            <a:off x="211494" y="141067"/>
            <a:ext cx="2338794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vi-VN" sz="2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</a:t>
            </a:r>
            <a:r>
              <a:rPr lang="en-US" sz="2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vi-VN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765D58D-440D-55AC-201F-9692030A45B3}"/>
              </a:ext>
            </a:extLst>
          </p:cNvPr>
          <p:cNvSpPr txBox="1"/>
          <p:nvPr/>
        </p:nvSpPr>
        <p:spPr>
          <a:xfrm>
            <a:off x="277669" y="296978"/>
            <a:ext cx="11376266" cy="269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600" i="1" dirty="0">
                <a:solidFill>
                  <a:srgbClr val="F794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Bước 2:</a:t>
            </a: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Chỉnh sửa chương trình: 	</a:t>
            </a:r>
            <a:endParaRPr lang="vi-V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Kéo thả lệnh</a:t>
            </a:r>
            <a:r>
              <a:rPr lang="vi-VN" sz="2600" dirty="0">
                <a:solidFill>
                  <a:srgbClr val="F794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lặp lại</a:t>
            </a: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vào chương trình để được khối lệnh như Hình 79.</a:t>
            </a:r>
          </a:p>
          <a:p>
            <a:pPr>
              <a:lnSpc>
                <a:spcPct val="110000"/>
              </a:lnSpc>
            </a:pP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Bổ sung lệnh                                như Hình 80 để vẹt không bị lộn ngược. </a:t>
            </a:r>
            <a:endParaRPr lang="vi-V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US" sz="2600" i="1">
              <a:solidFill>
                <a:srgbClr val="F794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vi-VN" sz="2600" i="1">
                <a:solidFill>
                  <a:srgbClr val="F794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Bước </a:t>
            </a:r>
            <a:r>
              <a:rPr lang="vi-VN" sz="2600" i="1" dirty="0">
                <a:solidFill>
                  <a:srgbClr val="F794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Chạy thử chương trình và quan sát kết quả. </a:t>
            </a:r>
            <a:endParaRPr lang="vi-V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vi-VN" sz="2600" i="1" dirty="0">
                <a:solidFill>
                  <a:srgbClr val="F794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Bước 4:</a:t>
            </a: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Lưu tệp với tên là </a:t>
            </a:r>
            <a:r>
              <a:rPr lang="vi-VN" sz="2600" dirty="0">
                <a:solidFill>
                  <a:srgbClr val="F794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VetBay1</a:t>
            </a: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vào thư mục của em.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B63C5-0D35-5BFC-655F-87FB19FBB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016" y="2202024"/>
            <a:ext cx="2826315" cy="35507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0A62D7-D5D6-C6F0-DC29-18590FAAAF3B}"/>
              </a:ext>
            </a:extLst>
          </p:cNvPr>
          <p:cNvSpPr txBox="1"/>
          <p:nvPr/>
        </p:nvSpPr>
        <p:spPr>
          <a:xfrm>
            <a:off x="8558543" y="5752787"/>
            <a:ext cx="3355788" cy="808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sz="2200" b="1" i="1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i="1" dirty="0" err="1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200" b="1" i="1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79. </a:t>
            </a:r>
            <a:r>
              <a:rPr lang="en-US" sz="2200" i="1" dirty="0" err="1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200" i="1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200" i="1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vẹt</a:t>
            </a:r>
            <a:r>
              <a:rPr lang="en-US" sz="2200" i="1" dirty="0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bay 10 </a:t>
            </a:r>
            <a:r>
              <a:rPr lang="en-US" sz="2200" i="1" dirty="0" err="1">
                <a:solidFill>
                  <a:srgbClr val="5859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AC3369E-246B-E6B2-1E98-8BAA4AFFD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101" y="1136156"/>
            <a:ext cx="2562890" cy="851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A0BBE4-6CDF-88D1-D51C-C1840080432C}"/>
              </a:ext>
            </a:extLst>
          </p:cNvPr>
          <p:cNvSpPr txBox="1"/>
          <p:nvPr/>
        </p:nvSpPr>
        <p:spPr>
          <a:xfrm>
            <a:off x="277669" y="3465003"/>
            <a:ext cx="8434874" cy="1968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Vẹt bay liên tục </a:t>
            </a:r>
            <a:endParaRPr lang="vi-V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Để thực hiện yêu cầu này, em sử dụng lệnh lặp </a:t>
            </a:r>
            <a:r>
              <a:rPr lang="vi-VN" sz="2600" dirty="0">
                <a:solidFill>
                  <a:srgbClr val="F794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liên tục</a:t>
            </a: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để lặp liên tục khối lệnh ở Hình 78. </a:t>
            </a:r>
            <a:endParaRPr lang="vi-V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vi-VN" sz="2600" i="1" dirty="0">
                <a:solidFill>
                  <a:srgbClr val="F794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Bước 1: </a:t>
            </a: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Mở tệp </a:t>
            </a:r>
            <a:r>
              <a:rPr lang="vi-VN" sz="2600" dirty="0">
                <a:solidFill>
                  <a:srgbClr val="F794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HanhDongCuaVet</a:t>
            </a: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đã tạo ở Nhiệm vụ 1.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23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765D58D-440D-55AC-201F-9692030A45B3}"/>
              </a:ext>
            </a:extLst>
          </p:cNvPr>
          <p:cNvSpPr txBox="1"/>
          <p:nvPr/>
        </p:nvSpPr>
        <p:spPr>
          <a:xfrm>
            <a:off x="262194" y="176302"/>
            <a:ext cx="11431140" cy="2282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600" i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2:</a:t>
            </a: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Chỉnh sửa chương trình: </a:t>
            </a:r>
            <a:endParaRPr lang="vi-VN" sz="2600" dirty="0"/>
          </a:p>
          <a:p>
            <a:pPr>
              <a:lnSpc>
                <a:spcPct val="110000"/>
              </a:lnSpc>
            </a:pP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Kéo thả lệnh lặp</a:t>
            </a:r>
            <a:r>
              <a:rPr lang="vi-VN" sz="2600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 liên tục</a:t>
            </a: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vào chương trình. </a:t>
            </a:r>
            <a:endParaRPr lang="vi-VN" sz="2600" dirty="0"/>
          </a:p>
          <a:p>
            <a:pPr>
              <a:lnSpc>
                <a:spcPct val="110000"/>
              </a:lnSpc>
            </a:pP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Tương tự câu a, em bổ sung lệnh như Hình 81 để vẹt không bị lộn ngược. </a:t>
            </a:r>
            <a:endParaRPr lang="vi-VN" sz="2600" dirty="0"/>
          </a:p>
          <a:p>
            <a:pPr>
              <a:lnSpc>
                <a:spcPct val="110000"/>
              </a:lnSpc>
            </a:pPr>
            <a:r>
              <a:rPr lang="vi-VN" sz="2600" i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3:</a:t>
            </a: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Chạy thử chương trình và quan sát kết quả. </a:t>
            </a:r>
            <a:endParaRPr lang="vi-VN" sz="2600" dirty="0"/>
          </a:p>
          <a:p>
            <a:pPr>
              <a:lnSpc>
                <a:spcPct val="110000"/>
              </a:lnSpc>
            </a:pPr>
            <a:r>
              <a:rPr lang="vi-VN" sz="2600" i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4:</a:t>
            </a: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Lưu tệp với tên là </a:t>
            </a:r>
            <a:r>
              <a:rPr lang="vi-VN" sz="2600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VetBay2</a:t>
            </a: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vào thư mục của em.</a:t>
            </a:r>
            <a:endParaRPr lang="en-US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A62D7-D5D6-C6F0-DC29-18590FAAAF3B}"/>
              </a:ext>
            </a:extLst>
          </p:cNvPr>
          <p:cNvSpPr txBox="1"/>
          <p:nvPr/>
        </p:nvSpPr>
        <p:spPr>
          <a:xfrm>
            <a:off x="9335446" y="5505061"/>
            <a:ext cx="22418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i="1" dirty="0" err="1">
                <a:solidFill>
                  <a:srgbClr val="58595B"/>
                </a:solidFill>
                <a:effectLst/>
                <a:latin typeface="MyriadPro-BoldIt"/>
              </a:rPr>
              <a:t>Hình</a:t>
            </a:r>
            <a:r>
              <a:rPr lang="en-US" sz="2200" b="1" i="1" dirty="0">
                <a:solidFill>
                  <a:srgbClr val="58595B"/>
                </a:solidFill>
                <a:effectLst/>
                <a:latin typeface="MyriadPro-BoldIt"/>
              </a:rPr>
              <a:t> 81. </a:t>
            </a:r>
            <a:r>
              <a:rPr lang="en-US" sz="2200" i="1" dirty="0" err="1">
                <a:solidFill>
                  <a:srgbClr val="58595B"/>
                </a:solidFill>
                <a:effectLst/>
                <a:latin typeface="MyriadPro-It"/>
              </a:rPr>
              <a:t>Vẹt</a:t>
            </a:r>
            <a:r>
              <a:rPr lang="en-US" sz="2200" i="1" dirty="0">
                <a:solidFill>
                  <a:srgbClr val="58595B"/>
                </a:solidFill>
                <a:effectLst/>
                <a:latin typeface="MyriadPro-It"/>
              </a:rPr>
              <a:t> bay </a:t>
            </a:r>
            <a:r>
              <a:rPr lang="en-US" sz="2200" i="1" dirty="0" err="1">
                <a:solidFill>
                  <a:srgbClr val="58595B"/>
                </a:solidFill>
                <a:effectLst/>
                <a:latin typeface="MyriadPro-It"/>
              </a:rPr>
              <a:t>liên</a:t>
            </a:r>
            <a:r>
              <a:rPr lang="en-US" sz="2200" i="1" dirty="0">
                <a:solidFill>
                  <a:srgbClr val="58595B"/>
                </a:solidFill>
                <a:effectLst/>
                <a:latin typeface="MyriadPro-It"/>
              </a:rPr>
              <a:t> </a:t>
            </a:r>
            <a:r>
              <a:rPr lang="en-US" sz="2200" i="1" dirty="0" err="1">
                <a:solidFill>
                  <a:srgbClr val="58595B"/>
                </a:solidFill>
                <a:effectLst/>
                <a:latin typeface="MyriadPro-It"/>
              </a:rPr>
              <a:t>tục</a:t>
            </a:r>
            <a:r>
              <a:rPr lang="en-US" sz="2200" i="1" dirty="0">
                <a:solidFill>
                  <a:srgbClr val="58595B"/>
                </a:solidFill>
                <a:effectLst/>
                <a:latin typeface="MyriadPro-It"/>
              </a:rPr>
              <a:t> </a:t>
            </a:r>
            <a:endParaRPr lang="en-US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A0BBE4-6CDF-88D1-D51C-C1840080432C}"/>
              </a:ext>
            </a:extLst>
          </p:cNvPr>
          <p:cNvSpPr txBox="1"/>
          <p:nvPr/>
        </p:nvSpPr>
        <p:spPr>
          <a:xfrm>
            <a:off x="262194" y="2544805"/>
            <a:ext cx="9311015" cy="4019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 Vẹt bay liên tục cho đến khi nháy chuột </a:t>
            </a:r>
            <a:endParaRPr lang="vi-VN" sz="2600" dirty="0"/>
          </a:p>
          <a:p>
            <a:pPr>
              <a:lnSpc>
                <a:spcPct val="110000"/>
              </a:lnSpc>
            </a:pP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Để thực hiện yêu cầu này, em sử dụng lệnh </a:t>
            </a:r>
            <a:r>
              <a:rPr lang="vi-VN" sz="2600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lặp lại cho đến khi</a:t>
            </a: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để lặp khối lệnh ở Hình 78 đến khi nháy chuột. </a:t>
            </a:r>
            <a:endParaRPr lang="vi-VN" sz="2600" dirty="0"/>
          </a:p>
          <a:p>
            <a:pPr>
              <a:lnSpc>
                <a:spcPct val="110000"/>
              </a:lnSpc>
            </a:pPr>
            <a:r>
              <a:rPr lang="vi-VN" sz="2600" i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1: </a:t>
            </a: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Mở tệp chương trình </a:t>
            </a:r>
            <a:r>
              <a:rPr lang="vi-VN" sz="2600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HanhDongCuaVet</a:t>
            </a: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đã tạo ở Nhiệm vụ 1. </a:t>
            </a:r>
            <a:endParaRPr lang="vi-VN" sz="2600" dirty="0"/>
          </a:p>
          <a:p>
            <a:pPr>
              <a:lnSpc>
                <a:spcPct val="110000"/>
              </a:lnSpc>
            </a:pPr>
            <a:r>
              <a:rPr lang="vi-VN" sz="2600" i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2:</a:t>
            </a: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Chỉnh sửa chương trình: </a:t>
            </a:r>
            <a:endParaRPr lang="vi-VN" sz="2600" dirty="0"/>
          </a:p>
          <a:p>
            <a:pPr>
              <a:lnSpc>
                <a:spcPct val="110000"/>
              </a:lnSpc>
            </a:pP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Kéo thả lệnh</a:t>
            </a:r>
            <a:r>
              <a:rPr lang="vi-VN" sz="2600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 lặp lại cho đến khi</a:t>
            </a: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vào chương trình. </a:t>
            </a:r>
            <a:endParaRPr lang="vi-VN" sz="2600" dirty="0"/>
          </a:p>
          <a:p>
            <a:pPr>
              <a:lnSpc>
                <a:spcPct val="110000"/>
              </a:lnSpc>
            </a:pP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Trong nhóm lệnh </a:t>
            </a:r>
            <a:r>
              <a:rPr lang="vi-VN" sz="2600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Cảm biến</a:t>
            </a: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kéo thả                           vào ô điều kiện.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D55B6E-6CFD-2382-95FB-13E78A67C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048" y="1658208"/>
            <a:ext cx="2356596" cy="38468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139E8F-FC84-AD2E-25A7-211DE77E0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606213"/>
            <a:ext cx="2052117" cy="56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6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1040</Words>
  <Application>Microsoft Office PowerPoint</Application>
  <PresentationFormat>Widescreen</PresentationFormat>
  <Paragraphs>110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等线</vt:lpstr>
      <vt:lpstr>MyriadPro-BoldIt</vt:lpstr>
      <vt:lpstr>MyriadPro-It</vt:lpstr>
      <vt:lpstr>Arial</vt:lpstr>
      <vt:lpstr>Calibri</vt:lpstr>
      <vt:lpstr>Times New Roman</vt:lpstr>
      <vt:lpstr>Verdana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Nguyen Thi Linh</cp:lastModifiedBy>
  <cp:revision>248</cp:revision>
  <dcterms:created xsi:type="dcterms:W3CDTF">2021-11-14T08:33:00Z</dcterms:created>
  <dcterms:modified xsi:type="dcterms:W3CDTF">2026-04-12T05:28:59Z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A3CF7C266B86485A86C45F67E6CC5091_13</vt:lpwstr>
  </property>
  <property fmtid="{D5CDD505-2E9C-101B-9397-08002B2CF9AE}" pid="3" name="KSOProductBuildVer">
    <vt:lpwstr>1033-12.2.0.13359</vt:lpwstr>
  </property>
</Properties>
</file>