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6" r:id="rId2"/>
    <p:sldId id="283" r:id="rId3"/>
    <p:sldId id="565" r:id="rId4"/>
    <p:sldId id="2975" r:id="rId5"/>
    <p:sldId id="2979" r:id="rId6"/>
    <p:sldId id="3006" r:id="rId7"/>
    <p:sldId id="3009" r:id="rId8"/>
    <p:sldId id="3010" r:id="rId9"/>
    <p:sldId id="3008" r:id="rId10"/>
    <p:sldId id="3011" r:id="rId11"/>
    <p:sldId id="3001" r:id="rId12"/>
    <p:sldId id="3002" r:id="rId13"/>
    <p:sldId id="30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99"/>
    <a:srgbClr val="FF3399"/>
    <a:srgbClr val="FF8C1A"/>
    <a:srgbClr val="FFFFFF"/>
    <a:srgbClr val="0998D7"/>
    <a:srgbClr val="3DC3EC"/>
    <a:srgbClr val="F3E8CC"/>
    <a:srgbClr val="F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2.wdp"/><Relationship Id="rId7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47710" y="176968"/>
            <a:ext cx="11696657" cy="6431774"/>
            <a:chOff x="0" y="-28575"/>
            <a:chExt cx="4620871" cy="2540931"/>
          </a:xfrm>
          <a:noFill/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>
            <a:off x="418322" y="378510"/>
            <a:ext cx="11355356" cy="6100979"/>
          </a:xfrm>
          <a:custGeom>
            <a:avLst/>
            <a:gdLst/>
            <a:ahLst/>
            <a:cxnLst/>
            <a:rect l="l" t="t" r="r" b="b"/>
            <a:pathLst>
              <a:path w="4587153" h="2479894" extrusionOk="0">
                <a:moveTo>
                  <a:pt x="0" y="0"/>
                </a:moveTo>
                <a:lnTo>
                  <a:pt x="4587153" y="0"/>
                </a:lnTo>
                <a:lnTo>
                  <a:pt x="458715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/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F049A-85B1-E1C8-4B87-27F9A0060E8B}"/>
              </a:ext>
            </a:extLst>
          </p:cNvPr>
          <p:cNvSpPr txBox="1"/>
          <p:nvPr/>
        </p:nvSpPr>
        <p:spPr>
          <a:xfrm>
            <a:off x="2961148" y="594412"/>
            <a:ext cx="62697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133">
                <a:solidFill>
                  <a:srgbClr val="002060"/>
                </a:solidFill>
                <a:latin typeface="Arial" panose="020B0604020202020204" pitchFamily="34" charset="0"/>
                <a:ea typeface="#9Slide02 Noi dung rat dai" panose="02000000000000000000" pitchFamily="2" charset="0"/>
                <a:cs typeface="Arial" panose="020B0604020202020204" pitchFamily="34" charset="0"/>
              </a:rPr>
              <a:t>UBND PHƯỜNG HOA LƯ</a:t>
            </a:r>
            <a:endParaRPr lang="en-US" sz="2133" dirty="0">
              <a:solidFill>
                <a:srgbClr val="002060"/>
              </a:solidFill>
              <a:latin typeface="Arial" panose="020B0604020202020204" pitchFamily="34" charset="0"/>
              <a:ea typeface="#9Slide02 Noi dung rat dai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DAE23FE-F6CE-6304-43CB-5AECCE59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48" y="956353"/>
            <a:ext cx="453433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33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en-US" sz="21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NAM THÀNH</a:t>
            </a:r>
            <a:endParaRPr lang="en-US" altLang="en-US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3FC15-A4F0-33E0-EDC5-01BB0B539FB2}"/>
              </a:ext>
            </a:extLst>
          </p:cNvPr>
          <p:cNvSpPr/>
          <p:nvPr/>
        </p:nvSpPr>
        <p:spPr>
          <a:xfrm>
            <a:off x="2067919" y="2034589"/>
            <a:ext cx="8767097" cy="111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defRPr/>
            </a:pPr>
            <a:r>
              <a:rPr lang="en-US" sz="3334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3334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34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334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334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70E347A-C5E1-93F6-6047-F73D09877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272" y="3810772"/>
            <a:ext cx="628255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67" b="1" i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667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viên thực hiện: Nguyễn Thị Linh</a:t>
            </a:r>
            <a:endParaRPr lang="en-US" altLang="en-US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5E8DCB-A59B-3856-3B2C-E707417262BC}"/>
              </a:ext>
            </a:extLst>
          </p:cNvPr>
          <p:cNvCxnSpPr/>
          <p:nvPr/>
        </p:nvCxnSpPr>
        <p:spPr>
          <a:xfrm>
            <a:off x="4708077" y="1343667"/>
            <a:ext cx="277584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C0F0A6-73DC-4D3A-860C-0708AF5F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07" y="3025536"/>
            <a:ext cx="1946631" cy="2702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F360-7F0F-26D0-8C98-618BD840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98B849-042B-5E88-E20A-BEA4B551CE88}"/>
              </a:ext>
            </a:extLst>
          </p:cNvPr>
          <p:cNvSpPr/>
          <p:nvPr/>
        </p:nvSpPr>
        <p:spPr>
          <a:xfrm>
            <a:off x="-36303" y="8529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A621B8-3E06-72C3-7A4F-7ECD147391E5}"/>
              </a:ext>
            </a:extLst>
          </p:cNvPr>
          <p:cNvSpPr/>
          <p:nvPr/>
        </p:nvSpPr>
        <p:spPr>
          <a:xfrm>
            <a:off x="0" y="-83141"/>
            <a:ext cx="7277878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0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0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5DEEC-E079-5E5F-AFA8-57E5A041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1" y="665851"/>
            <a:ext cx="478180" cy="379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19810-DBDA-C41F-79FC-A89850DC6D80}"/>
              </a:ext>
            </a:extLst>
          </p:cNvPr>
          <p:cNvSpPr txBox="1"/>
          <p:nvPr/>
        </p:nvSpPr>
        <p:spPr>
          <a:xfrm>
            <a:off x="469869" y="479274"/>
            <a:ext cx="9597862" cy="66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*c. Một số phép toán đặc biệt khác: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96EFA2-AB77-B565-6FC0-6B6D8105A79B}"/>
              </a:ext>
            </a:extLst>
          </p:cNvPr>
          <p:cNvGrpSpPr/>
          <p:nvPr/>
        </p:nvGrpSpPr>
        <p:grpSpPr>
          <a:xfrm>
            <a:off x="14382" y="1301183"/>
            <a:ext cx="6428242" cy="715089"/>
            <a:chOff x="-2526055" y="2643096"/>
            <a:chExt cx="8499310" cy="9517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59BE7D-FF1E-B9C4-BE75-48574563CBE9}"/>
                </a:ext>
              </a:extLst>
            </p:cNvPr>
            <p:cNvSpPr txBox="1"/>
            <p:nvPr/>
          </p:nvSpPr>
          <p:spPr>
            <a:xfrm>
              <a:off x="-2526055" y="2643096"/>
              <a:ext cx="7559480" cy="9517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lấy số ngẫu nhiên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9BF8C04-6F0D-C758-ABD4-35BF44113C5E}"/>
                </a:ext>
              </a:extLst>
            </p:cNvPr>
            <p:cNvCxnSpPr>
              <a:cxnSpLocks/>
            </p:cNvCxnSpPr>
            <p:nvPr/>
          </p:nvCxnSpPr>
          <p:spPr>
            <a:xfrm>
              <a:off x="4867549" y="3172283"/>
              <a:ext cx="110570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FAC704-2D02-C6C0-1950-5A4A42156ABD}"/>
              </a:ext>
            </a:extLst>
          </p:cNvPr>
          <p:cNvGrpSpPr/>
          <p:nvPr/>
        </p:nvGrpSpPr>
        <p:grpSpPr>
          <a:xfrm>
            <a:off x="645870" y="2624877"/>
            <a:ext cx="5600574" cy="715089"/>
            <a:chOff x="2989981" y="4148080"/>
            <a:chExt cx="4595927" cy="58698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50B5C1-F8D0-73B9-803A-42EAD47D55DD}"/>
                </a:ext>
              </a:extLst>
            </p:cNvPr>
            <p:cNvSpPr txBox="1"/>
            <p:nvPr/>
          </p:nvSpPr>
          <p:spPr>
            <a:xfrm>
              <a:off x="2989981" y="4148080"/>
              <a:ext cx="3562565" cy="5869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chia lấy dư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478BC2-AC12-D756-D494-1916B0C0A21E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53" y="4443005"/>
              <a:ext cx="102315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3B54AB4-C8F9-5BB3-4079-18FC0FA0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45" y="2432737"/>
            <a:ext cx="4367313" cy="10436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696E32-A0F6-5F07-5F10-7FDB387EB945}"/>
              </a:ext>
            </a:extLst>
          </p:cNvPr>
          <p:cNvSpPr txBox="1"/>
          <p:nvPr/>
        </p:nvSpPr>
        <p:spPr>
          <a:xfrm>
            <a:off x="6369254" y="2432737"/>
            <a:ext cx="979298" cy="85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6D468-DA00-180E-43D1-0234BB762211}"/>
              </a:ext>
            </a:extLst>
          </p:cNvPr>
          <p:cNvSpPr txBox="1"/>
          <p:nvPr/>
        </p:nvSpPr>
        <p:spPr>
          <a:xfrm>
            <a:off x="9426180" y="2403939"/>
            <a:ext cx="979298" cy="85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C67A7-D002-7602-9050-9B3B179CF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54" y="1094473"/>
            <a:ext cx="5717425" cy="1113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29A369-19FE-9746-CCF2-0164D59E71B7}"/>
              </a:ext>
            </a:extLst>
          </p:cNvPr>
          <p:cNvSpPr txBox="1"/>
          <p:nvPr/>
        </p:nvSpPr>
        <p:spPr>
          <a:xfrm>
            <a:off x="9313094" y="1135859"/>
            <a:ext cx="979298" cy="85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FB125-02AE-4B50-18EC-CB95303780E7}"/>
              </a:ext>
            </a:extLst>
          </p:cNvPr>
          <p:cNvSpPr txBox="1"/>
          <p:nvPr/>
        </p:nvSpPr>
        <p:spPr>
          <a:xfrm>
            <a:off x="11055295" y="1143880"/>
            <a:ext cx="979298" cy="85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9BBC1-696C-7D10-9727-B693D8CE41CC}"/>
              </a:ext>
            </a:extLst>
          </p:cNvPr>
          <p:cNvSpPr txBox="1"/>
          <p:nvPr/>
        </p:nvSpPr>
        <p:spPr>
          <a:xfrm>
            <a:off x="105320" y="3989207"/>
            <a:ext cx="66330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Lưu ý</a:t>
            </a:r>
            <a:r>
              <a:rPr lang="vi-VN" sz="2600" b="1" i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Scratch </a:t>
            </a:r>
            <a:r>
              <a:rPr lang="vi-VN" sz="2600" b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KHÔNG CÓ DẤU NGOẶC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quy định thứ tự thực hiện phép toán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26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3FE2B8-9BAA-CDC1-5D9A-B10DB4AEC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032" y="3824231"/>
            <a:ext cx="5222837" cy="14977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3B97B71-443E-D698-4FA1-3EAB6B655086}"/>
              </a:ext>
            </a:extLst>
          </p:cNvPr>
          <p:cNvSpPr txBox="1"/>
          <p:nvPr/>
        </p:nvSpPr>
        <p:spPr>
          <a:xfrm>
            <a:off x="105320" y="5110541"/>
            <a:ext cx="67788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Biểu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thức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 nhiều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phép toán,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các phép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toán thực 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hiện theo thứ tự 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từ </a:t>
            </a:r>
            <a:r>
              <a:rPr lang="vi-VN" sz="2600" b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 </a:t>
            </a:r>
            <a:r>
              <a:rPr lang="vi-VN" sz="2600" b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NGOÀI.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6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D70ED6-4966-4379-797E-F7770F73FAEB}"/>
              </a:ext>
            </a:extLst>
          </p:cNvPr>
          <p:cNvGrpSpPr/>
          <p:nvPr/>
        </p:nvGrpSpPr>
        <p:grpSpPr>
          <a:xfrm>
            <a:off x="6799032" y="3902440"/>
            <a:ext cx="5222837" cy="1838131"/>
            <a:chOff x="6738384" y="4058816"/>
            <a:chExt cx="5222837" cy="18381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55826AE-01B2-68F6-A529-3A3250BA0B3F}"/>
                </a:ext>
              </a:extLst>
            </p:cNvPr>
            <p:cNvSpPr/>
            <p:nvPr/>
          </p:nvSpPr>
          <p:spPr>
            <a:xfrm>
              <a:off x="6738384" y="4058816"/>
              <a:ext cx="5222837" cy="133427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7D59668-3BD5-0436-1B96-F6A8974D885F}"/>
                </a:ext>
              </a:extLst>
            </p:cNvPr>
            <p:cNvCxnSpPr>
              <a:cxnSpLocks/>
            </p:cNvCxnSpPr>
            <p:nvPr/>
          </p:nvCxnSpPr>
          <p:spPr>
            <a:xfrm>
              <a:off x="10292392" y="4913929"/>
              <a:ext cx="0" cy="98301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E87ACB-A09B-1717-72AE-60FBE1C03B13}"/>
              </a:ext>
            </a:extLst>
          </p:cNvPr>
          <p:cNvGrpSpPr/>
          <p:nvPr/>
        </p:nvGrpSpPr>
        <p:grpSpPr>
          <a:xfrm>
            <a:off x="6940655" y="4004142"/>
            <a:ext cx="3085087" cy="1696472"/>
            <a:chOff x="6880007" y="4160518"/>
            <a:chExt cx="3085087" cy="16964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A0EBC9-43B9-09EE-0119-7B482EF86033}"/>
                </a:ext>
              </a:extLst>
            </p:cNvPr>
            <p:cNvSpPr/>
            <p:nvPr/>
          </p:nvSpPr>
          <p:spPr>
            <a:xfrm>
              <a:off x="6880007" y="4160518"/>
              <a:ext cx="3085087" cy="108856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B66CFA-ED0A-6DD7-5C03-D971E7698463}"/>
                </a:ext>
              </a:extLst>
            </p:cNvPr>
            <p:cNvCxnSpPr>
              <a:cxnSpLocks/>
            </p:cNvCxnSpPr>
            <p:nvPr/>
          </p:nvCxnSpPr>
          <p:spPr>
            <a:xfrm>
              <a:off x="8439432" y="4873972"/>
              <a:ext cx="0" cy="98301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560B2E-4941-AF2D-F2A5-2617F5BAE3A7}"/>
              </a:ext>
            </a:extLst>
          </p:cNvPr>
          <p:cNvSpPr txBox="1"/>
          <p:nvPr/>
        </p:nvSpPr>
        <p:spPr>
          <a:xfrm>
            <a:off x="7277878" y="5580011"/>
            <a:ext cx="2220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trước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E0145B-9742-BF46-63E6-728A77CDD4F6}"/>
              </a:ext>
            </a:extLst>
          </p:cNvPr>
          <p:cNvSpPr txBox="1"/>
          <p:nvPr/>
        </p:nvSpPr>
        <p:spPr>
          <a:xfrm>
            <a:off x="9498724" y="5633362"/>
            <a:ext cx="2291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sau</a:t>
            </a:r>
          </a:p>
        </p:txBody>
      </p:sp>
    </p:spTree>
    <p:extLst>
      <p:ext uri="{BB962C8B-B14F-4D97-AF65-F5344CB8AC3E}">
        <p14:creationId xmlns:p14="http://schemas.microsoft.com/office/powerpoint/2010/main" val="41356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1" grpId="0"/>
      <p:bldP spid="23" grpId="0"/>
      <p:bldP spid="30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2C6B60-EB9D-F23E-6DA8-F9CE65793308}"/>
              </a:ext>
            </a:extLst>
          </p:cNvPr>
          <p:cNvSpPr/>
          <p:nvPr/>
        </p:nvSpPr>
        <p:spPr>
          <a:xfrm>
            <a:off x="-36303" y="-2071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ACE17-52B8-12FC-F0B0-AFA099B7E72A}"/>
              </a:ext>
            </a:extLst>
          </p:cNvPr>
          <p:cNvGrpSpPr/>
          <p:nvPr/>
        </p:nvGrpSpPr>
        <p:grpSpPr>
          <a:xfrm>
            <a:off x="132092" y="625150"/>
            <a:ext cx="11680463" cy="3722914"/>
            <a:chOff x="-77846" y="4546567"/>
            <a:chExt cx="11386638" cy="19639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A7257E-8D2E-277B-9361-1CBBF9A44A75}"/>
                </a:ext>
              </a:extLst>
            </p:cNvPr>
            <p:cNvSpPr/>
            <p:nvPr/>
          </p:nvSpPr>
          <p:spPr>
            <a:xfrm>
              <a:off x="417041" y="4820106"/>
              <a:ext cx="10891751" cy="1690401"/>
            </a:xfrm>
            <a:prstGeom prst="roundRect">
              <a:avLst/>
            </a:prstGeom>
            <a:solidFill>
              <a:srgbClr val="CBECFF"/>
            </a:solidFill>
            <a:ln w="31750" cap="sq" cmpd="sng">
              <a:solidFill>
                <a:schemeClr val="accent2">
                  <a:shade val="15000"/>
                  <a:alpha val="90000"/>
                </a:schemeClr>
              </a:solidFill>
              <a:prstDash val="dash"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• Scratch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cung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cấp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các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phép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toán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để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em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tạo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biểu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thức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số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,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biểu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thức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điều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kiện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. </a:t>
              </a:r>
              <a:endParaRPr lang="en-US" sz="3200" dirty="0"/>
            </a:p>
            <a:p>
              <a:pPr>
                <a:lnSpc>
                  <a:spcPct val="130000"/>
                </a:lnSpc>
              </a:pP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•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Các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phép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toán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tạo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biểu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thức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thuộc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nhóm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007AC2"/>
                  </a:solidFill>
                  <a:effectLst/>
                  <a:latin typeface="Myriad Pro"/>
                </a:rPr>
                <a:t>lệnh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F7941E"/>
                  </a:solidFill>
                  <a:effectLst/>
                  <a:latin typeface="Myriad Pro"/>
                </a:rPr>
                <a:t>Các</a:t>
              </a:r>
              <a:r>
                <a:rPr lang="en-US" sz="3200" b="1" dirty="0">
                  <a:solidFill>
                    <a:srgbClr val="F7941E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F7941E"/>
                  </a:solidFill>
                  <a:effectLst/>
                  <a:latin typeface="Myriad Pro"/>
                </a:rPr>
                <a:t>phép</a:t>
              </a:r>
              <a:r>
                <a:rPr lang="en-US" sz="3200" b="1" dirty="0">
                  <a:solidFill>
                    <a:srgbClr val="F7941E"/>
                  </a:solidFill>
                  <a:effectLst/>
                  <a:latin typeface="Myriad Pro"/>
                </a:rPr>
                <a:t> </a:t>
              </a:r>
              <a:r>
                <a:rPr lang="en-US" sz="3200" b="1" dirty="0" err="1">
                  <a:solidFill>
                    <a:srgbClr val="F7941E"/>
                  </a:solidFill>
                  <a:effectLst/>
                  <a:latin typeface="Myriad Pro"/>
                </a:rPr>
                <a:t>toán</a:t>
              </a:r>
              <a:r>
                <a:rPr lang="en-US" sz="3200" b="1" dirty="0">
                  <a:solidFill>
                    <a:srgbClr val="007AC2"/>
                  </a:solidFill>
                  <a:effectLst/>
                  <a:latin typeface="Myriad Pro"/>
                </a:rPr>
                <a:t>.</a:t>
              </a:r>
              <a:endParaRPr lang="en-US" sz="3200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99464D-6F35-FFFE-4F49-00C9FD3F1DA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77846" y="4546567"/>
              <a:ext cx="1271999" cy="649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8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24BE9-33D5-CDAE-4D3E-980F207EE685}"/>
              </a:ext>
            </a:extLst>
          </p:cNvPr>
          <p:cNvSpPr/>
          <p:nvPr/>
        </p:nvSpPr>
        <p:spPr>
          <a:xfrm>
            <a:off x="-36303" y="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71E7C-8DCF-E948-4482-CD6F8201B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" y="45371"/>
            <a:ext cx="849511" cy="8363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194E0-7378-DEDE-6E5D-6785399A740D}"/>
              </a:ext>
            </a:extLst>
          </p:cNvPr>
          <p:cNvGrpSpPr/>
          <p:nvPr/>
        </p:nvGrpSpPr>
        <p:grpSpPr>
          <a:xfrm>
            <a:off x="956852" y="189214"/>
            <a:ext cx="10876809" cy="618746"/>
            <a:chOff x="956852" y="189214"/>
            <a:chExt cx="10876809" cy="6187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DE69C0-2AB7-5838-26F9-C81E2ED6D780}"/>
                </a:ext>
              </a:extLst>
            </p:cNvPr>
            <p:cNvSpPr txBox="1"/>
            <p:nvPr/>
          </p:nvSpPr>
          <p:spPr>
            <a:xfrm>
              <a:off x="956852" y="219408"/>
              <a:ext cx="10876809" cy="558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2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Giả sử hai biến          và          lưu độ dài hai cạnh của hình chữ nhật</a:t>
              </a:r>
              <a:r>
                <a:rPr lang="vi-VN" sz="2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616F73-B22E-4890-636B-4B737CE1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0771" y="189214"/>
              <a:ext cx="730387" cy="5816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311AA3-2477-5AED-4A95-10638226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9265" y="226357"/>
              <a:ext cx="672073" cy="58160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523DC-7A81-6408-5720-0A3D12412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440" y="1477955"/>
            <a:ext cx="6845559" cy="3877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4D8AE-6019-96F8-3128-98E96C7FCA00}"/>
              </a:ext>
            </a:extLst>
          </p:cNvPr>
          <p:cNvSpPr txBox="1"/>
          <p:nvPr/>
        </p:nvSpPr>
        <p:spPr>
          <a:xfrm>
            <a:off x="130389" y="5593786"/>
            <a:ext cx="118034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Trong các biểu thức ở trên, chỉ ra những biểu thức trong Scratch để tính chu vi của hình chữ nhật.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08126-8FEC-A01E-D982-90B63F6EA3D0}"/>
              </a:ext>
            </a:extLst>
          </p:cNvPr>
          <p:cNvSpPr txBox="1"/>
          <p:nvPr/>
        </p:nvSpPr>
        <p:spPr>
          <a:xfrm>
            <a:off x="152932" y="891758"/>
            <a:ext cx="118555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Hãy ghép mỗi biểu thức trong Scratch ở cột bên trái với một biểu thức toán học tương ứng ở cột bên phải</a:t>
            </a:r>
            <a:r>
              <a:rPr lang="vi-VN" sz="26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ABF94-6558-DD70-26DC-5BE59502FDC3}"/>
              </a:ext>
            </a:extLst>
          </p:cNvPr>
          <p:cNvCxnSpPr>
            <a:cxnSpLocks/>
          </p:cNvCxnSpPr>
          <p:nvPr/>
        </p:nvCxnSpPr>
        <p:spPr>
          <a:xfrm>
            <a:off x="7734839" y="2351314"/>
            <a:ext cx="1446483" cy="2360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206544-EE60-FAD4-0849-4E55034CCFA0}"/>
              </a:ext>
            </a:extLst>
          </p:cNvPr>
          <p:cNvCxnSpPr>
            <a:cxnSpLocks/>
          </p:cNvCxnSpPr>
          <p:nvPr/>
        </p:nvCxnSpPr>
        <p:spPr>
          <a:xfrm>
            <a:off x="7698536" y="3094976"/>
            <a:ext cx="1478002" cy="843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FA87CF-83B2-1676-56AC-454AD5CD96AA}"/>
              </a:ext>
            </a:extLst>
          </p:cNvPr>
          <p:cNvCxnSpPr>
            <a:cxnSpLocks/>
          </p:cNvCxnSpPr>
          <p:nvPr/>
        </p:nvCxnSpPr>
        <p:spPr>
          <a:xfrm flipV="1">
            <a:off x="7702301" y="2440610"/>
            <a:ext cx="1441699" cy="1598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ECADA4-8E63-3AB0-AB02-D9782AE646D5}"/>
              </a:ext>
            </a:extLst>
          </p:cNvPr>
          <p:cNvCxnSpPr>
            <a:cxnSpLocks/>
          </p:cNvCxnSpPr>
          <p:nvPr/>
        </p:nvCxnSpPr>
        <p:spPr>
          <a:xfrm flipV="1">
            <a:off x="7669763" y="3325262"/>
            <a:ext cx="1492898" cy="1568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1075236" y="145723"/>
            <a:ext cx="7952981" cy="6455843"/>
            <a:chOff x="0" y="-38100"/>
            <a:chExt cx="3141919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54376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1252422" y="193944"/>
            <a:ext cx="7736266" cy="6373673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64" y="498349"/>
            <a:ext cx="9167386" cy="586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 rot="1068287">
            <a:off x="-406931" y="4826875"/>
            <a:ext cx="2964333" cy="2079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4772511" y="889648"/>
            <a:ext cx="693295" cy="583515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B52860-18E2-0F4F-FAEC-DCB596C13ABD}"/>
              </a:ext>
            </a:extLst>
          </p:cNvPr>
          <p:cNvSpPr/>
          <p:nvPr/>
        </p:nvSpPr>
        <p:spPr>
          <a:xfrm>
            <a:off x="1525467" y="2019733"/>
            <a:ext cx="7187381" cy="24520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6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5" name="cau3">
            <a:hlinkClick r:id="" action="ppaction://noaction"/>
            <a:extLst>
              <a:ext uri="{FF2B5EF4-FFF2-40B4-BE49-F238E27FC236}">
                <a16:creationId xmlns:a16="http://schemas.microsoft.com/office/drawing/2014/main" id="{2438B802-7EC4-1815-C94C-A9C8DE99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6451" y="1868130"/>
            <a:ext cx="3176759" cy="5142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738223"/>
            <a:ext cx="12658374" cy="2484267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52" y="39477"/>
            <a:ext cx="1086445" cy="98689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231040"/>
            <a:ext cx="9601421" cy="2010675"/>
            <a:chOff x="-1" y="-19802"/>
            <a:chExt cx="7315200" cy="2347042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-1" y="-19802"/>
              <a:ext cx="7315200" cy="23470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1" y="125750"/>
              <a:ext cx="7128256" cy="1293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3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6. GIẢI QUYẾT VẤN ĐỀ VỚI SỰ </a:t>
              </a:r>
            </a:p>
            <a:p>
              <a:pPr algn="ctr" defTabSz="342900"/>
              <a:r>
                <a:rPr lang="en-US" sz="3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 GIÚP CỦA MÁY TÍNH</a:t>
              </a:r>
              <a:endParaRPr lang="vi-VN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" y="1698171"/>
            <a:ext cx="12059599" cy="2798217"/>
            <a:chOff x="536968" y="1366069"/>
            <a:chExt cx="8150410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36968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78708" y="1738567"/>
              <a:ext cx="985002" cy="82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8223" y="2088996"/>
              <a:ext cx="793699" cy="73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vi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46700" y="1908648"/>
              <a:ext cx="6142186" cy="917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vi-VN" altLang="vi-VN" sz="4000" b="1" dirty="0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 DỤNG BIỂU </a:t>
              </a:r>
              <a:r>
                <a:rPr lang="vi-VN" altLang="vi-VN" sz="4000" b="1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</a:t>
              </a:r>
              <a:endParaRPr lang="en-US" altLang="vi-VN" sz="4000" b="1">
                <a:solidFill>
                  <a:srgbClr val="F932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42900"/>
              <a:r>
                <a:rPr lang="vi-VN" altLang="vi-VN" sz="4000" b="1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CHƯƠNG TRÌNH</a:t>
              </a:r>
              <a:r>
                <a:rPr lang="en-US" altLang="vi-VN" sz="4000" b="1">
                  <a:solidFill>
                    <a:srgbClr val="F932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(Tiết 1)</a:t>
              </a:r>
              <a:endParaRPr lang="en-US" altLang="vi-VN" sz="4000" b="1" dirty="0">
                <a:solidFill>
                  <a:srgbClr val="F932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6641EE49-C5EA-2A9C-956C-F3A78A47DE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95943"/>
            <a:ext cx="12192000" cy="6644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3" y="-17463"/>
            <a:ext cx="726122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14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630238" y="3017875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MỤC TIÊU</a:t>
            </a:r>
            <a:endParaRPr lang="en-US" altLang="en-US" sz="4400" b="1" dirty="0">
              <a:solidFill>
                <a:srgbClr val="FF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383871" y="1818180"/>
            <a:ext cx="9454169" cy="1399212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1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69775" y="3667786"/>
            <a:ext cx="9368265" cy="1399211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161BBA-F236-4373-AAB0-852212C69D9B}"/>
              </a:ext>
            </a:extLst>
          </p:cNvPr>
          <p:cNvSpPr/>
          <p:nvPr/>
        </p:nvSpPr>
        <p:spPr>
          <a:xfrm>
            <a:off x="4006845" y="2027345"/>
            <a:ext cx="7637758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biểu thức trong một số chương trình đơn giản.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51FF41-A7A0-42CA-B480-D68F6C7F443D}"/>
              </a:ext>
            </a:extLst>
          </p:cNvPr>
          <p:cNvSpPr/>
          <p:nvPr/>
        </p:nvSpPr>
        <p:spPr>
          <a:xfrm>
            <a:off x="4044918" y="3987062"/>
            <a:ext cx="7415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 thử được chương trình.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200EE-F227-4CB9-AF6D-9B5931E4C05C}"/>
              </a:ext>
            </a:extLst>
          </p:cNvPr>
          <p:cNvSpPr/>
          <p:nvPr/>
        </p:nvSpPr>
        <p:spPr>
          <a:xfrm>
            <a:off x="3656349" y="804360"/>
            <a:ext cx="7261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4000" b="1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4A7500-4A38-E6BF-4E0D-5891FF3122F9}"/>
              </a:ext>
            </a:extLst>
          </p:cNvPr>
          <p:cNvSpPr/>
          <p:nvPr/>
        </p:nvSpPr>
        <p:spPr>
          <a:xfrm>
            <a:off x="-39413" y="-11379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A59C4B-8DD9-179F-609B-EB3308502222}"/>
              </a:ext>
            </a:extLst>
          </p:cNvPr>
          <p:cNvSpPr/>
          <p:nvPr/>
        </p:nvSpPr>
        <p:spPr>
          <a:xfrm>
            <a:off x="4350350" y="361512"/>
            <a:ext cx="6610453" cy="78970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99649" y="-186381"/>
            <a:ext cx="3560403" cy="1513782"/>
            <a:chOff x="386620" y="311702"/>
            <a:chExt cx="4120032" cy="1705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5330" y="311702"/>
              <a:ext cx="3971322" cy="17057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899784" cy="710357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4115" y="142661"/>
            <a:ext cx="318138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3200" b="1" dirty="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vi-VN" sz="3200" b="1" dirty="0">
              <a:solidFill>
                <a:srgbClr val="0998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C36AF-6648-E6E0-84AB-B0AD5704FF71}"/>
              </a:ext>
            </a:extLst>
          </p:cNvPr>
          <p:cNvSpPr/>
          <p:nvPr/>
        </p:nvSpPr>
        <p:spPr>
          <a:xfrm>
            <a:off x="4065559" y="408353"/>
            <a:ext cx="6991580" cy="6960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342900">
              <a:lnSpc>
                <a:spcPct val="12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ĐỘNG: BIỂU THỨC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5F6E4E-8818-9106-7473-B015FE840F87}"/>
              </a:ext>
            </a:extLst>
          </p:cNvPr>
          <p:cNvSpPr/>
          <p:nvPr/>
        </p:nvSpPr>
        <p:spPr>
          <a:xfrm>
            <a:off x="2359201" y="2275922"/>
            <a:ext cx="62455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68" y="1580640"/>
            <a:ext cx="12052042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</a:pPr>
            <a:r>
              <a:rPr lang="vi-VN" altLang="vi-VN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sử </a:t>
            </a:r>
            <a:r>
              <a:rPr lang="vi-VN" altLang="vi-VN" sz="3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           </a:t>
            </a:r>
            <a:r>
              <a:rPr lang="en-US" altLang="vi-VN" sz="3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vi-VN" sz="3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altLang="vi-VN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để lưu độ dài cạnh của hình vuông</a:t>
            </a:r>
            <a:r>
              <a:rPr lang="vi-VN" altLang="vi-VN" sz="3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vi-VN" sz="31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342900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vi-VN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en-US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môn Toán </a:t>
            </a:r>
            <a:r>
              <a:rPr lang="vi-VN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altLang="vi-VN" sz="31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toán</a:t>
            </a:r>
            <a:r>
              <a:rPr lang="en-US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altLang="vi-VN" sz="310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31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cộng, trừ, nhân</a:t>
            </a:r>
            <a:r>
              <a:rPr lang="vi-VN" altLang="vi-VN" sz="3100" b="1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chia. </a:t>
            </a:r>
            <a:endParaRPr lang="en-US" altLang="vi-VN" sz="3100" b="1" spc="-1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0A176F-5388-8C38-14D3-CB876BFE2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201" y="1444451"/>
            <a:ext cx="1214422" cy="7696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3EAB88-925F-A8FE-7290-95A584CB27EE}"/>
              </a:ext>
            </a:extLst>
          </p:cNvPr>
          <p:cNvSpPr/>
          <p:nvPr/>
        </p:nvSpPr>
        <p:spPr>
          <a:xfrm>
            <a:off x="167551" y="2835031"/>
            <a:ext cx="1205204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</a:pPr>
            <a:r>
              <a:rPr lang="en-US" altLang="vi-VN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B</a:t>
            </a:r>
            <a:r>
              <a:rPr lang="vi-VN" altLang="vi-VN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iểu </a:t>
            </a:r>
            <a:r>
              <a:rPr lang="vi-VN" altLang="vi-VN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nào sau đây tính chu vi hình vuông trong </a:t>
            </a:r>
            <a:r>
              <a:rPr lang="vi-VN" altLang="vi-VN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Scratch?</a:t>
            </a:r>
            <a:endParaRPr lang="vi-VN" altLang="vi-VN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5E716-9305-14B7-55AE-9E04E924D214}"/>
              </a:ext>
            </a:extLst>
          </p:cNvPr>
          <p:cNvSpPr txBox="1"/>
          <p:nvPr/>
        </p:nvSpPr>
        <p:spPr>
          <a:xfrm>
            <a:off x="1777221" y="3955756"/>
            <a:ext cx="841055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D9C28-2AB1-BA42-CAEC-CA318D98DA16}"/>
              </a:ext>
            </a:extLst>
          </p:cNvPr>
          <p:cNvSpPr txBox="1"/>
          <p:nvPr/>
        </p:nvSpPr>
        <p:spPr>
          <a:xfrm>
            <a:off x="6602673" y="3984321"/>
            <a:ext cx="841055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6B0D7-C5DD-A8AA-B9B4-6B0CE39ABDF8}"/>
              </a:ext>
            </a:extLst>
          </p:cNvPr>
          <p:cNvSpPr txBox="1"/>
          <p:nvPr/>
        </p:nvSpPr>
        <p:spPr>
          <a:xfrm>
            <a:off x="1821092" y="5149431"/>
            <a:ext cx="841055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CF469-8DD9-BAB6-2B47-6B2E41A8350B}"/>
              </a:ext>
            </a:extLst>
          </p:cNvPr>
          <p:cNvSpPr txBox="1"/>
          <p:nvPr/>
        </p:nvSpPr>
        <p:spPr>
          <a:xfrm>
            <a:off x="6602673" y="5216370"/>
            <a:ext cx="841055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A60D46-ECB5-CC7A-361F-067159133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515" y="3736921"/>
            <a:ext cx="2586948" cy="11082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82F1E6-79A8-5FCF-1860-D17F9B0D4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666" y="5029465"/>
            <a:ext cx="2586949" cy="960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F46462-87BB-0B31-80F6-72CFFDB76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4515" y="4948104"/>
            <a:ext cx="2586948" cy="989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50968-F997-E40F-DC8F-BE81BD996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667" y="3763094"/>
            <a:ext cx="2586948" cy="10913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0E5E2A-E86E-8B30-BC5F-2A837DBFE987}"/>
              </a:ext>
            </a:extLst>
          </p:cNvPr>
          <p:cNvSpPr/>
          <p:nvPr/>
        </p:nvSpPr>
        <p:spPr>
          <a:xfrm>
            <a:off x="1777221" y="5077260"/>
            <a:ext cx="841055" cy="799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accel="6000" decel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89A5B-DE73-74C1-C201-184D104C6FEC}"/>
              </a:ext>
            </a:extLst>
          </p:cNvPr>
          <p:cNvSpPr/>
          <p:nvPr/>
        </p:nvSpPr>
        <p:spPr>
          <a:xfrm>
            <a:off x="-36303" y="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967" y="-9331"/>
            <a:ext cx="821114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4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4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18610" y="937206"/>
            <a:ext cx="5923609" cy="5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550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Toán học gồm có những </a:t>
            </a:r>
            <a:r>
              <a:rPr lang="en-US" sz="2550" b="1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550" b="1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vi-VN" sz="2550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thức </a:t>
            </a:r>
            <a:r>
              <a:rPr lang="en-US" sz="2550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ED6A7-D29B-8C2E-124C-7DFE9AA4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1" y="665851"/>
            <a:ext cx="377586" cy="299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CC585-490B-5A43-B81E-4D390F07D134}"/>
              </a:ext>
            </a:extLst>
          </p:cNvPr>
          <p:cNvSpPr txBox="1"/>
          <p:nvPr/>
        </p:nvSpPr>
        <p:spPr>
          <a:xfrm>
            <a:off x="46860" y="2181007"/>
            <a:ext cx="7763121" cy="100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Nhóm lệnh nào trong Scratch có các lệnh</a:t>
            </a:r>
          </a:p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 biểu thức với một số phép toán.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4D5D7-4DEE-1E1A-CD67-142D8F620C79}"/>
              </a:ext>
            </a:extLst>
          </p:cNvPr>
          <p:cNvSpPr txBox="1"/>
          <p:nvPr/>
        </p:nvSpPr>
        <p:spPr>
          <a:xfrm>
            <a:off x="58678" y="3232821"/>
            <a:ext cx="12122975" cy="70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*a. Có </a:t>
            </a:r>
            <a:r>
              <a:rPr lang="en-US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ốn </a:t>
            </a:r>
            <a:r>
              <a:rPr lang="vi-VN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toán 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học</a:t>
            </a:r>
            <a:r>
              <a:rPr lang="en-US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trong Scr là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cộng, trừ, nhân</a:t>
            </a:r>
            <a:r>
              <a:rPr lang="vi-VN" sz="3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chi</a:t>
            </a:r>
            <a:r>
              <a:rPr lang="en-US" sz="3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154AE-E475-6D58-81F0-86621FE2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19" y="2239192"/>
            <a:ext cx="1254219" cy="109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81E6D5-56C4-8472-A295-DE5A2E09396D}"/>
              </a:ext>
            </a:extLst>
          </p:cNvPr>
          <p:cNvSpPr txBox="1"/>
          <p:nvPr/>
        </p:nvSpPr>
        <p:spPr>
          <a:xfrm>
            <a:off x="18610" y="1477400"/>
            <a:ext cx="5563040" cy="5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2600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Scratch gồm</a:t>
            </a:r>
            <a:r>
              <a:rPr lang="en-US" sz="2600" spc="-15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những Biểu thức nào:</a:t>
            </a:r>
            <a:endParaRPr lang="vi-VN" sz="2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DB047-B742-1123-D991-15EE576EFEBD}"/>
              </a:ext>
            </a:extLst>
          </p:cNvPr>
          <p:cNvSpPr txBox="1"/>
          <p:nvPr/>
        </p:nvSpPr>
        <p:spPr>
          <a:xfrm>
            <a:off x="5452060" y="822761"/>
            <a:ext cx="7001605" cy="66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vi-VN" sz="29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số, chữ, </a:t>
            </a:r>
            <a:r>
              <a:rPr lang="vi-VN" sz="29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toán</a:t>
            </a:r>
            <a:r>
              <a:rPr lang="en-US" sz="2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</a:t>
            </a:r>
            <a:r>
              <a:rPr lang="en-US" sz="29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dấu ngoặc</a:t>
            </a:r>
            <a:r>
              <a:rPr lang="vi-VN" sz="29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9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CF3F5-277F-42D1-86B0-BE27EF29CD9A}"/>
              </a:ext>
            </a:extLst>
          </p:cNvPr>
          <p:cNvSpPr txBox="1"/>
          <p:nvPr/>
        </p:nvSpPr>
        <p:spPr>
          <a:xfrm>
            <a:off x="5441718" y="1446874"/>
            <a:ext cx="6739940" cy="66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vi-VN" sz="30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số, biến và phép toán</a:t>
            </a:r>
            <a:r>
              <a:rPr lang="vi-VN" sz="30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11AC26-8AC6-4160-7339-7F0364BC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5" y="4147530"/>
            <a:ext cx="2491274" cy="1110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FF859-DD68-F320-B8C6-7B789DE96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28" y="4147530"/>
            <a:ext cx="2708160" cy="1077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87904C-D348-F090-F549-584F76C1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107" y="4147530"/>
            <a:ext cx="2582573" cy="1110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C88C27-67F1-ADEB-60E1-8A47E708C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498" y="4147530"/>
            <a:ext cx="2708160" cy="107624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396E17-5695-8D2D-F93C-4BA71248C3A6}"/>
              </a:ext>
            </a:extLst>
          </p:cNvPr>
          <p:cNvGrpSpPr/>
          <p:nvPr/>
        </p:nvGrpSpPr>
        <p:grpSpPr>
          <a:xfrm>
            <a:off x="58678" y="5148562"/>
            <a:ext cx="2602736" cy="1249881"/>
            <a:chOff x="69020" y="4892960"/>
            <a:chExt cx="2602736" cy="13748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1B3ED6-F540-5C3A-6C16-0EC3EABFA514}"/>
                </a:ext>
              </a:extLst>
            </p:cNvPr>
            <p:cNvSpPr txBox="1"/>
            <p:nvPr/>
          </p:nvSpPr>
          <p:spPr>
            <a:xfrm>
              <a:off x="69020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cộng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B4FDCB-AE18-D7E5-CF9C-1B92283D4508}"/>
                </a:ext>
              </a:extLst>
            </p:cNvPr>
            <p:cNvCxnSpPr>
              <a:cxnSpLocks/>
            </p:cNvCxnSpPr>
            <p:nvPr/>
          </p:nvCxnSpPr>
          <p:spPr>
            <a:xfrm>
              <a:off x="1452297" y="4892960"/>
              <a:ext cx="0" cy="60936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57CBDC-4307-4226-DA83-DEF44DA625AD}"/>
              </a:ext>
            </a:extLst>
          </p:cNvPr>
          <p:cNvGrpSpPr/>
          <p:nvPr/>
        </p:nvGrpSpPr>
        <p:grpSpPr>
          <a:xfrm>
            <a:off x="3274633" y="5120863"/>
            <a:ext cx="2602736" cy="1277581"/>
            <a:chOff x="3284975" y="4862490"/>
            <a:chExt cx="2602736" cy="14053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45DB7B-4AA0-CDDE-C175-AFAED6C5876F}"/>
                </a:ext>
              </a:extLst>
            </p:cNvPr>
            <p:cNvSpPr txBox="1"/>
            <p:nvPr/>
          </p:nvSpPr>
          <p:spPr>
            <a:xfrm>
              <a:off x="3284975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trừ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FEC3CB5-769D-6A81-7109-3E5B0AE7AE9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170" y="4862490"/>
              <a:ext cx="0" cy="67030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A229DA-EA5E-0175-1A5E-F682D684B40C}"/>
              </a:ext>
            </a:extLst>
          </p:cNvPr>
          <p:cNvGrpSpPr/>
          <p:nvPr/>
        </p:nvGrpSpPr>
        <p:grpSpPr>
          <a:xfrm>
            <a:off x="6490588" y="5148562"/>
            <a:ext cx="2602736" cy="1249881"/>
            <a:chOff x="6500930" y="4892960"/>
            <a:chExt cx="2602736" cy="13748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7F2F28-F335-E3DA-E286-485A09847B7A}"/>
                </a:ext>
              </a:extLst>
            </p:cNvPr>
            <p:cNvSpPr txBox="1"/>
            <p:nvPr/>
          </p:nvSpPr>
          <p:spPr>
            <a:xfrm>
              <a:off x="6500930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nhân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2E81C9C-FBFC-0272-E77B-6F6E094D91EC}"/>
                </a:ext>
              </a:extLst>
            </p:cNvPr>
            <p:cNvCxnSpPr>
              <a:cxnSpLocks/>
            </p:cNvCxnSpPr>
            <p:nvPr/>
          </p:nvCxnSpPr>
          <p:spPr>
            <a:xfrm>
              <a:off x="7654043" y="4892960"/>
              <a:ext cx="0" cy="60936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3C1466-8064-6929-B492-DDBB6A74AEE2}"/>
              </a:ext>
            </a:extLst>
          </p:cNvPr>
          <p:cNvGrpSpPr/>
          <p:nvPr/>
        </p:nvGrpSpPr>
        <p:grpSpPr>
          <a:xfrm>
            <a:off x="9578922" y="5148562"/>
            <a:ext cx="2533716" cy="1249881"/>
            <a:chOff x="9589264" y="4892960"/>
            <a:chExt cx="2533716" cy="13748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F06D69-367B-8AA5-C847-D00E55F27FA5}"/>
                </a:ext>
              </a:extLst>
            </p:cNvPr>
            <p:cNvSpPr txBox="1"/>
            <p:nvPr/>
          </p:nvSpPr>
          <p:spPr>
            <a:xfrm>
              <a:off x="9589264" y="5556145"/>
              <a:ext cx="253371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 chia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3E0B429-F7C4-B191-AC7C-962659A36CCD}"/>
                </a:ext>
              </a:extLst>
            </p:cNvPr>
            <p:cNvCxnSpPr>
              <a:cxnSpLocks/>
            </p:cNvCxnSpPr>
            <p:nvPr/>
          </p:nvCxnSpPr>
          <p:spPr>
            <a:xfrm>
              <a:off x="10754916" y="4892960"/>
              <a:ext cx="0" cy="60936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A7EBD59-2F9E-8E10-6C92-1CD20EA98130}"/>
              </a:ext>
            </a:extLst>
          </p:cNvPr>
          <p:cNvSpPr txBox="1"/>
          <p:nvPr/>
        </p:nvSpPr>
        <p:spPr>
          <a:xfrm>
            <a:off x="7391402" y="4145814"/>
            <a:ext cx="64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4E9F-704E-3EB6-F910-06F523DA4FE5}"/>
              </a:ext>
            </a:extLst>
          </p:cNvPr>
          <p:cNvSpPr txBox="1"/>
          <p:nvPr/>
        </p:nvSpPr>
        <p:spPr>
          <a:xfrm>
            <a:off x="10664581" y="4023444"/>
            <a:ext cx="64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D12C6-D9D6-9F87-B28E-0406687AB7CB}"/>
              </a:ext>
            </a:extLst>
          </p:cNvPr>
          <p:cNvSpPr txBox="1"/>
          <p:nvPr/>
        </p:nvSpPr>
        <p:spPr>
          <a:xfrm>
            <a:off x="1119448" y="4085486"/>
            <a:ext cx="64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26F13-7088-6D95-A194-79CC1961D9C3}"/>
              </a:ext>
            </a:extLst>
          </p:cNvPr>
          <p:cNvSpPr txBox="1"/>
          <p:nvPr/>
        </p:nvSpPr>
        <p:spPr>
          <a:xfrm>
            <a:off x="4253080" y="3959231"/>
            <a:ext cx="71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10" grpId="0"/>
      <p:bldP spid="11" grpId="0"/>
      <p:bldP spid="13" grpId="0"/>
      <p:bldP spid="6" grpId="0"/>
      <p:bldP spid="7" grpId="0"/>
      <p:bldP spid="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46AB-EF66-F91B-C84C-ABCA75AD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FE460-6CB0-A6C8-9929-66E2FB47CDE4}"/>
              </a:ext>
            </a:extLst>
          </p:cNvPr>
          <p:cNvSpPr/>
          <p:nvPr/>
        </p:nvSpPr>
        <p:spPr>
          <a:xfrm>
            <a:off x="-36303" y="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E7883-6F89-EB26-E23F-AF470B265C89}"/>
              </a:ext>
            </a:extLst>
          </p:cNvPr>
          <p:cNvSpPr/>
          <p:nvPr/>
        </p:nvSpPr>
        <p:spPr>
          <a:xfrm>
            <a:off x="111967" y="-9331"/>
            <a:ext cx="821114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4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4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74DD3C-6921-803D-8BDE-98E7B645099E}"/>
              </a:ext>
            </a:extLst>
          </p:cNvPr>
          <p:cNvSpPr txBox="1"/>
          <p:nvPr/>
        </p:nvSpPr>
        <p:spPr>
          <a:xfrm>
            <a:off x="171839" y="770882"/>
            <a:ext cx="11908194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Em hãy điền kết quả của mỗi biểu thức vào ô trống tương ứng:</a:t>
            </a:r>
            <a:endParaRPr lang="en-US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54623E-EB2F-0047-551A-3C8712E67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9018" y="1110232"/>
            <a:ext cx="1088395" cy="255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AD2054-38E8-CFB0-5FAA-F569F9EE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819" y="1396402"/>
            <a:ext cx="384909" cy="171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FC2D6B-BFFD-1586-6E1D-0B91AFBDF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5094" y="883288"/>
            <a:ext cx="724471" cy="196058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D1393F3-E66E-6DA6-B0E1-4226E5B47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53829"/>
              </p:ext>
            </p:extLst>
          </p:nvPr>
        </p:nvGraphicFramePr>
        <p:xfrm>
          <a:off x="140736" y="1567673"/>
          <a:ext cx="11910528" cy="44712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1504">
                  <a:extLst>
                    <a:ext uri="{9D8B030D-6E8A-4147-A177-3AD203B41FA5}">
                      <a16:colId xmlns:a16="http://schemas.microsoft.com/office/drawing/2014/main" val="661217655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1815896064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3441571132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71565951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1277366420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2687843158"/>
                    </a:ext>
                  </a:extLst>
                </a:gridCol>
                <a:gridCol w="1701504">
                  <a:extLst>
                    <a:ext uri="{9D8B030D-6E8A-4147-A177-3AD203B41FA5}">
                      <a16:colId xmlns:a16="http://schemas.microsoft.com/office/drawing/2014/main" val="1796566790"/>
                    </a:ext>
                  </a:extLst>
                </a:gridCol>
              </a:tblGrid>
              <a:tr h="1117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 thức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26397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17445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19158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20530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CB8A95EC-AC44-F907-6B40-17CB13336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9" b="95082" l="6494" r="98701">
                        <a14:foregroundMark x1="16883" y1="27869" x2="71429" y2="55738"/>
                        <a14:foregroundMark x1="71429" y1="55738" x2="40260" y2="72131"/>
                        <a14:foregroundMark x1="82993" y1="11475" x2="93506" y2="39344"/>
                        <a14:foregroundMark x1="80519" y1="4918" x2="81137" y2="6557"/>
                        <a14:foregroundMark x1="46753" y1="95082" x2="63636" y2="95082"/>
                        <a14:foregroundMark x1="9091" y1="36066" x2="7792" y2="49180"/>
                        <a14:foregroundMark x1="97403" y1="39344" x2="98701" y2="55738"/>
                        <a14:backgroundMark x1="80519" y1="6557" x2="80519" y2="1639"/>
                        <a14:backgroundMark x1="83117" y1="6557" x2="83117" y2="11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496" y="2763528"/>
            <a:ext cx="1393947" cy="9254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86486A-0ECE-F38F-BA6D-10AA43B2A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351" y1="52459" x2="49351" y2="57377"/>
                        <a14:foregroundMark x1="48052" y1="21311" x2="24675" y2="36066"/>
                        <a14:foregroundMark x1="49351" y1="45902" x2="49351" y2="52459"/>
                        <a14:foregroundMark x1="48052" y1="60656" x2="48052" y2="55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1379" y="2793995"/>
            <a:ext cx="1438106" cy="921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0A11B8-634D-C644-7BEE-D52B82009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5949" y="2777527"/>
            <a:ext cx="1580422" cy="8662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EB5BFC-B648-C273-7DA7-4004AAC46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972" y="2777527"/>
            <a:ext cx="1520865" cy="9032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ABD64D-CC7A-6C56-F87C-623AD4A0D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0903" y="2777527"/>
            <a:ext cx="1455546" cy="925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4A05F43-57B6-EC08-6612-DACF91FFE1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4050" y="2777526"/>
            <a:ext cx="1455546" cy="9382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BAC8B7-DF3F-DF0A-FB42-BCDC913103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2438" y="2777527"/>
            <a:ext cx="1520864" cy="9124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26565E0-DB27-7176-2DC0-16F869F48E45}"/>
              </a:ext>
            </a:extLst>
          </p:cNvPr>
          <p:cNvSpPr txBox="1"/>
          <p:nvPr/>
        </p:nvSpPr>
        <p:spPr>
          <a:xfrm>
            <a:off x="153753" y="3786344"/>
            <a:ext cx="169714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36CC8E-37E9-FA1E-E251-F54B42C4BC4A}"/>
              </a:ext>
            </a:extLst>
          </p:cNvPr>
          <p:cNvSpPr txBox="1"/>
          <p:nvPr/>
        </p:nvSpPr>
        <p:spPr>
          <a:xfrm>
            <a:off x="1872337" y="3786344"/>
            <a:ext cx="168966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AFFC34-CF15-D391-8573-7CEF3A5B0A6A}"/>
              </a:ext>
            </a:extLst>
          </p:cNvPr>
          <p:cNvSpPr txBox="1"/>
          <p:nvPr/>
        </p:nvSpPr>
        <p:spPr>
          <a:xfrm>
            <a:off x="3542363" y="3795053"/>
            <a:ext cx="167443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93C1C2-A520-0991-BC57-F913731E5C95}"/>
              </a:ext>
            </a:extLst>
          </p:cNvPr>
          <p:cNvSpPr txBox="1"/>
          <p:nvPr/>
        </p:nvSpPr>
        <p:spPr>
          <a:xfrm>
            <a:off x="5254601" y="3792242"/>
            <a:ext cx="1664627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C890F8-16AA-F07B-345E-7FFA0F6CF1A7}"/>
              </a:ext>
            </a:extLst>
          </p:cNvPr>
          <p:cNvSpPr txBox="1"/>
          <p:nvPr/>
        </p:nvSpPr>
        <p:spPr>
          <a:xfrm>
            <a:off x="6957035" y="3798762"/>
            <a:ext cx="16991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72F053-7571-2214-BAFE-E6DBA9D4654E}"/>
              </a:ext>
            </a:extLst>
          </p:cNvPr>
          <p:cNvSpPr txBox="1"/>
          <p:nvPr/>
        </p:nvSpPr>
        <p:spPr>
          <a:xfrm>
            <a:off x="8646599" y="3805282"/>
            <a:ext cx="1671015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D218E-9EC5-CE23-85AD-20E96CE2ADF0}"/>
              </a:ext>
            </a:extLst>
          </p:cNvPr>
          <p:cNvSpPr txBox="1"/>
          <p:nvPr/>
        </p:nvSpPr>
        <p:spPr>
          <a:xfrm>
            <a:off x="10339055" y="3811802"/>
            <a:ext cx="16991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53257E-D715-7483-FEEB-6124E4DB65CA}"/>
              </a:ext>
            </a:extLst>
          </p:cNvPr>
          <p:cNvSpPr txBox="1"/>
          <p:nvPr/>
        </p:nvSpPr>
        <p:spPr>
          <a:xfrm>
            <a:off x="150715" y="4912652"/>
            <a:ext cx="1679437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756C2B-FA28-AFF4-CA3A-1F1D8C201710}"/>
              </a:ext>
            </a:extLst>
          </p:cNvPr>
          <p:cNvSpPr txBox="1"/>
          <p:nvPr/>
        </p:nvSpPr>
        <p:spPr>
          <a:xfrm>
            <a:off x="1820527" y="4912652"/>
            <a:ext cx="1715476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EB6F5-8104-CA10-660A-5984A6C7DB54}"/>
              </a:ext>
            </a:extLst>
          </p:cNvPr>
          <p:cNvSpPr txBox="1"/>
          <p:nvPr/>
        </p:nvSpPr>
        <p:spPr>
          <a:xfrm>
            <a:off x="3542364" y="4924363"/>
            <a:ext cx="169283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7B5718-2F43-038D-D1CA-1D8F65C4826F}"/>
              </a:ext>
            </a:extLst>
          </p:cNvPr>
          <p:cNvSpPr txBox="1"/>
          <p:nvPr/>
        </p:nvSpPr>
        <p:spPr>
          <a:xfrm>
            <a:off x="5248214" y="4915032"/>
            <a:ext cx="16991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04884C-EC4F-12BF-4298-45652DFD6C98}"/>
              </a:ext>
            </a:extLst>
          </p:cNvPr>
          <p:cNvSpPr txBox="1"/>
          <p:nvPr/>
        </p:nvSpPr>
        <p:spPr>
          <a:xfrm>
            <a:off x="6957035" y="4921552"/>
            <a:ext cx="1682826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7F8F0-BADA-329F-7FEB-357D7FB6DF97}"/>
              </a:ext>
            </a:extLst>
          </p:cNvPr>
          <p:cNvSpPr txBox="1"/>
          <p:nvPr/>
        </p:nvSpPr>
        <p:spPr>
          <a:xfrm>
            <a:off x="8675681" y="4934042"/>
            <a:ext cx="1663372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6765B7-F1E1-6AF4-1948-74EAA46D2002}"/>
              </a:ext>
            </a:extLst>
          </p:cNvPr>
          <p:cNvSpPr txBox="1"/>
          <p:nvPr/>
        </p:nvSpPr>
        <p:spPr>
          <a:xfrm>
            <a:off x="10339054" y="4934592"/>
            <a:ext cx="169919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2D8E-CC5B-53F4-87AD-EC45D312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B4EAE2-09CE-9900-7B7F-C941ABFEAA49}"/>
              </a:ext>
            </a:extLst>
          </p:cNvPr>
          <p:cNvSpPr/>
          <p:nvPr/>
        </p:nvSpPr>
        <p:spPr>
          <a:xfrm>
            <a:off x="-8311" y="-51919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23A74-259A-E2A7-DE96-ADD4A42F4912}"/>
              </a:ext>
            </a:extLst>
          </p:cNvPr>
          <p:cNvSpPr/>
          <p:nvPr/>
        </p:nvSpPr>
        <p:spPr>
          <a:xfrm>
            <a:off x="111967" y="-9331"/>
            <a:ext cx="821114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4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4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F8C92-7118-A08E-F14F-A151F700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1" y="665851"/>
            <a:ext cx="478180" cy="379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344DE-A8A7-3053-08B0-BB700826784E}"/>
              </a:ext>
            </a:extLst>
          </p:cNvPr>
          <p:cNvSpPr txBox="1"/>
          <p:nvPr/>
        </p:nvSpPr>
        <p:spPr>
          <a:xfrm>
            <a:off x="253597" y="755863"/>
            <a:ext cx="12122975" cy="70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*b. Có </a:t>
            </a:r>
            <a:r>
              <a:rPr lang="en-US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sánh trong Scr là</a:t>
            </a: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  <a:r>
              <a:rPr lang="vi-VN" sz="3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lớn hơn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F32FA6-AF45-00C2-CD50-16B0D8CA735C}"/>
              </a:ext>
            </a:extLst>
          </p:cNvPr>
          <p:cNvGrpSpPr/>
          <p:nvPr/>
        </p:nvGrpSpPr>
        <p:grpSpPr>
          <a:xfrm>
            <a:off x="749144" y="3428999"/>
            <a:ext cx="2602736" cy="1249881"/>
            <a:chOff x="69020" y="4892960"/>
            <a:chExt cx="2602736" cy="13748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6ABF46-72BA-F8FE-F1F9-E014104D9F6B}"/>
                </a:ext>
              </a:extLst>
            </p:cNvPr>
            <p:cNvSpPr txBox="1"/>
            <p:nvPr/>
          </p:nvSpPr>
          <p:spPr>
            <a:xfrm>
              <a:off x="69020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4DAA681-72E6-9C4F-3D0A-6F6166C36D2B}"/>
                </a:ext>
              </a:extLst>
            </p:cNvPr>
            <p:cNvCxnSpPr>
              <a:cxnSpLocks/>
            </p:cNvCxnSpPr>
            <p:nvPr/>
          </p:nvCxnSpPr>
          <p:spPr>
            <a:xfrm>
              <a:off x="1452297" y="4892960"/>
              <a:ext cx="0" cy="6093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71F068-9477-D6ED-A20E-C362AF35BC92}"/>
              </a:ext>
            </a:extLst>
          </p:cNvPr>
          <p:cNvGrpSpPr/>
          <p:nvPr/>
        </p:nvGrpSpPr>
        <p:grpSpPr>
          <a:xfrm>
            <a:off x="4932993" y="3428999"/>
            <a:ext cx="2602736" cy="1249881"/>
            <a:chOff x="3284975" y="4892960"/>
            <a:chExt cx="2602736" cy="13748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FD93AC-4322-9553-CB64-3F294F676CF9}"/>
                </a:ext>
              </a:extLst>
            </p:cNvPr>
            <p:cNvSpPr txBox="1"/>
            <p:nvPr/>
          </p:nvSpPr>
          <p:spPr>
            <a:xfrm>
              <a:off x="3284975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58CDD6-36C5-C8E7-66D2-549738C1A8B1}"/>
                </a:ext>
              </a:extLst>
            </p:cNvPr>
            <p:cNvCxnSpPr>
              <a:cxnSpLocks/>
            </p:cNvCxnSpPr>
            <p:nvPr/>
          </p:nvCxnSpPr>
          <p:spPr>
            <a:xfrm>
              <a:off x="4553170" y="4892960"/>
              <a:ext cx="0" cy="6093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AF0F90-F712-8F2F-6BBD-E7743DE1E58D}"/>
              </a:ext>
            </a:extLst>
          </p:cNvPr>
          <p:cNvGrpSpPr/>
          <p:nvPr/>
        </p:nvGrpSpPr>
        <p:grpSpPr>
          <a:xfrm>
            <a:off x="9116842" y="3387435"/>
            <a:ext cx="2602736" cy="1249881"/>
            <a:chOff x="6500930" y="4892960"/>
            <a:chExt cx="2602736" cy="13748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7940BF-9703-B1A7-9297-07EBF471A8CB}"/>
                </a:ext>
              </a:extLst>
            </p:cNvPr>
            <p:cNvSpPr txBox="1"/>
            <p:nvPr/>
          </p:nvSpPr>
          <p:spPr>
            <a:xfrm>
              <a:off x="6500930" y="5556145"/>
              <a:ext cx="2602736" cy="7116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Bé hơn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D44FE49-AC7B-B54A-6C8C-B815959CE4A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043" y="4892960"/>
              <a:ext cx="0" cy="6093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641264-D8BC-8BE9-17A0-498DB7791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6" y="2080728"/>
            <a:ext cx="3573980" cy="1194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672411-7824-A657-51CB-B983FB0F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096" y="2080728"/>
            <a:ext cx="3573976" cy="11940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77529-B591-9094-DC1C-1DF2EF8B4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546" y="2090526"/>
            <a:ext cx="3370817" cy="11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83E12-BFB0-5DB8-6C2D-9659691F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2BAA3-F7FD-1787-61E8-D9FB9184A0F2}"/>
              </a:ext>
            </a:extLst>
          </p:cNvPr>
          <p:cNvSpPr/>
          <p:nvPr/>
        </p:nvSpPr>
        <p:spPr>
          <a:xfrm>
            <a:off x="-36303" y="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DAD77-CDEA-FC81-155F-42AD7C87A2A1}"/>
              </a:ext>
            </a:extLst>
          </p:cNvPr>
          <p:cNvSpPr/>
          <p:nvPr/>
        </p:nvSpPr>
        <p:spPr>
          <a:xfrm>
            <a:off x="111967" y="-9331"/>
            <a:ext cx="821114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4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4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A9A9F-BE5B-826D-4114-E741E6AB4A33}"/>
              </a:ext>
            </a:extLst>
          </p:cNvPr>
          <p:cNvSpPr txBox="1"/>
          <p:nvPr/>
        </p:nvSpPr>
        <p:spPr>
          <a:xfrm>
            <a:off x="171839" y="629803"/>
            <a:ext cx="11908194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Em hãy điền kết quả của mỗi biểu thức vào ô trống tương ứng: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B9CF922-881B-B925-0429-174859653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38973"/>
              </p:ext>
            </p:extLst>
          </p:nvPr>
        </p:nvGraphicFramePr>
        <p:xfrm>
          <a:off x="602877" y="1360329"/>
          <a:ext cx="11046117" cy="5325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8274">
                  <a:extLst>
                    <a:ext uri="{9D8B030D-6E8A-4147-A177-3AD203B41FA5}">
                      <a16:colId xmlns:a16="http://schemas.microsoft.com/office/drawing/2014/main" val="661217655"/>
                    </a:ext>
                  </a:extLst>
                </a:gridCol>
                <a:gridCol w="4497355">
                  <a:extLst>
                    <a:ext uri="{9D8B030D-6E8A-4147-A177-3AD203B41FA5}">
                      <a16:colId xmlns:a16="http://schemas.microsoft.com/office/drawing/2014/main" val="3441571132"/>
                    </a:ext>
                  </a:extLst>
                </a:gridCol>
                <a:gridCol w="4240488">
                  <a:extLst>
                    <a:ext uri="{9D8B030D-6E8A-4147-A177-3AD203B41FA5}">
                      <a16:colId xmlns:a16="http://schemas.microsoft.com/office/drawing/2014/main" val="71565951"/>
                    </a:ext>
                  </a:extLst>
                </a:gridCol>
              </a:tblGrid>
              <a:tr h="9352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 thức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26397"/>
                  </a:ext>
                </a:extLst>
              </a:tr>
              <a:tr h="10920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17445"/>
                  </a:ext>
                </a:extLst>
              </a:tr>
              <a:tr h="10920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19158"/>
                  </a:ext>
                </a:extLst>
              </a:tr>
              <a:tr h="10920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20530"/>
                  </a:ext>
                </a:extLst>
              </a:tr>
              <a:tr h="109201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04240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78C85F09-863F-9E22-BF4F-51008DDD0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5082" l="6494" r="98701">
                        <a14:foregroundMark x1="16883" y1="27869" x2="71429" y2="55738"/>
                        <a14:foregroundMark x1="71429" y1="55738" x2="40260" y2="72131"/>
                        <a14:foregroundMark x1="82993" y1="11475" x2="93506" y2="39344"/>
                        <a14:foregroundMark x1="80519" y1="4918" x2="81137" y2="6557"/>
                        <a14:foregroundMark x1="46753" y1="95082" x2="63636" y2="95082"/>
                        <a14:foregroundMark x1="9091" y1="36066" x2="7792" y2="49180"/>
                        <a14:foregroundMark x1="97403" y1="39344" x2="98701" y2="55738"/>
                        <a14:backgroundMark x1="80519" y1="6557" x2="80519" y2="1639"/>
                        <a14:backgroundMark x1="83117" y1="6557" x2="83117" y2="11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388" y="2347002"/>
            <a:ext cx="1590613" cy="105603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9323765-4680-9307-4FC3-BDC37D1F0FA3}"/>
              </a:ext>
            </a:extLst>
          </p:cNvPr>
          <p:cNvSpPr txBox="1"/>
          <p:nvPr/>
        </p:nvSpPr>
        <p:spPr>
          <a:xfrm>
            <a:off x="602877" y="3379151"/>
            <a:ext cx="226846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A19A4B-488C-FC4C-3C30-65B10E77A32D}"/>
              </a:ext>
            </a:extLst>
          </p:cNvPr>
          <p:cNvSpPr txBox="1"/>
          <p:nvPr/>
        </p:nvSpPr>
        <p:spPr>
          <a:xfrm>
            <a:off x="2968704" y="3403039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/true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072B83-A128-9A95-6107-387F338480F6}"/>
              </a:ext>
            </a:extLst>
          </p:cNvPr>
          <p:cNvSpPr txBox="1"/>
          <p:nvPr/>
        </p:nvSpPr>
        <p:spPr>
          <a:xfrm>
            <a:off x="616380" y="4478704"/>
            <a:ext cx="229331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70E9-8575-FEFA-1093-3F8A74FB5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520" y="2373870"/>
            <a:ext cx="3265714" cy="1005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6285A-C9A0-86EF-4169-EBD73338C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706" y="2373870"/>
            <a:ext cx="3265714" cy="972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9B49F-FE9A-C7C0-7747-5528A9B02DA1}"/>
              </a:ext>
            </a:extLst>
          </p:cNvPr>
          <p:cNvSpPr txBox="1"/>
          <p:nvPr/>
        </p:nvSpPr>
        <p:spPr>
          <a:xfrm>
            <a:off x="583674" y="5574142"/>
            <a:ext cx="230326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08303-465E-85AA-0544-6C84F9706595}"/>
              </a:ext>
            </a:extLst>
          </p:cNvPr>
          <p:cNvSpPr txBox="1"/>
          <p:nvPr/>
        </p:nvSpPr>
        <p:spPr>
          <a:xfrm>
            <a:off x="7387413" y="3368101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/false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42614-EE44-DFF7-C2AA-6CE969FC011B}"/>
              </a:ext>
            </a:extLst>
          </p:cNvPr>
          <p:cNvSpPr txBox="1"/>
          <p:nvPr/>
        </p:nvSpPr>
        <p:spPr>
          <a:xfrm>
            <a:off x="2876988" y="4501545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B578-C34F-12EE-0223-E739340D0271}"/>
              </a:ext>
            </a:extLst>
          </p:cNvPr>
          <p:cNvSpPr txBox="1"/>
          <p:nvPr/>
        </p:nvSpPr>
        <p:spPr>
          <a:xfrm>
            <a:off x="2952350" y="5600051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A6E4D-D12E-6816-CAB4-45B7482994C8}"/>
              </a:ext>
            </a:extLst>
          </p:cNvPr>
          <p:cNvSpPr txBox="1"/>
          <p:nvPr/>
        </p:nvSpPr>
        <p:spPr>
          <a:xfrm>
            <a:off x="7354707" y="4466607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54E76-E158-6C2C-6489-3117DAD6E422}"/>
              </a:ext>
            </a:extLst>
          </p:cNvPr>
          <p:cNvSpPr txBox="1"/>
          <p:nvPr/>
        </p:nvSpPr>
        <p:spPr>
          <a:xfrm>
            <a:off x="7354706" y="5552276"/>
            <a:ext cx="4326993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/>
      <p:bldP spid="7" grpId="0"/>
      <p:bldP spid="1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CE0CA-F989-B347-F8B7-09D0F7D7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7170FE-EF04-1BC5-8459-45B50907CAD7}"/>
              </a:ext>
            </a:extLst>
          </p:cNvPr>
          <p:cNvSpPr/>
          <p:nvPr/>
        </p:nvSpPr>
        <p:spPr>
          <a:xfrm>
            <a:off x="-36303" y="0"/>
            <a:ext cx="12264605" cy="687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5E9FB-88B5-D05E-7FED-A66192DE75BD}"/>
              </a:ext>
            </a:extLst>
          </p:cNvPr>
          <p:cNvSpPr/>
          <p:nvPr/>
        </p:nvSpPr>
        <p:spPr>
          <a:xfrm>
            <a:off x="111967" y="-9331"/>
            <a:ext cx="821114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400" b="1">
                <a:solidFill>
                  <a:srgbClr val="F03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THỨC TRONG SCRATCH</a:t>
            </a:r>
            <a:endParaRPr lang="vi-VN" sz="3400" b="1" dirty="0">
              <a:solidFill>
                <a:srgbClr val="F03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54093-EF5C-FC24-FB06-151A814FEA43}"/>
              </a:ext>
            </a:extLst>
          </p:cNvPr>
          <p:cNvSpPr txBox="1"/>
          <p:nvPr/>
        </p:nvSpPr>
        <p:spPr>
          <a:xfrm>
            <a:off x="468378" y="593839"/>
            <a:ext cx="11908194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Em hãy điền kết quả của mỗi biểu thức vào ô trống tương ứng:</a:t>
            </a:r>
            <a:endParaRPr lang="en-US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1AA45DD-9611-E5C7-B92F-20FE33E20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63739"/>
              </p:ext>
            </p:extLst>
          </p:nvPr>
        </p:nvGraphicFramePr>
        <p:xfrm>
          <a:off x="630005" y="1312712"/>
          <a:ext cx="11005980" cy="54286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01196">
                  <a:extLst>
                    <a:ext uri="{9D8B030D-6E8A-4147-A177-3AD203B41FA5}">
                      <a16:colId xmlns:a16="http://schemas.microsoft.com/office/drawing/2014/main" val="661217655"/>
                    </a:ext>
                  </a:extLst>
                </a:gridCol>
                <a:gridCol w="2201196">
                  <a:extLst>
                    <a:ext uri="{9D8B030D-6E8A-4147-A177-3AD203B41FA5}">
                      <a16:colId xmlns:a16="http://schemas.microsoft.com/office/drawing/2014/main" val="1815896064"/>
                    </a:ext>
                  </a:extLst>
                </a:gridCol>
                <a:gridCol w="2201196">
                  <a:extLst>
                    <a:ext uri="{9D8B030D-6E8A-4147-A177-3AD203B41FA5}">
                      <a16:colId xmlns:a16="http://schemas.microsoft.com/office/drawing/2014/main" val="3441571132"/>
                    </a:ext>
                  </a:extLst>
                </a:gridCol>
                <a:gridCol w="2201196">
                  <a:extLst>
                    <a:ext uri="{9D8B030D-6E8A-4147-A177-3AD203B41FA5}">
                      <a16:colId xmlns:a16="http://schemas.microsoft.com/office/drawing/2014/main" val="71565951"/>
                    </a:ext>
                  </a:extLst>
                </a:gridCol>
                <a:gridCol w="2201196">
                  <a:extLst>
                    <a:ext uri="{9D8B030D-6E8A-4147-A177-3AD203B41FA5}">
                      <a16:colId xmlns:a16="http://schemas.microsoft.com/office/drawing/2014/main" val="12773664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 thức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26397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17445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19158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20530"/>
                  </a:ext>
                </a:extLst>
              </a:tr>
              <a:tr h="1117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38975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B4F8DE0-1BBB-065B-880E-876A7B673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5082" l="6494" r="98701">
                        <a14:foregroundMark x1="16883" y1="27869" x2="71429" y2="55738"/>
                        <a14:foregroundMark x1="71429" y1="55738" x2="40260" y2="72131"/>
                        <a14:foregroundMark x1="82993" y1="11475" x2="93506" y2="39344"/>
                        <a14:foregroundMark x1="80519" y1="4918" x2="81137" y2="6557"/>
                        <a14:foregroundMark x1="46753" y1="95082" x2="63636" y2="95082"/>
                        <a14:foregroundMark x1="9091" y1="36066" x2="7792" y2="49180"/>
                        <a14:foregroundMark x1="97403" y1="39344" x2="98701" y2="55738"/>
                        <a14:backgroundMark x1="80519" y1="6557" x2="80519" y2="1639"/>
                        <a14:backgroundMark x1="83117" y1="6557" x2="83117" y2="11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33" y="2288175"/>
            <a:ext cx="1581919" cy="1050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236557-BF1E-B683-9F16-FAC0FFCD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52459" x2="49351" y2="57377"/>
                        <a14:foregroundMark x1="48052" y1="21311" x2="24675" y2="36066"/>
                        <a14:foregroundMark x1="49351" y1="45902" x2="49351" y2="52459"/>
                        <a14:foregroundMark x1="48052" y1="60656" x2="48052" y2="55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359" y="2324431"/>
            <a:ext cx="1581919" cy="10140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B4BD78-74A5-EEBD-B4E7-73F10701FF48}"/>
              </a:ext>
            </a:extLst>
          </p:cNvPr>
          <p:cNvSpPr txBox="1"/>
          <p:nvPr/>
        </p:nvSpPr>
        <p:spPr>
          <a:xfrm>
            <a:off x="650697" y="3360271"/>
            <a:ext cx="2165769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2B141A-8F7B-C4AD-23DF-45DE99DC19A0}"/>
              </a:ext>
            </a:extLst>
          </p:cNvPr>
          <p:cNvSpPr txBox="1"/>
          <p:nvPr/>
        </p:nvSpPr>
        <p:spPr>
          <a:xfrm>
            <a:off x="2827369" y="3302320"/>
            <a:ext cx="2178785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F4B533-BB8E-D83D-9028-0AA48F146C2B}"/>
              </a:ext>
            </a:extLst>
          </p:cNvPr>
          <p:cNvSpPr txBox="1"/>
          <p:nvPr/>
        </p:nvSpPr>
        <p:spPr>
          <a:xfrm>
            <a:off x="675830" y="4487346"/>
            <a:ext cx="2178785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B8B4EF-F750-2FD3-DC2C-1F005B432BE2}"/>
              </a:ext>
            </a:extLst>
          </p:cNvPr>
          <p:cNvSpPr txBox="1"/>
          <p:nvPr/>
        </p:nvSpPr>
        <p:spPr>
          <a:xfrm>
            <a:off x="2862777" y="4460903"/>
            <a:ext cx="2208298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DEE3A-DDD2-E807-3ED0-657080AABB9C}"/>
              </a:ext>
            </a:extLst>
          </p:cNvPr>
          <p:cNvSpPr txBox="1"/>
          <p:nvPr/>
        </p:nvSpPr>
        <p:spPr>
          <a:xfrm>
            <a:off x="650901" y="5642884"/>
            <a:ext cx="2178785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2C90A-CD17-B481-9ED2-9F6D391DD667}"/>
              </a:ext>
            </a:extLst>
          </p:cNvPr>
          <p:cNvSpPr txBox="1"/>
          <p:nvPr/>
        </p:nvSpPr>
        <p:spPr>
          <a:xfrm>
            <a:off x="2818183" y="5628388"/>
            <a:ext cx="2208298" cy="119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8E36A1-54A3-B871-E777-18C2A61C4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505" y="2339322"/>
            <a:ext cx="2024744" cy="947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63442-50D7-2E19-EDA6-E8DA24F64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048" y="2359283"/>
            <a:ext cx="2024744" cy="919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263E6A-E0A8-F882-95F4-397C5084B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7591" y="2359283"/>
            <a:ext cx="2004404" cy="928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A8A22-E33F-FD84-28A3-7F58028681CA}"/>
              </a:ext>
            </a:extLst>
          </p:cNvPr>
          <p:cNvSpPr txBox="1"/>
          <p:nvPr/>
        </p:nvSpPr>
        <p:spPr>
          <a:xfrm>
            <a:off x="7226454" y="4513582"/>
            <a:ext cx="2210534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A2667-9E6E-E51D-5137-36623176A7CD}"/>
              </a:ext>
            </a:extLst>
          </p:cNvPr>
          <p:cNvSpPr txBox="1"/>
          <p:nvPr/>
        </p:nvSpPr>
        <p:spPr>
          <a:xfrm>
            <a:off x="5022894" y="3371259"/>
            <a:ext cx="2225356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678C9-F9A0-9963-97D5-B5C28F081751}"/>
              </a:ext>
            </a:extLst>
          </p:cNvPr>
          <p:cNvSpPr txBox="1"/>
          <p:nvPr/>
        </p:nvSpPr>
        <p:spPr>
          <a:xfrm>
            <a:off x="7217559" y="3400211"/>
            <a:ext cx="2225355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FE804-7A26-F5ED-E89C-A810440BA30B}"/>
              </a:ext>
            </a:extLst>
          </p:cNvPr>
          <p:cNvSpPr txBox="1"/>
          <p:nvPr/>
        </p:nvSpPr>
        <p:spPr>
          <a:xfrm>
            <a:off x="9408367" y="3410541"/>
            <a:ext cx="2280987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305E96-F476-1253-AA6D-2D3301642D37}"/>
              </a:ext>
            </a:extLst>
          </p:cNvPr>
          <p:cNvSpPr txBox="1"/>
          <p:nvPr/>
        </p:nvSpPr>
        <p:spPr>
          <a:xfrm>
            <a:off x="5056378" y="5639855"/>
            <a:ext cx="216118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96E08-DE1D-149C-0118-6A32D4464DDE}"/>
              </a:ext>
            </a:extLst>
          </p:cNvPr>
          <p:cNvSpPr txBox="1"/>
          <p:nvPr/>
        </p:nvSpPr>
        <p:spPr>
          <a:xfrm>
            <a:off x="5038323" y="4505557"/>
            <a:ext cx="2155259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5D544-7E67-97FB-C555-BA4FE3882288}"/>
              </a:ext>
            </a:extLst>
          </p:cNvPr>
          <p:cNvSpPr txBox="1"/>
          <p:nvPr/>
        </p:nvSpPr>
        <p:spPr>
          <a:xfrm>
            <a:off x="7211633" y="5600572"/>
            <a:ext cx="2225356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EBD49E-8F9D-7B38-D229-9B71A35FE0EE}"/>
              </a:ext>
            </a:extLst>
          </p:cNvPr>
          <p:cNvSpPr txBox="1"/>
          <p:nvPr/>
        </p:nvSpPr>
        <p:spPr>
          <a:xfrm>
            <a:off x="9393555" y="4469765"/>
            <a:ext cx="2225356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083F5E-3F31-EF93-A903-19C301C3F00F}"/>
              </a:ext>
            </a:extLst>
          </p:cNvPr>
          <p:cNvSpPr txBox="1"/>
          <p:nvPr/>
        </p:nvSpPr>
        <p:spPr>
          <a:xfrm>
            <a:off x="9442914" y="5585936"/>
            <a:ext cx="219307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6" grpId="0"/>
      <p:bldP spid="47" grpId="0"/>
      <p:bldP spid="3" grpId="0"/>
      <p:bldP spid="4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568</Words>
  <Application>Microsoft Office PowerPoint</Application>
  <PresentationFormat>Widescreen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Myriad Pro</vt:lpstr>
      <vt:lpstr>Arial</vt:lpstr>
      <vt:lpstr>Calibri</vt:lpstr>
      <vt:lpstr>Times New Roman</vt:lpstr>
      <vt:lpstr>Verdana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Nguyen Thi Linh</cp:lastModifiedBy>
  <cp:revision>378</cp:revision>
  <dcterms:created xsi:type="dcterms:W3CDTF">2021-11-14T08:33:00Z</dcterms:created>
  <dcterms:modified xsi:type="dcterms:W3CDTF">2026-04-12T05:31:59Z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A3CF7C266B86485A86C45F67E6CC5091_13</vt:lpwstr>
  </property>
  <property fmtid="{D5CDD505-2E9C-101B-9397-08002B2CF9AE}" pid="3" name="KSOProductBuildVer">
    <vt:lpwstr>1033-12.2.0.13359</vt:lpwstr>
  </property>
</Properties>
</file>