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82" r:id="rId2"/>
    <p:sldId id="304" r:id="rId3"/>
    <p:sldId id="302" r:id="rId4"/>
    <p:sldId id="292" r:id="rId5"/>
    <p:sldId id="687" r:id="rId6"/>
    <p:sldId id="278" r:id="rId7"/>
    <p:sldId id="279" r:id="rId8"/>
    <p:sldId id="334" r:id="rId9"/>
    <p:sldId id="417" r:id="rId10"/>
    <p:sldId id="674" r:id="rId11"/>
    <p:sldId id="680" r:id="rId12"/>
    <p:sldId id="336" r:id="rId13"/>
    <p:sldId id="688" r:id="rId14"/>
    <p:sldId id="681" r:id="rId15"/>
    <p:sldId id="284" r:id="rId16"/>
    <p:sldId id="287" r:id="rId17"/>
    <p:sldId id="285" r:id="rId18"/>
    <p:sldId id="286" r:id="rId19"/>
    <p:sldId id="283" r:id="rId20"/>
    <p:sldId id="290" r:id="rId21"/>
    <p:sldId id="289" r:id="rId22"/>
    <p:sldId id="288" r:id="rId23"/>
    <p:sldId id="378" r:id="rId24"/>
    <p:sldId id="665" r:id="rId25"/>
    <p:sldId id="686" r:id="rId26"/>
    <p:sldId id="315" r:id="rId27"/>
    <p:sldId id="418" r:id="rId28"/>
    <p:sldId id="419" r:id="rId29"/>
    <p:sldId id="420" r:id="rId30"/>
    <p:sldId id="396" r:id="rId31"/>
    <p:sldId id="343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3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D7E4BD"/>
    <a:srgbClr val="EA6CE4"/>
    <a:srgbClr val="FDEADA"/>
    <a:srgbClr val="00B0F0"/>
    <a:srgbClr val="7030A0"/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73831" autoAdjust="0"/>
  </p:normalViewPr>
  <p:slideViewPr>
    <p:cSldViewPr snapToGrid="0">
      <p:cViewPr varScale="1">
        <p:scale>
          <a:sx n="75" d="100"/>
          <a:sy n="75" d="100"/>
        </p:scale>
        <p:origin x="51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25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743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266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6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4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627663A5-FA45-857A-443C-DA23025B7D2F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77710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9: Classroom activities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>
                <a:solidFill>
                  <a:schemeClr val="bg1"/>
                </a:solidFill>
              </a:rPr>
              <a:t>Anh 2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Lesson</a:t>
            </a:r>
            <a:r>
              <a:rPr lang="en-US" sz="1800" b="1" baseline="0">
                <a:solidFill>
                  <a:schemeClr val="bg1"/>
                </a:solidFill>
              </a:rPr>
              <a:t> 2.2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3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slide" Target="slide25.xml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8.wav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1.wav"/><Relationship Id="rId11" Type="http://schemas.openxmlformats.org/officeDocument/2006/relationships/image" Target="../media/image34.png"/><Relationship Id="rId5" Type="http://schemas.openxmlformats.org/officeDocument/2006/relationships/audio" Target="../media/audio10.wav"/><Relationship Id="rId10" Type="http://schemas.openxmlformats.org/officeDocument/2006/relationships/image" Target="../media/image33.png"/><Relationship Id="rId4" Type="http://schemas.openxmlformats.org/officeDocument/2006/relationships/audio" Target="../media/audio9.wav"/><Relationship Id="rId9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2&amp;idSubject=1&amp;idSeries=33&amp;idTheme=377&amp;IdLevel=2&amp;idThemeServer=17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338" y="0"/>
            <a:ext cx="12275187" cy="6928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9008" y="2751994"/>
            <a:ext cx="65942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>
                <a:solidFill>
                  <a:srgbClr val="FF0000"/>
                </a:solidFill>
                <a:latin typeface="Calibri"/>
              </a:rPr>
              <a:t>Unit 9: Classroom activities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 2.2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Vocabulary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Phonics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61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474104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B5384A-1804-BDA5-3031-489AE3503F4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9"/>
          <a:stretch/>
        </p:blipFill>
        <p:spPr>
          <a:xfrm>
            <a:off x="0" y="384811"/>
            <a:ext cx="4688114" cy="515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59FEE8-B66C-52EB-ABE0-54BAEDBA194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0115" y="384811"/>
            <a:ext cx="4688114" cy="515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E2B418-89A8-B0AC-A95C-25940DB3533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60" y="1433498"/>
            <a:ext cx="5270956" cy="3711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01FC48-9A76-AB74-8EB7-6989F22EAF4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816" y="1628762"/>
            <a:ext cx="6140012" cy="351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639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B5384A-1804-BDA5-3031-489AE3503F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09" b="-4209"/>
          <a:stretch/>
        </p:blipFill>
        <p:spPr>
          <a:xfrm>
            <a:off x="26158" y="349312"/>
            <a:ext cx="4632928" cy="7445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7F9617-C71B-26D6-CF48-5E4DF1EB581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72" y="1755544"/>
            <a:ext cx="11887853" cy="1902056"/>
          </a:xfrm>
          <a:prstGeom prst="rect">
            <a:avLst/>
          </a:prstGeom>
        </p:spPr>
      </p:pic>
      <p:pic>
        <p:nvPicPr>
          <p:cNvPr id="11" name="11 Imagen">
            <a:extLst>
              <a:ext uri="{FF2B5EF4-FFF2-40B4-BE49-F238E27FC236}">
                <a16:creationId xmlns:a16="http://schemas.microsoft.com/office/drawing/2014/main" id="{FC98EE27-8666-F086-4781-13F154C5321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27" b="7927"/>
          <a:stretch/>
        </p:blipFill>
        <p:spPr bwMode="auto">
          <a:xfrm>
            <a:off x="6632235" y="2503713"/>
            <a:ext cx="727892" cy="635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11 Imagen">
            <a:extLst>
              <a:ext uri="{FF2B5EF4-FFF2-40B4-BE49-F238E27FC236}">
                <a16:creationId xmlns:a16="http://schemas.microsoft.com/office/drawing/2014/main" id="{5A0BA5A6-A687-28D3-3CDA-2ED10E62CA8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27" b="7927"/>
          <a:stretch/>
        </p:blipFill>
        <p:spPr bwMode="auto">
          <a:xfrm>
            <a:off x="10892177" y="2503713"/>
            <a:ext cx="727892" cy="635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75967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7" y="390525"/>
            <a:ext cx="9024938" cy="6016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1473" y="3718831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B5384A-1804-BDA5-3031-489AE3503F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68" t="-22639" r="-2868" b="-22639"/>
          <a:stretch/>
        </p:blipFill>
        <p:spPr>
          <a:xfrm>
            <a:off x="-130047" y="362188"/>
            <a:ext cx="4941532" cy="794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7F9617-C71B-26D6-CF48-5E4DF1EB58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923" y="1262400"/>
            <a:ext cx="12118617" cy="433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90638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It’s time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play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29849041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70C1BF6-94CC-8172-BA5A-37FFC7335906}"/>
              </a:ext>
            </a:extLst>
          </p:cNvPr>
          <p:cNvSpPr/>
          <p:nvPr/>
        </p:nvSpPr>
        <p:spPr>
          <a:xfrm>
            <a:off x="0" y="322729"/>
            <a:ext cx="12192000" cy="603452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2635" y="322729"/>
            <a:ext cx="9036424" cy="13447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Letter W is for….</a:t>
            </a:r>
          </a:p>
        </p:txBody>
      </p:sp>
      <p:sp>
        <p:nvSpPr>
          <p:cNvPr id="5" name="Octagon 4"/>
          <p:cNvSpPr/>
          <p:nvPr/>
        </p:nvSpPr>
        <p:spPr>
          <a:xfrm>
            <a:off x="3962400" y="2402541"/>
            <a:ext cx="4320988" cy="3406588"/>
          </a:xfrm>
          <a:prstGeom prst="oc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877" y="2756264"/>
            <a:ext cx="3958033" cy="30528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5540" y="522673"/>
            <a:ext cx="2070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watch</a:t>
            </a:r>
          </a:p>
        </p:txBody>
      </p:sp>
    </p:spTree>
    <p:extLst>
      <p:ext uri="{BB962C8B-B14F-4D97-AF65-F5344CB8AC3E}">
        <p14:creationId xmlns:p14="http://schemas.microsoft.com/office/powerpoint/2010/main" val="28174969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DB38775-455F-CC1C-E6E5-5B47617E327F}"/>
              </a:ext>
            </a:extLst>
          </p:cNvPr>
          <p:cNvSpPr/>
          <p:nvPr/>
        </p:nvSpPr>
        <p:spPr>
          <a:xfrm>
            <a:off x="0" y="322729"/>
            <a:ext cx="12192000" cy="603452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2635" y="322729"/>
            <a:ext cx="9036424" cy="13447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Letter V is for….</a:t>
            </a:r>
          </a:p>
        </p:txBody>
      </p:sp>
      <p:sp>
        <p:nvSpPr>
          <p:cNvPr id="5" name="Octagon 4"/>
          <p:cNvSpPr/>
          <p:nvPr/>
        </p:nvSpPr>
        <p:spPr>
          <a:xfrm>
            <a:off x="3962400" y="2402541"/>
            <a:ext cx="4320988" cy="3406588"/>
          </a:xfrm>
          <a:prstGeom prst="oc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 descr="Violin Cello Viola Pink Musical Instruments, PNG, 358x875px, Watercolor,  Cartoon, Flower, Frame, Heart Download Fre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03413">
            <a:off x="4868941" y="2829229"/>
            <a:ext cx="2454117" cy="261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55540" y="522673"/>
            <a:ext cx="2070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violin</a:t>
            </a:r>
          </a:p>
        </p:txBody>
      </p:sp>
    </p:spTree>
    <p:extLst>
      <p:ext uri="{BB962C8B-B14F-4D97-AF65-F5344CB8AC3E}">
        <p14:creationId xmlns:p14="http://schemas.microsoft.com/office/powerpoint/2010/main" val="22220451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D0020F-A13F-DCCF-97B3-A1A115E64CCC}"/>
              </a:ext>
            </a:extLst>
          </p:cNvPr>
          <p:cNvSpPr/>
          <p:nvPr/>
        </p:nvSpPr>
        <p:spPr>
          <a:xfrm>
            <a:off x="0" y="322729"/>
            <a:ext cx="12192000" cy="603452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2635" y="322729"/>
            <a:ext cx="9036424" cy="13447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Letter Z is for….</a:t>
            </a:r>
          </a:p>
        </p:txBody>
      </p:sp>
      <p:sp>
        <p:nvSpPr>
          <p:cNvPr id="5" name="Octagon 4"/>
          <p:cNvSpPr/>
          <p:nvPr/>
        </p:nvSpPr>
        <p:spPr>
          <a:xfrm>
            <a:off x="3962400" y="2402541"/>
            <a:ext cx="4320988" cy="3406588"/>
          </a:xfrm>
          <a:prstGeom prst="oc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1536" y="2825429"/>
            <a:ext cx="2928927" cy="25608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55540" y="522673"/>
            <a:ext cx="2070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zoo</a:t>
            </a:r>
          </a:p>
        </p:txBody>
      </p:sp>
    </p:spTree>
    <p:extLst>
      <p:ext uri="{BB962C8B-B14F-4D97-AF65-F5344CB8AC3E}">
        <p14:creationId xmlns:p14="http://schemas.microsoft.com/office/powerpoint/2010/main" val="18030565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5E4097D-F1F3-2BD5-BF73-C3FF41CCF499}"/>
              </a:ext>
            </a:extLst>
          </p:cNvPr>
          <p:cNvSpPr/>
          <p:nvPr/>
        </p:nvSpPr>
        <p:spPr>
          <a:xfrm>
            <a:off x="0" y="322729"/>
            <a:ext cx="12192000" cy="603452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2635" y="322729"/>
            <a:ext cx="9036424" cy="13447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sound is this?</a:t>
            </a:r>
          </a:p>
        </p:txBody>
      </p:sp>
      <p:sp>
        <p:nvSpPr>
          <p:cNvPr id="5" name="Octagon 4"/>
          <p:cNvSpPr/>
          <p:nvPr/>
        </p:nvSpPr>
        <p:spPr>
          <a:xfrm>
            <a:off x="3962400" y="2402541"/>
            <a:ext cx="4320988" cy="3406588"/>
          </a:xfrm>
          <a:prstGeom prst="oc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“z”</a:t>
            </a:r>
          </a:p>
        </p:txBody>
      </p:sp>
    </p:spTree>
    <p:extLst>
      <p:ext uri="{BB962C8B-B14F-4D97-AF65-F5344CB8AC3E}">
        <p14:creationId xmlns:p14="http://schemas.microsoft.com/office/powerpoint/2010/main" val="700143702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B4C0594-EC1A-6675-157D-97B10C52D7F5}"/>
              </a:ext>
            </a:extLst>
          </p:cNvPr>
          <p:cNvSpPr/>
          <p:nvPr/>
        </p:nvSpPr>
        <p:spPr>
          <a:xfrm>
            <a:off x="0" y="322729"/>
            <a:ext cx="12192000" cy="603452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2635" y="322729"/>
            <a:ext cx="9036424" cy="13447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sound is this?</a:t>
            </a:r>
          </a:p>
        </p:txBody>
      </p:sp>
      <p:sp>
        <p:nvSpPr>
          <p:cNvPr id="5" name="Octagon 4"/>
          <p:cNvSpPr/>
          <p:nvPr/>
        </p:nvSpPr>
        <p:spPr>
          <a:xfrm>
            <a:off x="3962400" y="2402541"/>
            <a:ext cx="4320988" cy="3406588"/>
          </a:xfrm>
          <a:prstGeom prst="oc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“v”</a:t>
            </a:r>
          </a:p>
        </p:txBody>
      </p:sp>
    </p:spTree>
    <p:extLst>
      <p:ext uri="{BB962C8B-B14F-4D97-AF65-F5344CB8AC3E}">
        <p14:creationId xmlns:p14="http://schemas.microsoft.com/office/powerpoint/2010/main" val="2992593264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57581" y="129297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182467" y="2440712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Phonics</a:t>
            </a:r>
            <a:endParaRPr lang="en-US" b="1" dirty="0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57581" y="4751235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157581" y="56968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82467" y="417803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B7BF400E-9AE8-3020-B60A-E22F01106C95}"/>
              </a:ext>
            </a:extLst>
          </p:cNvPr>
          <p:cNvSpPr/>
          <p:nvPr/>
        </p:nvSpPr>
        <p:spPr>
          <a:xfrm>
            <a:off x="157581" y="3557426"/>
            <a:ext cx="3256378" cy="6966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1316" y="494145"/>
            <a:ext cx="4201181" cy="58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627604-0F89-B13F-E9FF-CC924C552F60}"/>
              </a:ext>
            </a:extLst>
          </p:cNvPr>
          <p:cNvSpPr/>
          <p:nvPr/>
        </p:nvSpPr>
        <p:spPr>
          <a:xfrm>
            <a:off x="0" y="322729"/>
            <a:ext cx="12192000" cy="603452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2635" y="322729"/>
            <a:ext cx="9036424" cy="13447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Letter V is for….</a:t>
            </a:r>
          </a:p>
        </p:txBody>
      </p:sp>
      <p:sp>
        <p:nvSpPr>
          <p:cNvPr id="5" name="Octagon 4"/>
          <p:cNvSpPr/>
          <p:nvPr/>
        </p:nvSpPr>
        <p:spPr>
          <a:xfrm>
            <a:off x="3962400" y="2402541"/>
            <a:ext cx="4320988" cy="3406588"/>
          </a:xfrm>
          <a:prstGeom prst="oc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5540" y="522673"/>
            <a:ext cx="2070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vest</a:t>
            </a:r>
          </a:p>
        </p:txBody>
      </p:sp>
      <p:pic>
        <p:nvPicPr>
          <p:cNvPr id="9" name="Picture 2" descr="Áo Quần Áo Phù Hợp Thời Trang Áo Gilê - áo vest png tải về - Miễn phí trong  suốt Màu Tím png Tải về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3069788"/>
            <a:ext cx="3765896" cy="217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3752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AEEAA5-90BC-9C79-24F1-653AF16DCF41}"/>
              </a:ext>
            </a:extLst>
          </p:cNvPr>
          <p:cNvSpPr/>
          <p:nvPr/>
        </p:nvSpPr>
        <p:spPr>
          <a:xfrm>
            <a:off x="0" y="322729"/>
            <a:ext cx="12192000" cy="603452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2635" y="322729"/>
            <a:ext cx="9036424" cy="13447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ctagon 4"/>
          <p:cNvSpPr/>
          <p:nvPr/>
        </p:nvSpPr>
        <p:spPr>
          <a:xfrm>
            <a:off x="3504332" y="2559423"/>
            <a:ext cx="4320988" cy="3406588"/>
          </a:xfrm>
          <a:prstGeom prst="oc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7894" y="3024602"/>
            <a:ext cx="3145905" cy="24762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55540" y="549567"/>
            <a:ext cx="2070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zebra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8490" y="610361"/>
            <a:ext cx="37287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Letter Z is for….</a:t>
            </a:r>
          </a:p>
        </p:txBody>
      </p:sp>
    </p:spTree>
    <p:extLst>
      <p:ext uri="{BB962C8B-B14F-4D97-AF65-F5344CB8AC3E}">
        <p14:creationId xmlns:p14="http://schemas.microsoft.com/office/powerpoint/2010/main" val="3713268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22729"/>
            <a:ext cx="12192000" cy="603452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2635" y="322729"/>
            <a:ext cx="9036424" cy="13447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letter is this?</a:t>
            </a:r>
          </a:p>
        </p:txBody>
      </p:sp>
      <p:sp>
        <p:nvSpPr>
          <p:cNvPr id="5" name="Octagon 4"/>
          <p:cNvSpPr/>
          <p:nvPr/>
        </p:nvSpPr>
        <p:spPr>
          <a:xfrm>
            <a:off x="3962400" y="2402541"/>
            <a:ext cx="4320988" cy="3406588"/>
          </a:xfrm>
          <a:prstGeom prst="oc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543532995"/>
      </p:ext>
    </p:extLst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4989472" y="3519284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</p:spTree>
    <p:extLst>
      <p:ext uri="{BB962C8B-B14F-4D97-AF65-F5344CB8AC3E}">
        <p14:creationId xmlns:p14="http://schemas.microsoft.com/office/powerpoint/2010/main" val="160721705"/>
      </p:ext>
    </p:extLst>
  </p:cSld>
  <p:clrMapOvr>
    <a:masterClrMapping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9C36BEA-AD2C-DE75-5B60-B1E3F3236F0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320" y="856343"/>
            <a:ext cx="9724969" cy="52922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EC7919-7CC1-423E-4E6C-AC1D100AC9E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1347"/>
            <a:ext cx="3490686" cy="6027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8A237C-50B4-1BCD-D88F-0962CA7AA82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87" y="2966540"/>
            <a:ext cx="746724" cy="819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58FD3D-1694-404B-803C-2E00BD2BE75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8956" y="3021446"/>
            <a:ext cx="710120" cy="710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84981D-53B1-97E6-9DD5-2A9357539D0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321" y="3120277"/>
            <a:ext cx="695478" cy="6661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A9CB70-43AD-C24D-AF65-4F0B0DC17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4442" y="2110474"/>
            <a:ext cx="2633943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02E943-43C5-A85B-CE2F-E488A1399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4705" y="2162968"/>
            <a:ext cx="2633943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440261-739C-49C8-A29E-C12758619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7917" y="1945254"/>
            <a:ext cx="2633943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4412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3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9C36BEA-AD2C-DE75-5B60-B1E3F3236F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0950" y="313037"/>
            <a:ext cx="7416936" cy="59625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EC7919-7CC1-423E-4E6C-AC1D100AC9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9" y="313038"/>
            <a:ext cx="4079261" cy="7324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84C427-7096-2379-C2C7-FA317A8786F8}"/>
              </a:ext>
            </a:extLst>
          </p:cNvPr>
          <p:cNvSpPr txBox="1"/>
          <p:nvPr/>
        </p:nvSpPr>
        <p:spPr>
          <a:xfrm>
            <a:off x="8041051" y="959529"/>
            <a:ext cx="1756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violin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06C9B3-6C14-6EEC-6629-0062D17528CC}"/>
              </a:ext>
            </a:extLst>
          </p:cNvPr>
          <p:cNvSpPr txBox="1"/>
          <p:nvPr/>
        </p:nvSpPr>
        <p:spPr>
          <a:xfrm>
            <a:off x="8041051" y="3013501"/>
            <a:ext cx="1435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zoo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E02CDD-EA97-E631-C00C-2D32BB2B4160}"/>
              </a:ext>
            </a:extLst>
          </p:cNvPr>
          <p:cNvSpPr txBox="1"/>
          <p:nvPr/>
        </p:nvSpPr>
        <p:spPr>
          <a:xfrm>
            <a:off x="7796653" y="5197700"/>
            <a:ext cx="2051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watch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03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3"/>
            <a:ext cx="9229273" cy="6114798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slow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DHA App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748957" y="382556"/>
            <a:ext cx="6237839" cy="79573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PLAY!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3400" y="1241154"/>
            <a:ext cx="8184962" cy="5107849"/>
          </a:xfrm>
          <a:prstGeom prst="roundRect">
            <a:avLst>
              <a:gd name="adj" fmla="val 2839"/>
            </a:avLst>
          </a:prstGeom>
        </p:spPr>
      </p:pic>
      <p:sp>
        <p:nvSpPr>
          <p:cNvPr id="6" name="Rectangle: Rounded Corners 5">
            <a:hlinkClick r:id="rId3"/>
          </p:cNvPr>
          <p:cNvSpPr/>
          <p:nvPr/>
        </p:nvSpPr>
        <p:spPr>
          <a:xfrm>
            <a:off x="231838" y="3493302"/>
            <a:ext cx="1994995" cy="61582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Bottom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 to play the games</a:t>
            </a:r>
          </a:p>
        </p:txBody>
      </p:sp>
    </p:spTree>
    <p:extLst>
      <p:ext uri="{BB962C8B-B14F-4D97-AF65-F5344CB8AC3E}">
        <p14:creationId xmlns:p14="http://schemas.microsoft.com/office/powerpoint/2010/main" val="138818060"/>
      </p:ext>
    </p:extLst>
  </p:cSld>
  <p:clrMapOvr>
    <a:masterClrMapping/>
  </p:clrMapOvr>
  <p:transition spd="slow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38" y="312377"/>
            <a:ext cx="9058275" cy="6078898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7602042"/>
      </p:ext>
    </p:extLst>
  </p:cSld>
  <p:clrMapOvr>
    <a:masterClrMapping/>
  </p:clrMapOvr>
  <p:transition spd="slow"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449943" y="2049730"/>
            <a:ext cx="5001078" cy="228028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Phonics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/v/, /w/</a:t>
            </a:r>
          </a:p>
        </p:txBody>
      </p:sp>
      <p:sp>
        <p:nvSpPr>
          <p:cNvPr id="6" name="Plaque 5"/>
          <p:cNvSpPr/>
          <p:nvPr/>
        </p:nvSpPr>
        <p:spPr>
          <a:xfrm>
            <a:off x="5708732" y="2092829"/>
            <a:ext cx="5892278" cy="228028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Vocabulary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violin, window, vest</a:t>
            </a:r>
          </a:p>
        </p:txBody>
      </p:sp>
    </p:spTree>
    <p:extLst>
      <p:ext uri="{BB962C8B-B14F-4D97-AF65-F5344CB8AC3E}">
        <p14:creationId xmlns:p14="http://schemas.microsoft.com/office/powerpoint/2010/main" val="1485522626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936" y="1254472"/>
            <a:ext cx="117841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</a:t>
            </a:r>
            <a:r>
              <a:rPr lang="en-US" sz="3600">
                <a:solidFill>
                  <a:srgbClr val="FF0000"/>
                </a:solidFill>
                <a:ea typeface="Times New Roman" panose="02020603050405020304" pitchFamily="18" charset="0"/>
              </a:rPr>
              <a:t>to gain the following:</a:t>
            </a:r>
          </a:p>
          <a:p>
            <a:r>
              <a:rPr lang="en-US" sz="3600" b="1">
                <a:solidFill>
                  <a:srgbClr val="0070C0"/>
                </a:solidFill>
              </a:rPr>
              <a:t>Phonics: </a:t>
            </a:r>
            <a:r>
              <a:rPr lang="en-US" sz="3600" i="1">
                <a:solidFill>
                  <a:srgbClr val="0070C0"/>
                </a:solidFill>
              </a:rPr>
              <a:t>/v/ and /w/</a:t>
            </a:r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>
                <a:solidFill>
                  <a:srgbClr val="0070C0"/>
                </a:solidFill>
              </a:rPr>
              <a:t>Vocabulary:</a:t>
            </a:r>
          </a:p>
          <a:p>
            <a:r>
              <a:rPr lang="en-US" sz="3600" i="1">
                <a:solidFill>
                  <a:srgbClr val="0070C0"/>
                </a:solidFill>
              </a:rPr>
              <a:t>violin, window, vest</a:t>
            </a:r>
          </a:p>
          <a:p>
            <a:r>
              <a:rPr lang="en-US" sz="3600" b="1">
                <a:solidFill>
                  <a:srgbClr val="0070C0"/>
                </a:solidFill>
              </a:rPr>
              <a:t>Sentence pattern: </a:t>
            </a:r>
          </a:p>
          <a:p>
            <a:r>
              <a:rPr lang="en-US" sz="3600" i="1">
                <a:solidFill>
                  <a:srgbClr val="0070C0"/>
                </a:solidFill>
              </a:rPr>
              <a:t>Revision.</a:t>
            </a:r>
          </a:p>
          <a:p>
            <a:r>
              <a:rPr lang="en-US" sz="3600" b="1">
                <a:solidFill>
                  <a:srgbClr val="0070C0"/>
                </a:solidFill>
              </a:rPr>
              <a:t>Skills: </a:t>
            </a:r>
          </a:p>
          <a:p>
            <a:r>
              <a:rPr lang="en-US" sz="3600" i="1">
                <a:solidFill>
                  <a:srgbClr val="0070C0"/>
                </a:solidFill>
              </a:rPr>
              <a:t>Recognize letters V/v and W/w and the sound /v/; /w/ in words and produce them individually.</a:t>
            </a: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slow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 vocabularies 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phonics.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Make sentences using them.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 the vocabulary 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phonics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Anh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Notebook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59)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the exercises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Anh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Workbook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</a:t>
            </a:r>
            <a:r>
              <a:rPr lang="en-US" sz="3600" i="1">
                <a:solidFill>
                  <a:srgbClr val="0070C0"/>
                </a:solidFill>
                <a:latin typeface="Calibri"/>
              </a:rPr>
              <a:t>59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Play the consolidation games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Anh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DHA App on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www.eduhome.com.vn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Prepare the next lesson (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62)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3744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9122" y="1294504"/>
            <a:ext cx="9368118" cy="29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Review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Letter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Vv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 and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Ww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anose="020E0602020502020306" pitchFamily="34" charset="0"/>
              <a:ea typeface="AGOldFace-Outline" panose="02020500000000000000" pitchFamily="18" charset="0"/>
              <a:cs typeface="AGOldFace-Outline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676336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279801" y="1606731"/>
            <a:ext cx="4679936" cy="4833669"/>
          </a:xfrm>
          <a:prstGeom prst="roundRect">
            <a:avLst>
              <a:gd name="adj" fmla="val 12660"/>
            </a:avLst>
          </a:prstGeom>
          <a:solidFill>
            <a:srgbClr val="92D050"/>
          </a:solidFill>
          <a:ln w="5715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95908" y="5116537"/>
            <a:ext cx="3618735" cy="879314"/>
          </a:xfrm>
          <a:prstGeom prst="roundRect">
            <a:avLst>
              <a:gd name="adj" fmla="val 15141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vest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66653" y="1606731"/>
            <a:ext cx="4637314" cy="4833668"/>
          </a:xfrm>
          <a:prstGeom prst="roundRect">
            <a:avLst>
              <a:gd name="adj" fmla="val 14126"/>
            </a:avLst>
          </a:prstGeom>
          <a:solidFill>
            <a:srgbClr val="92D050"/>
          </a:solidFill>
          <a:ln w="5715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5414" y="5116537"/>
            <a:ext cx="3675731" cy="879314"/>
          </a:xfrm>
          <a:prstGeom prst="roundRect">
            <a:avLst>
              <a:gd name="adj" fmla="val 15141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violin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Animated Transparent Question Mar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5632" y="2150883"/>
            <a:ext cx="1503408" cy="271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nimated Transparent Question Mar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7253" y="2150883"/>
            <a:ext cx="1503408" cy="271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2103120" y="265723"/>
            <a:ext cx="8046720" cy="995409"/>
          </a:xfrm>
          <a:prstGeom prst="roundRect">
            <a:avLst>
              <a:gd name="adj" fmla="val 12660"/>
            </a:avLst>
          </a:prstGeom>
          <a:solidFill>
            <a:srgbClr val="FFC000"/>
          </a:solidFill>
          <a:ln w="57150">
            <a:solidFill>
              <a:srgbClr val="FFC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Letter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Vv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39144" y="966651"/>
            <a:ext cx="391886" cy="1017715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412482" y="925075"/>
            <a:ext cx="391886" cy="1017715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2" descr="Violin Cello Viola Pink Musical Instruments, PNG, 358x875px, Watercolor,  Cartoon, Flower, Frame, Heart Download Fre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03413">
            <a:off x="1727812" y="2139501"/>
            <a:ext cx="2562390" cy="273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Áo Quần Áo Phù Hợp Thời Trang Áo Gilê - áo vest png tải về - Miễn phí trong  suốt Màu Tím png Tải về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1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3665" y="2585592"/>
            <a:ext cx="4081406" cy="235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9540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279801" y="1606731"/>
            <a:ext cx="4679936" cy="4833669"/>
          </a:xfrm>
          <a:prstGeom prst="roundRect">
            <a:avLst>
              <a:gd name="adj" fmla="val 12660"/>
            </a:avLst>
          </a:prstGeom>
          <a:solidFill>
            <a:srgbClr val="92D050"/>
          </a:solidFill>
          <a:ln w="5715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95908" y="5116537"/>
            <a:ext cx="3618735" cy="879314"/>
          </a:xfrm>
          <a:prstGeom prst="roundRect">
            <a:avLst>
              <a:gd name="adj" fmla="val 15141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window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66653" y="1606731"/>
            <a:ext cx="4637314" cy="4833668"/>
          </a:xfrm>
          <a:prstGeom prst="roundRect">
            <a:avLst>
              <a:gd name="adj" fmla="val 14126"/>
            </a:avLst>
          </a:prstGeom>
          <a:solidFill>
            <a:srgbClr val="92D050"/>
          </a:solidFill>
          <a:ln w="5715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5414" y="5116537"/>
            <a:ext cx="3675731" cy="879314"/>
          </a:xfrm>
          <a:prstGeom prst="roundRect">
            <a:avLst>
              <a:gd name="adj" fmla="val 15141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watch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Animated Transparent Question Mar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5632" y="2150883"/>
            <a:ext cx="1503408" cy="271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nimated Transparent Question Mar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7253" y="2150883"/>
            <a:ext cx="1503408" cy="271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2103120" y="292599"/>
            <a:ext cx="8046720" cy="968534"/>
          </a:xfrm>
          <a:prstGeom prst="roundRect">
            <a:avLst>
              <a:gd name="adj" fmla="val 12660"/>
            </a:avLst>
          </a:prstGeom>
          <a:solidFill>
            <a:srgbClr val="FFC000"/>
          </a:solidFill>
          <a:ln w="57150">
            <a:solidFill>
              <a:srgbClr val="FFC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Letter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39144" y="966651"/>
            <a:ext cx="391886" cy="1017715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412482" y="925075"/>
            <a:ext cx="391886" cy="1017715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767" y="1870620"/>
            <a:ext cx="3416754" cy="32459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73" b="95337" l="2672" r="977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8832" y="2227178"/>
            <a:ext cx="3577318" cy="26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799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0BBC0C-FAD5-831A-F4FC-EA6D0969CE1D}"/>
              </a:ext>
            </a:extLst>
          </p:cNvPr>
          <p:cNvGrpSpPr/>
          <p:nvPr/>
        </p:nvGrpSpPr>
        <p:grpSpPr>
          <a:xfrm>
            <a:off x="0" y="307004"/>
            <a:ext cx="10008639" cy="6141421"/>
            <a:chOff x="0" y="307004"/>
            <a:chExt cx="10008639" cy="61414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07004"/>
              <a:ext cx="10008639" cy="614142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771651" y="598654"/>
              <a:ext cx="6000749" cy="55581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7153EDE8-4537-760F-90F5-47033D1A3593}"/>
              </a:ext>
            </a:extLst>
          </p:cNvPr>
          <p:cNvSpPr/>
          <p:nvPr/>
        </p:nvSpPr>
        <p:spPr>
          <a:xfrm>
            <a:off x="542925" y="409575"/>
            <a:ext cx="8248650" cy="55581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Phonics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/v/, /w/</a:t>
            </a:r>
          </a:p>
        </p:txBody>
      </p:sp>
    </p:spTree>
    <p:extLst>
      <p:ext uri="{BB962C8B-B14F-4D97-AF65-F5344CB8AC3E}">
        <p14:creationId xmlns:p14="http://schemas.microsoft.com/office/powerpoint/2010/main" val="1558252488"/>
      </p:ext>
    </p:extLst>
  </p:cSld>
  <p:clrMapOvr>
    <a:masterClrMapping/>
  </p:clrMapOvr>
  <p:transition spd="slow">
    <p:comb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10358</TotalTime>
  <Words>340</Words>
  <Application>Microsoft Office PowerPoint</Application>
  <PresentationFormat>Màn hình rộng</PresentationFormat>
  <Paragraphs>79</Paragraphs>
  <Slides>31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31</vt:i4>
      </vt:variant>
    </vt:vector>
  </HeadingPairs>
  <TitlesOfParts>
    <vt:vector size="35" baseType="lpstr">
      <vt:lpstr>Arial</vt:lpstr>
      <vt:lpstr>Berlin Sans FB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ngan</dc:creator>
  <dc:description>9Slide.vn</dc:description>
  <cp:lastModifiedBy>1</cp:lastModifiedBy>
  <cp:revision>284</cp:revision>
  <dcterms:created xsi:type="dcterms:W3CDTF">2020-12-08T03:17:05Z</dcterms:created>
  <dcterms:modified xsi:type="dcterms:W3CDTF">2022-09-15T13:59:15Z</dcterms:modified>
  <cp:category>9Slide.vn</cp:category>
</cp:coreProperties>
</file>