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749" r:id="rId4"/>
    <p:sldMasterId id="2147483764" r:id="rId5"/>
  </p:sldMasterIdLst>
  <p:notesMasterIdLst>
    <p:notesMasterId r:id="rId31"/>
  </p:notesMasterIdLst>
  <p:sldIdLst>
    <p:sldId id="284" r:id="rId6"/>
    <p:sldId id="2007577221" r:id="rId7"/>
    <p:sldId id="399" r:id="rId8"/>
    <p:sldId id="283" r:id="rId9"/>
    <p:sldId id="257" r:id="rId10"/>
    <p:sldId id="258" r:id="rId11"/>
    <p:sldId id="400" r:id="rId12"/>
    <p:sldId id="2007577219" r:id="rId13"/>
    <p:sldId id="391" r:id="rId14"/>
    <p:sldId id="269" r:id="rId15"/>
    <p:sldId id="261" r:id="rId16"/>
    <p:sldId id="262" r:id="rId17"/>
    <p:sldId id="401" r:id="rId18"/>
    <p:sldId id="374" r:id="rId19"/>
    <p:sldId id="2007577220" r:id="rId20"/>
    <p:sldId id="2007577223" r:id="rId21"/>
    <p:sldId id="402" r:id="rId22"/>
    <p:sldId id="404" r:id="rId23"/>
    <p:sldId id="405" r:id="rId24"/>
    <p:sldId id="373" r:id="rId25"/>
    <p:sldId id="2007577222" r:id="rId26"/>
    <p:sldId id="2007577224" r:id="rId27"/>
    <p:sldId id="2007577225" r:id="rId28"/>
    <p:sldId id="2007577217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0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A5F2B-511C-4C35-BC68-39C87567CCF1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D2FA5-4B56-4C02-90BE-E81CD061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0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021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17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31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A9FD2-C111-D594-04CD-3344AD61C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78BD9DA-24BB-7978-4F4E-A9C7E7C6F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7ACD14-7055-F8B8-5900-D3A5944DA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63DFCE-2119-3FA1-6A68-63542A74C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115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BC66-6A73-986B-98D5-7F403548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065709-B58A-CC7A-5698-16055714D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A4C64C-6613-8F75-3C58-DC24B6F35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F20F9D-297F-0A20-CE25-635F9DBFD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54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6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79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27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5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7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3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4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8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2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3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4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5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5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75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48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5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7960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3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7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1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674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1015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961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27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20943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195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2729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701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922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723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788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816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91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77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9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078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5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24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25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77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10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81" r:id="rId3"/>
    <p:sldLayoutId id="2147483682" r:id="rId4"/>
    <p:sldLayoutId id="2147483684" r:id="rId5"/>
    <p:sldLayoutId id="214748368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47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90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84BE7EA0-7ED3-D98B-B03F-B409D28FC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094250" y="1115261"/>
            <a:ext cx="635964" cy="145848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1AC41CF-1F56-AE96-435E-5B642D938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8944774" y="2384105"/>
            <a:ext cx="444532" cy="78826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ECBD6DC-779F-5B92-FE6F-06960DC935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7532606">
            <a:off x="7715849" y="21593"/>
            <a:ext cx="606132" cy="1074827"/>
          </a:xfrm>
          <a:prstGeom prst="rect">
            <a:avLst/>
          </a:prstGeom>
        </p:spPr>
      </p:pic>
      <p:pic>
        <p:nvPicPr>
          <p:cNvPr id="8" name="Picture 7" descr="A green and orange letters&#10;&#10;AI-generated content may be incorrect.">
            <a:extLst>
              <a:ext uri="{FF2B5EF4-FFF2-40B4-BE49-F238E27FC236}">
                <a16:creationId xmlns:a16="http://schemas.microsoft.com/office/drawing/2014/main" id="{B4BD21A9-03A3-835F-95CE-7CB8F18D1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0" y="865515"/>
            <a:ext cx="8706196" cy="22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8">
            <a:extLst>
              <a:ext uri="{FF2B5EF4-FFF2-40B4-BE49-F238E27FC236}">
                <a16:creationId xmlns:a16="http://schemas.microsoft.com/office/drawing/2014/main" id="{A3ACBFEF-AD2C-30C7-3EC3-F6A3A9BAFF1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51234-1E20-40A0-9A2A-4184EEC4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642937"/>
            <a:ext cx="6405563" cy="2856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F6A21-62F0-4C98-B16A-BF494BC1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3576637"/>
            <a:ext cx="6360079" cy="2843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4761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28">
            <a:extLst>
              <a:ext uri="{FF2B5EF4-FFF2-40B4-BE49-F238E27FC236}">
                <a16:creationId xmlns:a16="http://schemas.microsoft.com/office/drawing/2014/main" id="{2A278BC4-B5E3-6A16-DC32-6E53EA100CFD}"/>
              </a:ext>
            </a:extLst>
          </p:cNvPr>
          <p:cNvSpPr/>
          <p:nvPr/>
        </p:nvSpPr>
        <p:spPr>
          <a:xfrm>
            <a:off x="218638" y="409113"/>
            <a:ext cx="11733876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0FCEF13-4E0A-4777-A35B-8D372AAEE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80" y="15349"/>
            <a:ext cx="996796" cy="2286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DB7F84D-7556-4857-B1A7-B62A92052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710887" y="4703370"/>
            <a:ext cx="938520" cy="16642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14C968-AEA5-47A6-F012-9C3934265405}"/>
              </a:ext>
            </a:extLst>
          </p:cNvPr>
          <p:cNvSpPr txBox="1"/>
          <p:nvPr/>
        </p:nvSpPr>
        <p:spPr>
          <a:xfrm>
            <a:off x="1284057" y="2292905"/>
            <a:ext cx="10298343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821C5C-18E4-4CA0-DBB3-1FEACA287AEB}"/>
              </a:ext>
            </a:extLst>
          </p:cNvPr>
          <p:cNvSpPr/>
          <p:nvPr/>
        </p:nvSpPr>
        <p:spPr>
          <a:xfrm>
            <a:off x="6462496" y="1012734"/>
            <a:ext cx="2865480" cy="20213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7A779-C59A-48F0-8F56-95370CC9F44C}"/>
              </a:ext>
            </a:extLst>
          </p:cNvPr>
          <p:cNvGrpSpPr/>
          <p:nvPr/>
        </p:nvGrpSpPr>
        <p:grpSpPr>
          <a:xfrm>
            <a:off x="4533578" y="0"/>
            <a:ext cx="3791272" cy="2271719"/>
            <a:chOff x="4905053" y="-435480"/>
            <a:chExt cx="3791272" cy="2271719"/>
          </a:xfrm>
        </p:grpSpPr>
        <p:pic>
          <p:nvPicPr>
            <p:cNvPr id="12" name="Picture 2" descr="Kids discuss homework Premium Vector">
              <a:extLst>
                <a:ext uri="{FF2B5EF4-FFF2-40B4-BE49-F238E27FC236}">
                  <a16:creationId xmlns:a16="http://schemas.microsoft.com/office/drawing/2014/main" id="{28C54C55-D5F9-D461-247E-74F66F412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71" b="99443" l="2716" r="93291">
                          <a14:foregroundMark x1="42492" y1="46797" x2="42492" y2="46797"/>
                          <a14:foregroundMark x1="41214" y1="32033" x2="41214" y2="32033"/>
                          <a14:foregroundMark x1="38179" y1="51532" x2="38179" y2="51532"/>
                          <a14:foregroundMark x1="61342" y1="76880" x2="61342" y2="76880"/>
                          <a14:foregroundMark x1="56230" y1="76323" x2="56230" y2="76323"/>
                          <a14:foregroundMark x1="15016" y1="63510" x2="15016" y2="63510"/>
                          <a14:foregroundMark x1="9265" y1="60446" x2="9265" y2="60446"/>
                          <a14:foregroundMark x1="6390" y1="77159" x2="6390" y2="77159"/>
                          <a14:foregroundMark x1="5911" y1="69081" x2="5911" y2="69081"/>
                          <a14:foregroundMark x1="14217" y1="85237" x2="14217" y2="85237"/>
                          <a14:foregroundMark x1="15655" y1="91643" x2="15655" y2="91643"/>
                          <a14:foregroundMark x1="9105" y1="90808" x2="9105" y2="90808"/>
                          <a14:foregroundMark x1="10863" y1="97493" x2="17412" y2="99721"/>
                          <a14:foregroundMark x1="86741" y1="64067" x2="86741" y2="64067"/>
                          <a14:foregroundMark x1="87061" y1="56546" x2="87061" y2="56546"/>
                          <a14:foregroundMark x1="86581" y1="92758" x2="86581" y2="92758"/>
                          <a14:foregroundMark x1="92812" y1="89694" x2="92812" y2="89694"/>
                          <a14:foregroundMark x1="93610" y1="64903" x2="93610" y2="64903"/>
                          <a14:foregroundMark x1="44089" y1="59889" x2="44089" y2="59889"/>
                          <a14:foregroundMark x1="45048" y1="59889" x2="45048" y2="59889"/>
                          <a14:foregroundMark x1="59105" y1="71031" x2="59105" y2="71031"/>
                          <a14:foregroundMark x1="59425" y1="71031" x2="59425" y2="71031"/>
                          <a14:foregroundMark x1="55460" y1="67502" x2="54952" y2="67131"/>
                          <a14:foregroundMark x1="59904" y1="70752" x2="58062" y2="69405"/>
                          <a14:foregroundMark x1="46166" y1="59889" x2="46166" y2="59889"/>
                          <a14:foregroundMark x1="46645" y1="59331" x2="46645" y2="59331"/>
                          <a14:foregroundMark x1="44409" y1="57660" x2="44409" y2="57660"/>
                          <a14:foregroundMark x1="45048" y1="56825" x2="45048" y2="56825"/>
                          <a14:foregroundMark x1="77636" y1="76880" x2="77636" y2="76880"/>
                          <a14:foregroundMark x1="77796" y1="77716" x2="77796" y2="77716"/>
                          <a14:foregroundMark x1="3514" y1="68802" x2="3514" y2="68802"/>
                          <a14:foregroundMark x1="2716" y1="75487" x2="2716" y2="75487"/>
                          <a14:foregroundMark x1="3035" y1="67967" x2="3035" y2="67967"/>
                          <a14:foregroundMark x1="54473" y1="57939" x2="54473" y2="57939"/>
                          <a14:foregroundMark x1="54313" y1="57103" x2="54313" y2="57103"/>
                          <a14:foregroundMark x1="54153" y1="56546" x2="54153" y2="56546"/>
                          <a14:foregroundMark x1="54153" y1="56267" x2="54153" y2="56267"/>
                          <a14:foregroundMark x1="54313" y1="56267" x2="54313" y2="56267"/>
                          <a14:backgroundMark x1="43930" y1="56267" x2="43930" y2="56267"/>
                          <a14:backgroundMark x1="41214" y1="57939" x2="41214" y2="57939"/>
                          <a14:backgroundMark x1="35304" y1="57660" x2="35304" y2="57660"/>
                          <a14:backgroundMark x1="61342" y1="69916" x2="61342" y2="69916"/>
                          <a14:backgroundMark x1="60543" y1="69916" x2="60543" y2="69916"/>
                          <a14:backgroundMark x1="60224" y1="69638" x2="60224" y2="69638"/>
                          <a14:backgroundMark x1="55272" y1="67967" x2="58307" y2="68802"/>
                          <a14:backgroundMark x1="79553" y1="81894" x2="79553" y2="81894"/>
                          <a14:backgroundMark x1="78594" y1="81337" x2="78594" y2="81337"/>
                          <a14:backgroundMark x1="7668" y1="77716" x2="7668" y2="77716"/>
                          <a14:backgroundMark x1="6709" y1="76323" x2="6709" y2="76323"/>
                          <a14:backgroundMark x1="2716" y1="67688" x2="2716" y2="67688"/>
                          <a14:backgroundMark x1="54952" y1="67967" x2="54952" y2="67967"/>
                          <a14:backgroundMark x1="54792" y1="67409" x2="54792" y2="67409"/>
                          <a14:backgroundMark x1="55112" y1="67688" x2="55112" y2="67688"/>
                          <a14:backgroundMark x1="53994" y1="55989" x2="53994" y2="55989"/>
                          <a14:backgroundMark x1="53834" y1="56546" x2="53834" y2="56546"/>
                          <a14:backgroundMark x1="53994" y1="57103" x2="53994" y2="57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788" y="-435480"/>
              <a:ext cx="2833668" cy="162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059192-975E-4C95-0F39-723E1C864CAF}"/>
                </a:ext>
              </a:extLst>
            </p:cNvPr>
            <p:cNvSpPr txBox="1"/>
            <p:nvPr/>
          </p:nvSpPr>
          <p:spPr>
            <a:xfrm flipH="1">
              <a:off x="4905053" y="1189908"/>
              <a:ext cx="3791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97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60140-AE29-491B-896E-7E37D3517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925" y="762202"/>
            <a:ext cx="5925647" cy="2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28">
            <a:extLst>
              <a:ext uri="{FF2B5EF4-FFF2-40B4-BE49-F238E27FC236}">
                <a16:creationId xmlns:a16="http://schemas.microsoft.com/office/drawing/2014/main" id="{2A278BC4-B5E3-6A16-DC32-6E53EA100CFD}"/>
              </a:ext>
            </a:extLst>
          </p:cNvPr>
          <p:cNvSpPr/>
          <p:nvPr/>
        </p:nvSpPr>
        <p:spPr>
          <a:xfrm>
            <a:off x="218638" y="409113"/>
            <a:ext cx="11733876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0FCEF13-4E0A-4777-A35B-8D372AAEE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80" y="15349"/>
            <a:ext cx="996796" cy="2286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DB7F84D-7556-4857-B1A7-B62A92052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710887" y="4703370"/>
            <a:ext cx="938520" cy="1664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F5E6FC-E17D-4CE3-A02D-38CE92FE3816}"/>
              </a:ext>
            </a:extLst>
          </p:cNvPr>
          <p:cNvGrpSpPr/>
          <p:nvPr/>
        </p:nvGrpSpPr>
        <p:grpSpPr>
          <a:xfrm>
            <a:off x="705677" y="1868556"/>
            <a:ext cx="4731027" cy="3760215"/>
            <a:chOff x="671513" y="605118"/>
            <a:chExt cx="8701088" cy="59877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152FDA-4683-466E-A209-2EA799BB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513" y="657226"/>
              <a:ext cx="4271962" cy="19472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B15966-3A95-4F31-BA0D-0B980A3E9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0151" y="605118"/>
              <a:ext cx="4362450" cy="19951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01187C-7A7F-4AA6-8FE8-803D4EF3D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3244" y="2672591"/>
              <a:ext cx="4281370" cy="19093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B4C106-3567-4AA0-9CC9-9447D8401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2170" y="2622480"/>
              <a:ext cx="4181475" cy="18692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A5FE93-8E07-42B5-999A-624FDAB88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02446" y="4521397"/>
              <a:ext cx="4581525" cy="20714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0AFC87-8A37-4937-A765-B4F1DAC812E5}"/>
              </a:ext>
            </a:extLst>
          </p:cNvPr>
          <p:cNvSpPr/>
          <p:nvPr/>
        </p:nvSpPr>
        <p:spPr>
          <a:xfrm>
            <a:off x="5933661" y="1560443"/>
            <a:ext cx="5536096" cy="1113183"/>
          </a:xfrm>
          <a:prstGeom prst="roundRect">
            <a:avLst>
              <a:gd name="adj" fmla="val 36310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đã</a:t>
            </a:r>
            <a:r>
              <a:rPr lang="en-US" sz="2400" b="1" dirty="0"/>
              <a:t> </a:t>
            </a:r>
            <a:r>
              <a:rPr lang="en-US" sz="2400" b="1" dirty="0" err="1"/>
              <a:t>lắng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nói</a:t>
            </a:r>
            <a:r>
              <a:rPr lang="en-US" sz="2400" b="1" dirty="0"/>
              <a:t> </a:t>
            </a:r>
            <a:r>
              <a:rPr lang="en-US" sz="2400" b="1" dirty="0" err="1"/>
              <a:t>thẳng</a:t>
            </a:r>
            <a:r>
              <a:rPr lang="en-US" sz="2400" b="1" dirty="0"/>
              <a:t> </a:t>
            </a:r>
            <a:r>
              <a:rPr lang="en-US" sz="2400" b="1" dirty="0" err="1"/>
              <a:t>thắn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khuyết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 </a:t>
            </a:r>
            <a:r>
              <a:rPr lang="en-US" sz="2400" b="1" dirty="0" err="1"/>
              <a:t>sai</a:t>
            </a:r>
            <a:r>
              <a:rPr lang="en-US" sz="2400" b="1" dirty="0"/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EBFABA-0929-4F2C-BF43-1A4A12E9AA0A}"/>
              </a:ext>
            </a:extLst>
          </p:cNvPr>
          <p:cNvSpPr/>
          <p:nvPr/>
        </p:nvSpPr>
        <p:spPr>
          <a:xfrm>
            <a:off x="5983357" y="3071191"/>
            <a:ext cx="5536096" cy="1113183"/>
          </a:xfrm>
          <a:prstGeom prst="roundRect">
            <a:avLst>
              <a:gd name="adj" fmla="val 36310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bạn bè hiểu nhau 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E268AF0-E37A-4FD2-A477-957DDF70B11C}"/>
              </a:ext>
            </a:extLst>
          </p:cNvPr>
          <p:cNvSpPr/>
          <p:nvPr/>
        </p:nvSpPr>
        <p:spPr>
          <a:xfrm>
            <a:off x="6052931" y="4452730"/>
            <a:ext cx="5536096" cy="1341783"/>
          </a:xfrm>
          <a:prstGeom prst="roundRect">
            <a:avLst>
              <a:gd name="adj" fmla="val 36310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Việc</a:t>
            </a:r>
            <a:r>
              <a:rPr lang="en-US" sz="2400" b="1" dirty="0"/>
              <a:t> x</a:t>
            </a:r>
            <a:r>
              <a:rPr lang="vi-VN" sz="2400" b="1" dirty="0"/>
              <a:t>ử lý bất hòa với bạn bè</a:t>
            </a:r>
            <a:r>
              <a:rPr lang="en-US" sz="2400" b="1" dirty="0"/>
              <a:t> </a:t>
            </a:r>
            <a:r>
              <a:rPr lang="en-US" sz="2400" b="1" dirty="0" err="1"/>
              <a:t>xây</a:t>
            </a:r>
            <a:r>
              <a:rPr lang="en-US" sz="2400" b="1" dirty="0"/>
              <a:t> </a:t>
            </a:r>
            <a:r>
              <a:rPr lang="en-US" sz="2400" b="1" dirty="0" err="1"/>
              <a:t>dựng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bền</a:t>
            </a:r>
            <a:r>
              <a:rPr lang="en-US" sz="2400" b="1" dirty="0"/>
              <a:t> </a:t>
            </a:r>
            <a:r>
              <a:rPr lang="en-US" sz="2400" b="1" dirty="0" err="1"/>
              <a:t>vững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39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7A7C195C-1F85-A495-6F15-2E50F108D6B3}"/>
              </a:ext>
            </a:extLst>
          </p:cNvPr>
          <p:cNvSpPr/>
          <p:nvPr/>
        </p:nvSpPr>
        <p:spPr>
          <a:xfrm>
            <a:off x="382613" y="2560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366DA-6836-2380-51B9-8C61AD19DDA9}"/>
              </a:ext>
            </a:extLst>
          </p:cNvPr>
          <p:cNvSpPr txBox="1"/>
          <p:nvPr/>
        </p:nvSpPr>
        <p:spPr>
          <a:xfrm>
            <a:off x="1095446" y="2043171"/>
            <a:ext cx="9835662" cy="358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Mỗi người chúng ta không thế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 tách biệt với cộng đồng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V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ì thế chúng ta cần xây dựng mối quan hệ tốt đẹp với mọi người xung quanh.</a:t>
            </a:r>
            <a:endParaRPr lang="en-US" sz="3200" b="1" dirty="0">
              <a:solidFill>
                <a:srgbClr val="00206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Xây dựng mối quan hệ  tốt đẹp  với bạn bè là truyền thống từ bao đời nay của dân tộc ta, góp phần xây dựng nếp sống văn văn minh.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B9D9115-CBFB-4E8C-F1E8-056E6C919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4" y="5082506"/>
            <a:ext cx="1948251" cy="177549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E713E849-0A1F-4402-F1C0-39CE369F2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10" y="627305"/>
            <a:ext cx="1765300" cy="1608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D250C-A880-426E-B303-39895207D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061" y="290640"/>
            <a:ext cx="42553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5969166" y="190500"/>
            <a:ext cx="5725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</a:rPr>
              <a:t>4. </a:t>
            </a:r>
          </a:p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Giúp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bè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xử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lý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tình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huống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bất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hòa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21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4 KNTT (2)">
            <a:hlinkClick r:id="" action="ppaction://media"/>
            <a:extLst>
              <a:ext uri="{FF2B5EF4-FFF2-40B4-BE49-F238E27FC236}">
                <a16:creationId xmlns:a16="http://schemas.microsoft.com/office/drawing/2014/main" id="{0C4348D7-A7D7-E176-DD42-752E2BD42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13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394520" y="445322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1235485" y="719101"/>
            <a:ext cx="1006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en-US" sz="3600" b="1" dirty="0">
                <a:solidFill>
                  <a:srgbClr val="FF0000"/>
                </a:solidFill>
              </a:rPr>
              <a:t>Khi </a:t>
            </a:r>
            <a:r>
              <a:rPr lang="en-US" sz="3600" b="1" dirty="0" err="1">
                <a:solidFill>
                  <a:srgbClr val="FF0000"/>
                </a:solidFill>
              </a:rPr>
              <a:t>hai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Tuấn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6DE877DF-93F6-AAEB-54D7-F9E6A30F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339" y="0"/>
            <a:ext cx="1976284" cy="19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D5036-9C49-47EB-80D6-84526818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4" y="1790700"/>
            <a:ext cx="9439349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520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60140-AE29-491B-896E-7E37D3517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925" y="762202"/>
            <a:ext cx="5925647" cy="2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72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394520" y="445322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89CC6581-83FF-452F-9F73-2C70A5742735}"/>
              </a:ext>
            </a:extLst>
          </p:cNvPr>
          <p:cNvSpPr/>
          <p:nvPr/>
        </p:nvSpPr>
        <p:spPr>
          <a:xfrm flipH="1">
            <a:off x="5526232" y="1971675"/>
            <a:ext cx="5732318" cy="30926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 đã lắng nghe và giải quyết những cái đúng cái sai để hai bạn hiểu ra và biết cách xin lỗi nhau để giảng hòa.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0F1959-4F4F-4128-B31D-618259C3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61" y="556653"/>
            <a:ext cx="7010400" cy="94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25F27-3FAF-43F7-A37B-2A0968C38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2657474"/>
            <a:ext cx="4695825" cy="178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2" y="2647666"/>
            <a:ext cx="2632007" cy="425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9739954" y="1673842"/>
            <a:ext cx="2388358" cy="4935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332" y="4615359"/>
            <a:ext cx="12351567" cy="2353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4A92D-BF60-4A04-AB61-D3ACA2B6D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99" y="277080"/>
            <a:ext cx="10162913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3EFD-19E9-0FAD-2D4F-0FEE06DD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84349039-2E3C-91AD-A885-1DA364C0B618}"/>
              </a:ext>
            </a:extLst>
          </p:cNvPr>
          <p:cNvSpPr/>
          <p:nvPr/>
        </p:nvSpPr>
        <p:spPr>
          <a:xfrm>
            <a:off x="325694" y="37522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2B9D1-AEA8-40F9-2222-670EEBC4B38E}"/>
              </a:ext>
            </a:extLst>
          </p:cNvPr>
          <p:cNvSpPr txBox="1"/>
          <p:nvPr/>
        </p:nvSpPr>
        <p:spPr>
          <a:xfrm>
            <a:off x="1945557" y="508614"/>
            <a:ext cx="9920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A7BC4-670F-FB5B-692C-7B441EFFAB39}"/>
              </a:ext>
            </a:extLst>
          </p:cNvPr>
          <p:cNvSpPr txBox="1"/>
          <p:nvPr/>
        </p:nvSpPr>
        <p:spPr>
          <a:xfrm>
            <a:off x="901983" y="1411182"/>
            <a:ext cx="9848543" cy="4521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just" defTabSz="4572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Calibri"/>
              </a:rPr>
              <a:t>gồi lại cùng các bạn, lắng nghe ý kiến của từng người</a:t>
            </a:r>
            <a:endParaRPr lang="en-US" sz="3200" b="1" dirty="0">
              <a:solidFill>
                <a:srgbClr val="002060"/>
              </a:solidFill>
              <a:latin typeface="Calibri"/>
            </a:endParaRPr>
          </a:p>
          <a:p>
            <a:pPr marL="514350" lvl="0" indent="-514350" algn="just" defTabSz="4572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/>
              </a:rPr>
              <a:t>hỉ ra những điểm đúng ở hai bạn và xóa bỏ những hiểu lầm.</a:t>
            </a:r>
            <a:endParaRPr lang="en-US" sz="3200" b="1" dirty="0">
              <a:solidFill>
                <a:srgbClr val="002060"/>
              </a:solidFill>
              <a:latin typeface="Calibri"/>
            </a:endParaRPr>
          </a:p>
          <a:p>
            <a:pPr marL="514350" lvl="0" indent="-514350" algn="just" defTabSz="4572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2060"/>
                </a:solidFill>
                <a:latin typeface="Calibri"/>
              </a:rPr>
              <a:t>Sau đó, em có thể đề xuất một giải pháp mà cả hai bạn đều cảm thấy ổn và nhất trí thực hiện.</a:t>
            </a:r>
            <a:endParaRPr lang="en-US" sz="3200" b="1" dirty="0">
              <a:solidFill>
                <a:srgbClr val="002060"/>
              </a:solidFill>
              <a:latin typeface="Calibri"/>
            </a:endParaRPr>
          </a:p>
          <a:p>
            <a:pPr marL="514350" lvl="0" indent="-514350" algn="just" defTabSz="4572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2060"/>
                </a:solidFill>
                <a:latin typeface="Calibri"/>
              </a:rPr>
              <a:t>Bước cuối cùng là đề nghị các bạn bắt tay làm lành với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1DC049-15C2-8100-C839-96316F296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26" y="4379495"/>
            <a:ext cx="1441474" cy="2478505"/>
          </a:xfrm>
          <a:prstGeom prst="rect">
            <a:avLst/>
          </a:prstGeom>
        </p:spPr>
      </p:pic>
      <p:pic>
        <p:nvPicPr>
          <p:cNvPr id="8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71F9F195-35AD-AA42-4230-F0C9B8161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-177484" y="-128306"/>
            <a:ext cx="1789973" cy="16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CA38F-2808-C744-AD83-0A84345F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4C08225A-A72C-7E2C-011E-4F8732C74A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622736">
            <a:off x="10492416" y="292622"/>
            <a:ext cx="806786" cy="18502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C041DD6C-C47E-C499-ED7D-18103895A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094250" y="1115261"/>
            <a:ext cx="635964" cy="145848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EC90F9B-0B6F-6138-53AB-D2F9766E83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8944774" y="2384105"/>
            <a:ext cx="444532" cy="78826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E703675-88D9-9EFC-9D4D-F936F6A4F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7532606">
            <a:off x="7715849" y="21593"/>
            <a:ext cx="606132" cy="1074827"/>
          </a:xfrm>
          <a:prstGeom prst="rect">
            <a:avLst/>
          </a:prstGeom>
        </p:spPr>
      </p:pic>
      <p:pic>
        <p:nvPicPr>
          <p:cNvPr id="8" name="Picture 7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A813E5B-69C8-4464-1550-290ECFF1A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85" y="793149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0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D2561-E535-1BEF-FD32-C87D7DF55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DA6759-8EB8-454F-62F7-1B4734409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8384DB8-866A-7724-C341-2428EB6BDA07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35E70B2-ED06-94EF-A1E6-B7B05473C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AFF89A4-D7EA-98F0-6DF0-257D6EC2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A2E5915-D1B7-971A-29D3-E4AAC185A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EC85F9F-F52B-0101-904F-6840F9EC378C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626605C-56BD-2436-56BF-E426CA85C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1D09B16-2E95-7F57-E1F6-C3A758E94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E6C6F46-6BC2-141A-456D-F9C360CFB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2E20F8B-73D0-97B7-0000-8541D5C02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E6F5801C-1AB8-D8FB-979B-81F9A5939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28B393-2FCB-70EF-9EFE-755452757DAA}"/>
              </a:ext>
            </a:extLst>
          </p:cNvPr>
          <p:cNvSpPr/>
          <p:nvPr/>
        </p:nvSpPr>
        <p:spPr>
          <a:xfrm>
            <a:off x="2912561" y="1116068"/>
            <a:ext cx="6702967" cy="2042685"/>
          </a:xfrm>
          <a:prstGeom prst="roundRect">
            <a:avLst>
              <a:gd name="adj" fmla="val 36310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Chia </a:t>
            </a:r>
            <a:r>
              <a:rPr lang="en-US" sz="4000" dirty="0" err="1"/>
              <a:t>sẻ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việc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hiện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xử</a:t>
            </a:r>
            <a:r>
              <a:rPr lang="en-US" sz="4000" dirty="0"/>
              <a:t> </a:t>
            </a:r>
            <a:r>
              <a:rPr lang="en-US" sz="4000" dirty="0" err="1"/>
              <a:t>lý</a:t>
            </a:r>
            <a:r>
              <a:rPr lang="en-US" sz="4000" dirty="0"/>
              <a:t> </a:t>
            </a:r>
            <a:r>
              <a:rPr lang="en-US" sz="4000" dirty="0" err="1"/>
              <a:t>bất</a:t>
            </a:r>
            <a:r>
              <a:rPr lang="en-US" sz="4000" dirty="0"/>
              <a:t> </a:t>
            </a:r>
            <a:r>
              <a:rPr lang="en-US" sz="4000" dirty="0" err="1"/>
              <a:t>hòa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bè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32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45E2-CF8A-F2CC-0EFD-DCD981A3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E686684-C93F-C07E-DB72-AA0878675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654D4F6-FE94-B3BB-3D7E-C0736D78C5EC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E09EEE9-AFC3-FCE0-0AE4-CBC0BB640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DF8C9EF-C1BC-2254-8C7A-428D4A7A8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408D397-E954-A643-FCC4-05A1FF5BB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C690864-68D7-3B48-CAA2-04BA27418CA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6A4D0D8-E0C1-4982-7582-BE04F6AC0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C74A845-C473-FFC6-32CF-406F45821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6DB030A-868B-2160-BF43-9EFB304E0E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A373439-B4CE-030B-0E3F-A8CAB8764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AA10419-898C-EA58-4F93-C905E15C0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C4F625-7BC4-D77F-BEAB-BB281F93781A}"/>
              </a:ext>
            </a:extLst>
          </p:cNvPr>
          <p:cNvSpPr/>
          <p:nvPr/>
        </p:nvSpPr>
        <p:spPr>
          <a:xfrm>
            <a:off x="2912561" y="1116068"/>
            <a:ext cx="6702967" cy="2042685"/>
          </a:xfrm>
          <a:prstGeom prst="roundRect">
            <a:avLst>
              <a:gd name="adj" fmla="val 36310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/>
              <a:t>Qua tiết học hôm nay em học được điều gì?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788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sX0" fmla="*/ 0 w 11782851"/>
              <a:gd name="csY0" fmla="*/ 632784 h 6345605"/>
              <a:gd name="csX1" fmla="*/ 632784 w 11782851"/>
              <a:gd name="csY1" fmla="*/ 0 h 6345605"/>
              <a:gd name="csX2" fmla="*/ 11150067 w 11782851"/>
              <a:gd name="csY2" fmla="*/ 0 h 6345605"/>
              <a:gd name="csX3" fmla="*/ 11782851 w 11782851"/>
              <a:gd name="csY3" fmla="*/ 632784 h 6345605"/>
              <a:gd name="csX4" fmla="*/ 11782851 w 11782851"/>
              <a:gd name="csY4" fmla="*/ 5712821 h 6345605"/>
              <a:gd name="csX5" fmla="*/ 11150067 w 11782851"/>
              <a:gd name="csY5" fmla="*/ 6345605 h 6345605"/>
              <a:gd name="csX6" fmla="*/ 632784 w 11782851"/>
              <a:gd name="csY6" fmla="*/ 6345605 h 6345605"/>
              <a:gd name="csX7" fmla="*/ 0 w 11782851"/>
              <a:gd name="csY7" fmla="*/ 5712821 h 6345605"/>
              <a:gd name="csX8" fmla="*/ 0 w 11782851"/>
              <a:gd name="csY8" fmla="*/ 632784 h 63456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5333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  <a:endParaRPr lang="en-US" sz="5333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C5EF31E0-D832-E647-CE49-4A4AA4FEE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40" y="880110"/>
            <a:ext cx="9815190" cy="33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4282A00-750C-4D41-8E5F-89C6803019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8580" y="2498936"/>
            <a:ext cx="3393088" cy="235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286980" y="2888770"/>
            <a:ext cx="6186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hát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/>
              </a:rPr>
              <a:t>voi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ọc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54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329048" y="2769879"/>
            <a:ext cx="7547745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xử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lý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bất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hòa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752DE-4290-4354-B765-EEE0892BA29A}"/>
              </a:ext>
            </a:extLst>
          </p:cNvPr>
          <p:cNvGrpSpPr/>
          <p:nvPr/>
        </p:nvGrpSpPr>
        <p:grpSpPr>
          <a:xfrm>
            <a:off x="8804860" y="2440806"/>
            <a:ext cx="1678115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36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37160" y="3493594"/>
            <a:ext cx="3825752" cy="2921918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A10E7-FBB0-6A7C-C005-CE1010B0D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258" y="823237"/>
            <a:ext cx="2209800" cy="1054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01CF2D-91ED-E3B2-5F29-29BA335D89C9}"/>
              </a:ext>
            </a:extLst>
          </p:cNvPr>
          <p:cNvSpPr txBox="1"/>
          <p:nvPr/>
        </p:nvSpPr>
        <p:spPr>
          <a:xfrm>
            <a:off x="2680684" y="1721674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A1AE99-1408-2F87-ABDC-43E8D8FAA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672" y="2456625"/>
            <a:ext cx="8266892" cy="252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394520" y="724397"/>
            <a:ext cx="11402960" cy="540920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783058" y="913437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7789" y="2541834"/>
            <a:ext cx="10416354" cy="2587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vi-VN" sz="4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cần xử lý bất hòa với bạn bè.</a:t>
            </a:r>
          </a:p>
          <a:p>
            <a:pPr lvl="0" defTabSz="4572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vi-VN" sz="4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Nhận biết được lợi ích của việc xử lý bất hòa với bạn bè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352" y="2603974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690" y="3593341"/>
            <a:ext cx="775447" cy="775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5188517A-2FBB-44D1-B44F-9D9E2178C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622736">
            <a:off x="10492416" y="292622"/>
            <a:ext cx="806786" cy="18502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4BE7EA0-7ED3-D98B-B03F-B409D28FC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094250" y="1115261"/>
            <a:ext cx="635964" cy="145848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1AC41CF-1F56-AE96-435E-5B642D938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8944774" y="2384105"/>
            <a:ext cx="444532" cy="78826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ECBD6DC-779F-5B92-FE6F-06960DC93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7532606">
            <a:off x="7715849" y="21593"/>
            <a:ext cx="606132" cy="1074827"/>
          </a:xfrm>
          <a:prstGeom prst="rect">
            <a:avLst/>
          </a:prstGeom>
        </p:spPr>
      </p:pic>
      <p:pic>
        <p:nvPicPr>
          <p:cNvPr id="8" name="Picture 7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8B77183-7A90-71DF-D4DF-085958170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82" y="87772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0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096000" y="318837"/>
            <a:ext cx="54367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</a:rPr>
              <a:t>3. </a:t>
            </a:r>
            <a:r>
              <a:rPr lang="en-US" sz="5400" b="1" dirty="0" err="1">
                <a:solidFill>
                  <a:srgbClr val="FF0000"/>
                </a:solidFill>
              </a:rPr>
              <a:t>Tìm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hiểu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cách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xử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lý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bất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hòa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với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bè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0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394520" y="445322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1149760" y="500026"/>
            <a:ext cx="1064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hòa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6DE877DF-93F6-AAEB-54D7-F9E6A30F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951" y="-320842"/>
            <a:ext cx="1976284" cy="19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4F846-879A-4C7E-A5EE-84DF55FC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3" y="1476375"/>
            <a:ext cx="5245068" cy="239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672A8-5927-4A3E-9AC2-10BECA7A3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5" y="1452843"/>
            <a:ext cx="5143499" cy="2352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80435-8965-4E31-88BE-18C299F28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325" y="3943686"/>
            <a:ext cx="5529262" cy="249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664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456</Words>
  <Application>Microsoft Office PowerPoint</Application>
  <PresentationFormat>Widescreen</PresentationFormat>
  <Paragraphs>48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微软雅黑</vt:lpstr>
      <vt:lpstr>Arial</vt:lpstr>
      <vt:lpstr>Baloo 2 ExtraBold</vt:lpstr>
      <vt:lpstr>Calibri</vt:lpstr>
      <vt:lpstr>Calibri </vt:lpstr>
      <vt:lpstr>Cambria</vt:lpstr>
      <vt:lpstr>Helvetica</vt:lpstr>
      <vt:lpstr>Times New Roman</vt:lpstr>
      <vt:lpstr>UTM Duepuntozero</vt:lpstr>
      <vt:lpstr>UTM Fleur</vt:lpstr>
      <vt:lpstr>Wingdings</vt:lpstr>
      <vt:lpstr>1_Office Theme</vt:lpstr>
      <vt:lpstr>Office Theme</vt:lpstr>
      <vt:lpstr>7_Office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Hương Trần</cp:lastModifiedBy>
  <cp:revision>49</cp:revision>
  <dcterms:created xsi:type="dcterms:W3CDTF">2023-01-03T04:39:01Z</dcterms:created>
  <dcterms:modified xsi:type="dcterms:W3CDTF">2026-04-11T11:15:14Z</dcterms:modified>
</cp:coreProperties>
</file>